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3" r:id="rId2"/>
    <p:sldId id="257" r:id="rId3"/>
    <p:sldId id="269" r:id="rId4"/>
    <p:sldId id="259" r:id="rId5"/>
    <p:sldId id="280" r:id="rId6"/>
    <p:sldId id="270" r:id="rId7"/>
    <p:sldId id="264" r:id="rId8"/>
    <p:sldId id="289" r:id="rId9"/>
    <p:sldId id="288" r:id="rId10"/>
    <p:sldId id="290" r:id="rId11"/>
    <p:sldId id="265" r:id="rId12"/>
    <p:sldId id="26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9900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2" autoAdjust="0"/>
    <p:restoredTop sz="94660"/>
  </p:normalViewPr>
  <p:slideViewPr>
    <p:cSldViewPr>
      <p:cViewPr varScale="1">
        <p:scale>
          <a:sx n="69" d="100"/>
          <a:sy n="69" d="100"/>
        </p:scale>
        <p:origin x="13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pPr>
              <a:defRPr/>
            </a:pPr>
            <a:fld id="{F1B23526-7707-498A-B3A8-BC4EDAA2C55A}" type="datetimeFigureOut">
              <a:rPr lang="ru-RU" smtClean="0"/>
              <a:pPr>
                <a:defRPr/>
              </a:pPr>
              <a:t>29.03.2024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EC6DD2-57D0-469D-937F-DFC989B082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D417D5-58F3-41C2-AC66-EA45CE70AAD9}" type="datetimeFigureOut">
              <a:rPr lang="ru-RU" smtClean="0"/>
              <a:pPr>
                <a:defRPr/>
              </a:pPr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61214-903A-49B2-AA03-B149595FA9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3C3027-7D7B-4266-B4F0-14955DA5CBF9}" type="datetimeFigureOut">
              <a:rPr lang="ru-RU" smtClean="0"/>
              <a:pPr>
                <a:defRPr/>
              </a:pPr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CB0DD-FD93-458D-B114-053D54E66E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C6C7C35-29C8-44AA-BA3A-770B9DB3954A}" type="datetimeFigureOut">
              <a:rPr lang="ru-RU" smtClean="0"/>
              <a:pPr>
                <a:defRPr/>
              </a:pPr>
              <a:t>29.03.2024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56716BC-645C-437A-A810-9E4EE835F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317E3C-0160-4D00-BE25-1F0FBE1A7EEF}" type="datetimeFigureOut">
              <a:rPr lang="ru-RU" smtClean="0"/>
              <a:pPr>
                <a:defRPr/>
              </a:pPr>
              <a:t>29.03.2024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4EA444-6E40-4908-8C0E-1E89F2FDD0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756DDBA-3D1C-4536-B961-D01534A823B8}" type="datetimeFigureOut">
              <a:rPr lang="ru-RU" smtClean="0"/>
              <a:pPr>
                <a:defRPr/>
              </a:pPr>
              <a:t>29.03.2024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CC6CE71-E52F-4837-9EF1-205597A638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9CBACE3-A500-409D-BC48-0D50624E5DF5}" type="datetimeFigureOut">
              <a:rPr lang="ru-RU" smtClean="0"/>
              <a:pPr>
                <a:defRPr/>
              </a:pPr>
              <a:t>29.03.2024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84C5DD3-49AB-4279-91B6-1EE0D2B8D6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14675-2559-451A-8C95-6DB81A129218}" type="datetimeFigureOut">
              <a:rPr lang="ru-RU" smtClean="0"/>
              <a:pPr>
                <a:defRPr/>
              </a:pPr>
              <a:t>29.03.2024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7691A-DFB6-4FE8-B62E-B9B93E4C7A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864E2-C609-4221-9FD9-F8B4EFE28D86}" type="datetimeFigureOut">
              <a:rPr lang="ru-RU" smtClean="0"/>
              <a:pPr>
                <a:defRPr/>
              </a:pPr>
              <a:t>29.03.2024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73F2CB-381E-477E-8914-BBD9D144F2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36EDC59-CB52-48B7-B364-B53D25C09CEB}" type="datetimeFigureOut">
              <a:rPr lang="ru-RU" smtClean="0"/>
              <a:pPr>
                <a:defRPr/>
              </a:pPr>
              <a:t>29.03.2024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B52650D-F98D-4827-B0BB-A496F859F7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pPr>
              <a:defRPr/>
            </a:pPr>
            <a:fld id="{C497BC72-95A2-49C3-9713-3515FA4BD1EA}" type="datetimeFigureOut">
              <a:rPr lang="ru-RU" smtClean="0"/>
              <a:pPr>
                <a:defRPr/>
              </a:pPr>
              <a:t>29.03.2024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pPr>
              <a:defRPr/>
            </a:pPr>
            <a:fld id="{186CE072-2C8E-4E01-9F08-E6C24D9CB7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C03F970-6FF1-4F4A-ABE3-4063CFD3FC1C}" type="datetimeFigureOut">
              <a:rPr lang="ru-RU" smtClean="0"/>
              <a:pPr>
                <a:defRPr/>
              </a:pPr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F6801C-7075-49E7-AD90-1DA9D9CFA2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8683" y="260648"/>
            <a:ext cx="8892481" cy="165618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ru-RU" sz="2800" b="1" dirty="0" err="1" smtClean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Arial Black" pitchFamily="34" charset="0"/>
              </a:rPr>
              <a:t>Всеукраїнський</a:t>
            </a:r>
            <a:r>
              <a:rPr lang="ru-RU" sz="2800" b="1" dirty="0" smtClean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2800" b="1" dirty="0" err="1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Arial Black" pitchFamily="34" charset="0"/>
              </a:rPr>
              <a:t>інтерактивний</a:t>
            </a:r>
            <a:r>
              <a:rPr lang="ru-RU" sz="2800" b="1" dirty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2800" b="1" dirty="0" smtClean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Arial Black" pitchFamily="34" charset="0"/>
              </a:rPr>
              <a:t>конкурс</a:t>
            </a:r>
            <a:r>
              <a:rPr lang="ru-RU" sz="2800" b="1" dirty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ru-RU" sz="2800" b="1" dirty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800" b="1" dirty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Arial Black" pitchFamily="34" charset="0"/>
              </a:rPr>
              <a:t>«МАН-ЮНІОР ДОСЛІДНИК -  </a:t>
            </a:r>
            <a:r>
              <a:rPr lang="ru-RU" sz="2800" b="1" dirty="0" smtClean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Arial Black" pitchFamily="34" charset="0"/>
              </a:rPr>
              <a:t>2024»</a:t>
            </a:r>
            <a:r>
              <a:rPr lang="ru-RU" sz="2800" b="1" dirty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ru-RU" sz="2800" b="1" dirty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Arial Black" pitchFamily="34" charset="0"/>
              </a:rPr>
            </a:br>
            <a:r>
              <a:rPr lang="uk-UA" sz="2800" b="1" i="1" dirty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Arial Black" pitchFamily="34" charset="0"/>
                <a:cs typeface="Times New Roman" panose="02020603050405020304" pitchFamily="18" charset="0"/>
              </a:rPr>
              <a:t>Номінація  “Технік−</a:t>
            </a:r>
            <a:r>
              <a:rPr lang="uk-UA" sz="2800" b="1" i="1" dirty="0" smtClean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Arial Black" pitchFamily="34" charset="0"/>
                <a:cs typeface="Times New Roman" panose="02020603050405020304" pitchFamily="18" charset="0"/>
              </a:rPr>
              <a:t>Юніор</a:t>
            </a:r>
            <a:r>
              <a:rPr lang="uk-UA" sz="2800" b="1" i="1" dirty="0" smtClean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Arial Black" pitchFamily="34" charset="0"/>
              </a:rPr>
              <a:t>”</a:t>
            </a:r>
            <a:endParaRPr lang="ru-RU" dirty="0">
              <a:ln w="31550" cmpd="sng">
                <a:noFill/>
                <a:prstDash val="solid"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699277"/>
            <a:ext cx="3847645" cy="21852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Тема </a:t>
            </a:r>
            <a:r>
              <a:rPr lang="uk-UA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проєкту</a:t>
            </a:r>
            <a:r>
              <a:rPr lang="uk-UA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 </a:t>
            </a:r>
            <a:r>
              <a:rPr lang="uk-UA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«Зникаючі» картинки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8000" r="20863" b="9401"/>
          <a:stretch/>
        </p:blipFill>
        <p:spPr>
          <a:xfrm rot="21304529">
            <a:off x="3976585" y="2462948"/>
            <a:ext cx="4979062" cy="37185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400" y="5884491"/>
            <a:ext cx="577523" cy="59441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195379"/>
            <a:ext cx="651783" cy="61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597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233768" cy="1330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Опустимо 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пакет з малюнком у банку з водою. О, чудо! По мірі опускання пакета у воду, малюнок «зникає», а ми бачимо лише чорні контури.</a:t>
            </a:r>
            <a:endParaRPr lang="uk-U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5" r="34812"/>
          <a:stretch/>
        </p:blipFill>
        <p:spPr>
          <a:xfrm>
            <a:off x="14745" y="1697910"/>
            <a:ext cx="3024337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5" r="32567"/>
          <a:stretch/>
        </p:blipFill>
        <p:spPr>
          <a:xfrm>
            <a:off x="3079308" y="1697910"/>
            <a:ext cx="2952328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9" r="34057"/>
          <a:stretch/>
        </p:blipFill>
        <p:spPr>
          <a:xfrm>
            <a:off x="6063419" y="1697910"/>
            <a:ext cx="3024337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34752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3203848" y="1196752"/>
            <a:ext cx="6100661" cy="4032448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600" b="1" i="1" dirty="0">
              <a:ln w="50800"/>
              <a:solidFill>
                <a:srgbClr val="FFFF00"/>
              </a:solidFill>
              <a:effectLst/>
              <a:latin typeface="Times New Roman Cyr" pitchFamily="18" charset="-52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47521"/>
            <a:ext cx="8892480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Пояснення досліду:</a:t>
            </a:r>
            <a:endParaRPr lang="uk-UA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Ніякої магії тут немає – просто елементарні знання законів фізики. </a:t>
            </a:r>
            <a:endParaRPr lang="uk-UA" sz="2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</a:t>
            </a:r>
            <a:r>
              <a:rPr lang="uk-U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як між пакетом і малюком є повітря, то </a:t>
            </a:r>
            <a:r>
              <a:rPr lang="uk-UA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переході </a:t>
            </a:r>
            <a:r>
              <a:rPr lang="uk-U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світлового </a:t>
            </a:r>
            <a:r>
              <a:rPr lang="uk-UA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променя</a:t>
            </a:r>
            <a:r>
              <a:rPr lang="uk-U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 середовища з більшою оптичною густиною у середовище з меншою оптичною густиною, при виборі «правильного» кута зору, можна добитися повного відбивання.</a:t>
            </a:r>
            <a:endParaRPr lang="uk-U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10"/>
          <a:stretch/>
        </p:blipFill>
        <p:spPr>
          <a:xfrm>
            <a:off x="0" y="3589467"/>
            <a:ext cx="4644008" cy="3229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r="21205"/>
          <a:stretch/>
        </p:blipFill>
        <p:spPr>
          <a:xfrm>
            <a:off x="4644008" y="3570261"/>
            <a:ext cx="4499992" cy="326386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23528" y="404664"/>
                <a:ext cx="8712968" cy="5447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sz="2600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Висновки:</a:t>
                </a:r>
                <a:endParaRPr lang="uk-UA" sz="2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1. В роботі показано, що при переході світла з одного середовища в інше, то на межі поділу цих середовищ, світло заломлюється. </a:t>
                </a:r>
                <a:r>
                  <a:rPr lang="uk-UA" sz="2200" dirty="0">
                    <a:effectLst/>
                    <a:latin typeface="Arial" panose="020B0604020202020204" pitchFamily="34" charset="0"/>
                    <a:ea typeface="MyriadPro-Regular"/>
                    <a:cs typeface="Arial" panose="020B0604020202020204" pitchFamily="34" charset="0"/>
                  </a:rPr>
                  <a:t>Проаналізувавши формулу,</a:t>
                </a:r>
                <a:r>
                  <a:rPr lang="uk-UA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200" i="1"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uk-UA" sz="2200" i="1">
                                <a:effectLst/>
                                <a:latin typeface="Cambria Math" panose="02040503050406030204" pitchFamily="18" charset="0"/>
                                <a:ea typeface="MyriadPro-Regular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 sz="2200">
                                <a:effectLst/>
                                <a:latin typeface="Cambria Math" panose="02040503050406030204" pitchFamily="18" charset="0"/>
                                <a:ea typeface="MyriadPro-Regular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uk-UA" sz="2200">
                                <a:effectLst/>
                                <a:latin typeface="Cambria Math" panose="02040503050406030204" pitchFamily="18" charset="0"/>
                                <a:ea typeface="MyriadPro-Regular"/>
                                <a:cs typeface="Times New Roman" panose="02020603050405020304" pitchFamily="18" charset="0"/>
                              </a:rPr>
                              <m:t>∝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uk-UA" sz="2200" i="1">
                                <a:effectLst/>
                                <a:latin typeface="Cambria Math" panose="02040503050406030204" pitchFamily="18" charset="0"/>
                                <a:ea typeface="MyriadPro-Regular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 sz="2200">
                                <a:effectLst/>
                                <a:latin typeface="Cambria Math" panose="02040503050406030204" pitchFamily="18" charset="0"/>
                                <a:ea typeface="MyriadPro-Regular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uk-UA" sz="2200">
                                <a:effectLst/>
                                <a:latin typeface="Cambria Math" panose="02040503050406030204" pitchFamily="18" charset="0"/>
                                <a:ea typeface="MyriadPro-Regular"/>
                                <a:cs typeface="Times New Roman" panose="02020603050405020304" pitchFamily="18" charset="0"/>
                              </a:rPr>
                              <m:t>γ</m:t>
                            </m:r>
                          </m:e>
                        </m:func>
                      </m:den>
                    </m:f>
                    <m:r>
                      <a:rPr lang="uk-UA" sz="2200" i="1">
                        <a:effectLst/>
                        <a:latin typeface="Cambria Math" panose="02040503050406030204" pitchFamily="18" charset="0"/>
                        <a:ea typeface="MyriadPro-Regular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uk-UA" sz="2200" i="1"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sz="2200" i="1">
                                <a:effectLst/>
                                <a:latin typeface="Cambria Math" panose="02040503050406030204" pitchFamily="18" charset="0"/>
                                <a:ea typeface="MyriadPro-Regular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MyriadPro-Regular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uk-UA" sz="2200" i="1">
                                <a:effectLst/>
                                <a:latin typeface="Cambria Math" panose="02040503050406030204" pitchFamily="18" charset="0"/>
                                <a:ea typeface="MyriadPro-Regular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k-UA" sz="2200" i="1">
                                <a:effectLst/>
                                <a:latin typeface="Cambria Math" panose="02040503050406030204" pitchFamily="18" charset="0"/>
                                <a:ea typeface="MyriadPro-Regular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MyriadPro-Regular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uk-UA" sz="2200" i="1">
                                <a:effectLst/>
                                <a:latin typeface="Cambria Math" panose="02040503050406030204" pitchFamily="18" charset="0"/>
                                <a:ea typeface="MyriadPro-Regular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uk-UA" sz="2200" dirty="0">
                    <a:effectLst/>
                    <a:latin typeface="Arial" panose="020B0604020202020204" pitchFamily="34" charset="0"/>
                    <a:ea typeface="MyriadPro-Regular"/>
                    <a:cs typeface="Arial" panose="020B0604020202020204" pitchFamily="34" charset="0"/>
                  </a:rPr>
                  <a:t>бачимо:</a:t>
                </a:r>
                <a:br>
                  <a:rPr lang="uk-UA" sz="2200" dirty="0">
                    <a:effectLst/>
                    <a:latin typeface="Arial" panose="020B0604020202020204" pitchFamily="34" charset="0"/>
                    <a:ea typeface="MyriadPro-Regular"/>
                    <a:cs typeface="Arial" panose="020B0604020202020204" pitchFamily="34" charset="0"/>
                  </a:rPr>
                </a:br>
                <a:r>
                  <a:rPr lang="uk-UA" sz="2200" i="1" dirty="0">
                    <a:effectLst/>
                    <a:latin typeface="Arial" panose="020B0604020202020204" pitchFamily="34" charset="0"/>
                    <a:ea typeface="MyriadPro-Regular"/>
                    <a:cs typeface="Arial" panose="020B0604020202020204" pitchFamily="34" charset="0"/>
                  </a:rPr>
                  <a:t>      а)	чим більше змінюється швидкість світла, тим більше світло заломлюється;</a:t>
                </a:r>
                <a:br>
                  <a:rPr lang="uk-UA" sz="2200" i="1" dirty="0">
                    <a:effectLst/>
                    <a:latin typeface="Arial" panose="020B0604020202020204" pitchFamily="34" charset="0"/>
                    <a:ea typeface="MyriadPro-Regular"/>
                    <a:cs typeface="Arial" panose="020B0604020202020204" pitchFamily="34" charset="0"/>
                  </a:rPr>
                </a:br>
                <a:r>
                  <a:rPr lang="uk-UA" sz="2200" i="1" dirty="0">
                    <a:effectLst/>
                    <a:latin typeface="Arial" panose="020B0604020202020204" pitchFamily="34" charset="0"/>
                    <a:ea typeface="MyriadPro-Regular"/>
                    <a:cs typeface="Arial" panose="020B0604020202020204" pitchFamily="34" charset="0"/>
                  </a:rPr>
                  <a:t>      б)	якщо промінь світла переходить у середовище з більшою оптичною густиною (тобто швидкість світла зменшується: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MyriadPro-Regular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uk-UA" sz="2200" baseline="-25000" dirty="0">
                    <a:effectLst/>
                    <a:latin typeface="Arial" panose="020B0604020202020204" pitchFamily="34" charset="0"/>
                    <a:ea typeface="MyriadPro-Regular"/>
                    <a:cs typeface="Arial" panose="020B0604020202020204" pitchFamily="34" charset="0"/>
                  </a:rPr>
                  <a:t>2</a:t>
                </a:r>
                <a:r>
                  <a:rPr lang="uk-UA" sz="2200" i="1" dirty="0">
                    <a:effectLst/>
                    <a:latin typeface="Arial" panose="020B0604020202020204" pitchFamily="34" charset="0"/>
                    <a:ea typeface="MyriadPro-Regular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MyriadPro-Regular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uk-UA" sz="2200" baseline="-25000" dirty="0">
                    <a:effectLst/>
                    <a:latin typeface="Arial" panose="020B0604020202020204" pitchFamily="34" charset="0"/>
                    <a:ea typeface="MyriadPro-Regular"/>
                    <a:cs typeface="Arial" panose="020B0604020202020204" pitchFamily="34" charset="0"/>
                  </a:rPr>
                  <a:t>1</a:t>
                </a:r>
                <a:r>
                  <a:rPr lang="uk-UA" sz="2200" i="1" dirty="0">
                    <a:effectLst/>
                    <a:latin typeface="Arial" panose="020B0604020202020204" pitchFamily="34" charset="0"/>
                    <a:ea typeface="MyriadPro-Regular"/>
                    <a:cs typeface="Arial" panose="020B0604020202020204" pitchFamily="34" charset="0"/>
                  </a:rPr>
                  <a:t>), то кут заломлення є меншим від кута падіння: </a:t>
                </a:r>
                <a:r>
                  <a:rPr lang="uk-UA" sz="2200" dirty="0">
                    <a:effectLst/>
                    <a:latin typeface="Arial" panose="020B0604020202020204" pitchFamily="34" charset="0"/>
                    <a:ea typeface="MyriadPro-Regular"/>
                    <a:cs typeface="Arial" panose="020B0604020202020204" pitchFamily="34" charset="0"/>
                  </a:rPr>
                  <a:t>γ &lt; α</a:t>
                </a:r>
                <a:r>
                  <a:rPr lang="uk-UA" sz="2200" i="1" dirty="0">
                    <a:effectLst/>
                    <a:latin typeface="Arial" panose="020B0604020202020204" pitchFamily="34" charset="0"/>
                    <a:ea typeface="MyriadPro-Regular"/>
                    <a:cs typeface="Arial" panose="020B0604020202020204" pitchFamily="34" charset="0"/>
                  </a:rPr>
                  <a:t>;</a:t>
                </a:r>
                <a:br>
                  <a:rPr lang="uk-UA" sz="2200" i="1" dirty="0">
                    <a:effectLst/>
                    <a:latin typeface="Arial" panose="020B0604020202020204" pitchFamily="34" charset="0"/>
                    <a:ea typeface="MyriadPro-Regular"/>
                    <a:cs typeface="Arial" panose="020B0604020202020204" pitchFamily="34" charset="0"/>
                  </a:rPr>
                </a:br>
                <a:r>
                  <a:rPr lang="uk-UA" sz="2200" i="1" dirty="0">
                    <a:effectLst/>
                    <a:latin typeface="Arial" panose="020B0604020202020204" pitchFamily="34" charset="0"/>
                    <a:ea typeface="MyriadPro-Regular"/>
                    <a:cs typeface="Arial" panose="020B0604020202020204" pitchFamily="34" charset="0"/>
                  </a:rPr>
                  <a:t>     в) якщо промінь світла переходить у середовище з меншою оптичною густиною (тобто швидкість світла збільшується: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MyriadPro-Regular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uk-UA" sz="2200" baseline="-25000" dirty="0">
                    <a:effectLst/>
                    <a:latin typeface="Arial" panose="020B0604020202020204" pitchFamily="34" charset="0"/>
                    <a:ea typeface="MyriadPro-Regular"/>
                    <a:cs typeface="Arial" panose="020B0604020202020204" pitchFamily="34" charset="0"/>
                  </a:rPr>
                  <a:t>2</a:t>
                </a:r>
                <a:r>
                  <a:rPr lang="uk-UA" sz="2200" i="1" dirty="0">
                    <a:effectLst/>
                    <a:latin typeface="Arial" panose="020B0604020202020204" pitchFamily="34" charset="0"/>
                    <a:ea typeface="MyriadPro-Regular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MyriadPro-Regular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uk-UA" sz="2200" baseline="-25000" dirty="0">
                    <a:effectLst/>
                    <a:latin typeface="Arial" panose="020B0604020202020204" pitchFamily="34" charset="0"/>
                    <a:ea typeface="MyriadPro-Regular"/>
                    <a:cs typeface="Arial" panose="020B0604020202020204" pitchFamily="34" charset="0"/>
                  </a:rPr>
                  <a:t>1</a:t>
                </a:r>
                <a:r>
                  <a:rPr lang="uk-UA" sz="2200" i="1" dirty="0">
                    <a:effectLst/>
                    <a:latin typeface="Arial" panose="020B0604020202020204" pitchFamily="34" charset="0"/>
                    <a:ea typeface="MyriadPro-Regular"/>
                    <a:cs typeface="Arial" panose="020B0604020202020204" pitchFamily="34" charset="0"/>
                  </a:rPr>
                  <a:t>), то кут заломлення є більшим за кут падіння: </a:t>
                </a:r>
                <a:r>
                  <a:rPr lang="uk-UA" sz="2200" dirty="0">
                    <a:effectLst/>
                    <a:latin typeface="Arial" panose="020B0604020202020204" pitchFamily="34" charset="0"/>
                    <a:ea typeface="MyriadPro-Regular"/>
                    <a:cs typeface="Arial" panose="020B0604020202020204" pitchFamily="34" charset="0"/>
                  </a:rPr>
                  <a:t>γ &gt; α</a:t>
                </a:r>
                <a:endParaRPr lang="uk-UA" sz="2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4664"/>
                <a:ext cx="8712968" cy="5447838"/>
              </a:xfrm>
              <a:prstGeom prst="rect">
                <a:avLst/>
              </a:prstGeom>
              <a:blipFill>
                <a:blip r:embed="rId2"/>
                <a:stretch>
                  <a:fillRect l="-1260" t="-671" r="-350" b="-78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410631" y="142536"/>
            <a:ext cx="4860032" cy="2401266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uk-UA" sz="2200" b="1" dirty="0" smtClean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Автор </a:t>
            </a:r>
            <a:r>
              <a:rPr lang="uk-UA" sz="2200" b="1" dirty="0" err="1" smtClean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проєкту</a:t>
            </a:r>
            <a:r>
              <a:rPr lang="uk-UA" sz="2200" b="1" dirty="0" smtClean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: </a:t>
            </a:r>
            <a:br>
              <a:rPr lang="uk-UA" sz="2200" b="1" dirty="0" smtClean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</a:br>
            <a:r>
              <a:rPr lang="uk-UA" sz="2600" b="1" dirty="0" err="1" smtClean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Андронійчук</a:t>
            </a:r>
            <a:r>
              <a:rPr lang="uk-UA" sz="2600" b="1" dirty="0" smtClean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 Матвій Іванович</a:t>
            </a:r>
          </a:p>
          <a:p>
            <a:pPr>
              <a:defRPr/>
            </a:pPr>
            <a:r>
              <a:rPr lang="uk-UA" sz="2200" b="1" dirty="0" err="1" smtClean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Учеь</a:t>
            </a:r>
            <a:r>
              <a:rPr lang="uk-UA" sz="2200" b="1" dirty="0" smtClean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 9-Б класу </a:t>
            </a:r>
          </a:p>
          <a:p>
            <a:pPr>
              <a:defRPr/>
            </a:pPr>
            <a:r>
              <a:rPr lang="uk-UA" sz="2200" b="1" dirty="0" smtClean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Глибоцької </a:t>
            </a:r>
            <a:r>
              <a:rPr lang="uk-UA" sz="2200" b="1" dirty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гімназії, </a:t>
            </a:r>
            <a:r>
              <a:rPr lang="uk-UA" sz="2200" b="1" dirty="0" smtClean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/>
            </a:r>
            <a:br>
              <a:rPr lang="uk-UA" sz="2200" b="1" dirty="0" smtClean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</a:br>
            <a:r>
              <a:rPr lang="uk-UA" sz="2200" b="1" dirty="0" smtClean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селище Глибока,</a:t>
            </a:r>
            <a:endParaRPr lang="uk-UA" sz="2200" b="1" dirty="0">
              <a:ln w="9525" cmpd="sng">
                <a:noFill/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uk-UA" sz="2200" b="1" dirty="0" smtClean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Чернівецької області</a:t>
            </a:r>
            <a:endParaRPr lang="ru-RU" sz="2200" b="1" dirty="0">
              <a:ln w="9525" cmpd="sng">
                <a:noFill/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4946" y="2797543"/>
            <a:ext cx="3031754" cy="4050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70" y="2577628"/>
            <a:ext cx="432753" cy="47813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98328" y="3916250"/>
            <a:ext cx="573926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>
                <a:ln w="9525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Науковий</a:t>
            </a:r>
            <a:r>
              <a:rPr lang="uk-UA" sz="2200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  керівник: </a:t>
            </a:r>
            <a:r>
              <a:rPr lang="uk-UA" sz="220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uk-UA" sz="220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</a:br>
            <a:r>
              <a:rPr lang="uk-UA" sz="260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Романюк Віктор Михайлович</a:t>
            </a:r>
          </a:p>
          <a:p>
            <a:r>
              <a:rPr lang="uk-UA" sz="220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учитель </a:t>
            </a:r>
            <a:r>
              <a:rPr lang="uk-UA" sz="2200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фізики </a:t>
            </a:r>
            <a:r>
              <a:rPr lang="uk-UA" sz="2200" dirty="0" err="1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Глибоцької</a:t>
            </a:r>
            <a:r>
              <a:rPr lang="uk-UA" sz="2200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 гімназії, </a:t>
            </a:r>
            <a:r>
              <a:rPr lang="uk-UA" sz="220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вища </a:t>
            </a:r>
            <a:r>
              <a:rPr lang="uk-UA" sz="2200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кваліфікаційна </a:t>
            </a:r>
            <a:r>
              <a:rPr lang="uk-UA" sz="220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категорія, старший </a:t>
            </a:r>
            <a:r>
              <a:rPr lang="uk-UA" sz="2200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вчитель, керівник секції </a:t>
            </a:r>
            <a:r>
              <a:rPr lang="uk-UA" sz="220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фізики </a:t>
            </a:r>
            <a:r>
              <a:rPr lang="uk-UA" sz="2200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та астрономії НТ «</a:t>
            </a:r>
            <a:r>
              <a:rPr lang="uk-UA" sz="2200" dirty="0" err="1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Гіперіон</a:t>
            </a:r>
            <a:r>
              <a:rPr lang="uk-UA" sz="2200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».</a:t>
            </a:r>
            <a:endParaRPr lang="uk-UA" sz="2200" dirty="0">
              <a:ln w="10541" cmpd="sng">
                <a:noFill/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4" t="19850" r="14753" b="53339"/>
          <a:stretch/>
        </p:blipFill>
        <p:spPr>
          <a:xfrm>
            <a:off x="75581" y="59725"/>
            <a:ext cx="4280950" cy="3140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4" y="2768912"/>
            <a:ext cx="568547" cy="5736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46" y="142536"/>
            <a:ext cx="568547" cy="573699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16632"/>
            <a:ext cx="8784975" cy="5625497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600" b="1" dirty="0" smtClean="0"/>
              <a:t>Актуальність </a:t>
            </a:r>
            <a:r>
              <a:rPr lang="uk-UA" sz="2600" b="1" dirty="0"/>
              <a:t>теми: </a:t>
            </a:r>
            <a:r>
              <a:rPr lang="uk-UA" sz="2400" dirty="0"/>
              <a:t>Матеріали роботи можна використати на </a:t>
            </a:r>
            <a:r>
              <a:rPr lang="uk-UA" sz="2400" dirty="0" err="1"/>
              <a:t>уроці</a:t>
            </a:r>
            <a:r>
              <a:rPr lang="uk-UA" sz="2400" dirty="0"/>
              <a:t> фізики при вивченні теми «Заломлення світла на межі поділу двох середовищ. Закони заломлення світла», при проведенні позакласних заходів, декади фізики. А також продемонструвати дослід учням початкової школи, для зацікавлення у вивченні фізики.</a:t>
            </a:r>
          </a:p>
          <a:p>
            <a:r>
              <a:rPr lang="uk-UA" sz="2600" b="1" dirty="0"/>
              <a:t>Мета </a:t>
            </a:r>
            <a:r>
              <a:rPr lang="uk-UA" sz="2600" b="1" dirty="0" err="1"/>
              <a:t>проєкту</a:t>
            </a:r>
            <a:r>
              <a:rPr lang="uk-UA" sz="2600" b="1" dirty="0"/>
              <a:t>:</a:t>
            </a:r>
            <a:r>
              <a:rPr lang="uk-UA" sz="2600" dirty="0"/>
              <a:t> </a:t>
            </a:r>
            <a:r>
              <a:rPr lang="uk-UA" sz="2400" dirty="0"/>
              <a:t>сформувати знання про явище заломлення світла, закони заломлення світла, про особливості поширення світла на межі переходу з одного середовища в інше. Набуті знання втілити у демонстрації досліду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sp>
        <p:nvSpPr>
          <p:cNvPr id="5" name="Хвиля 55">
            <a:extLst>
              <a:ext uri="{FF2B5EF4-FFF2-40B4-BE49-F238E27FC236}">
                <a16:creationId xmlns:a16="http://schemas.microsoft.com/office/drawing/2014/main" id="{D4F8C394-F58F-4F54-B650-4A939BB0B5B3}"/>
              </a:ext>
            </a:extLst>
          </p:cNvPr>
          <p:cNvSpPr/>
          <p:nvPr/>
        </p:nvSpPr>
        <p:spPr>
          <a:xfrm>
            <a:off x="395536" y="4437112"/>
            <a:ext cx="4392489" cy="1620285"/>
          </a:xfrm>
          <a:prstGeom prst="wave">
            <a:avLst>
              <a:gd name="adj1" fmla="val 2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" name="Пряма сполучна лінія 59">
            <a:extLst>
              <a:ext uri="{FF2B5EF4-FFF2-40B4-BE49-F238E27FC236}">
                <a16:creationId xmlns:a16="http://schemas.microsoft.com/office/drawing/2014/main" id="{ABDC5B18-A5D0-4E52-9770-AF0B5A8F02CC}"/>
              </a:ext>
            </a:extLst>
          </p:cNvPr>
          <p:cNvCxnSpPr>
            <a:cxnSpLocks/>
          </p:cNvCxnSpPr>
          <p:nvPr/>
        </p:nvCxnSpPr>
        <p:spPr>
          <a:xfrm flipV="1">
            <a:off x="416891" y="4581128"/>
            <a:ext cx="526256" cy="56560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58">
            <a:extLst>
              <a:ext uri="{FF2B5EF4-FFF2-40B4-BE49-F238E27FC236}">
                <a16:creationId xmlns:a16="http://schemas.microsoft.com/office/drawing/2014/main" id="{D751948C-3765-4D63-8061-35A86A2B65F7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964502" y="4574023"/>
            <a:ext cx="1627279" cy="18714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57">
            <a:extLst>
              <a:ext uri="{FF2B5EF4-FFF2-40B4-BE49-F238E27FC236}">
                <a16:creationId xmlns:a16="http://schemas.microsoft.com/office/drawing/2014/main" id="{545F3BF8-ECD4-46AE-BC9B-3971007980C9}"/>
              </a:ext>
            </a:extLst>
          </p:cNvPr>
          <p:cNvCxnSpPr>
            <a:cxnSpLocks/>
          </p:cNvCxnSpPr>
          <p:nvPr/>
        </p:nvCxnSpPr>
        <p:spPr>
          <a:xfrm>
            <a:off x="2567519" y="4761169"/>
            <a:ext cx="1068377" cy="129622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56">
            <a:extLst>
              <a:ext uri="{FF2B5EF4-FFF2-40B4-BE49-F238E27FC236}">
                <a16:creationId xmlns:a16="http://schemas.microsoft.com/office/drawing/2014/main" id="{8EDC1BE2-91CB-4D63-AF8B-B74C65B5ADC6}"/>
              </a:ext>
            </a:extLst>
          </p:cNvPr>
          <p:cNvCxnSpPr>
            <a:cxnSpLocks/>
          </p:cNvCxnSpPr>
          <p:nvPr/>
        </p:nvCxnSpPr>
        <p:spPr>
          <a:xfrm flipV="1">
            <a:off x="3635896" y="4941168"/>
            <a:ext cx="1008111" cy="110899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Результат пошуку зображень за запитом &quot;оптическое волокно&quot;">
            <a:extLst>
              <a:ext uri="{FF2B5EF4-FFF2-40B4-BE49-F238E27FC236}">
                <a16:creationId xmlns:a16="http://schemas.microsoft.com/office/drawing/2014/main" id="{3BA5741C-D2F8-4813-937E-4B22ABAC3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4159801"/>
            <a:ext cx="4211959" cy="242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779912" y="2492896"/>
            <a:ext cx="5386835" cy="4752528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2. Оформити </a:t>
            </a: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презентацію, </a:t>
            </a: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тези </a:t>
            </a: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доповіді та виступити на </a:t>
            </a: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засіданні </a:t>
            </a: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шкільного наукового </a:t>
            </a: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товариства </a:t>
            </a: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2600" dirty="0" err="1">
                <a:latin typeface="Arial" panose="020B0604020202020204" pitchFamily="34" charset="0"/>
                <a:cs typeface="Arial" panose="020B0604020202020204" pitchFamily="34" charset="0"/>
              </a:rPr>
              <a:t>Гіперіон</a:t>
            </a: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lvl="0"/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3. Взяти </a:t>
            </a: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участь у </a:t>
            </a: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Всеукраїнському </a:t>
            </a: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інтерактивному конкурсі юних </a:t>
            </a: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винахідників </a:t>
            </a: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«МАН-Юніор-дослідник-2024» у номінації «Технік-Юніор</a:t>
            </a: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3800" dirty="0">
              <a:ln w="11430"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29743" y="16202"/>
            <a:ext cx="8856984" cy="345638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Об’єкт дослідження: 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Заломлення світла.</a:t>
            </a:r>
          </a:p>
          <a:p>
            <a:r>
              <a:rPr lang="uk-UA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Прeдмeт</a:t>
            </a:r>
            <a:r>
              <a:rPr lang="uk-UA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дoслiджeння</a:t>
            </a:r>
            <a:r>
              <a:rPr lang="uk-UA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Поширення світла на межі поділу двох середовищ.</a:t>
            </a:r>
          </a:p>
          <a:p>
            <a:r>
              <a:rPr lang="uk-U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Зaвдaння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дoслiджeння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1. Робота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довідниковою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науково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-популярною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літературою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інтернет-джерелами</a:t>
            </a: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, проаналізувати та узагальнити отримані знання;</a:t>
            </a:r>
          </a:p>
          <a:p>
            <a:endParaRPr lang="ru-RU" sz="3800" dirty="0">
              <a:ln w="11430"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8B93AD0-B122-4978-B568-3700D97FD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2" y="3270831"/>
            <a:ext cx="3587169" cy="3587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3528" y="116632"/>
            <a:ext cx="867645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Теоретична частина:</a:t>
            </a: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2052" name="Рисунок 18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489" y="4293096"/>
            <a:ext cx="3495512" cy="25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79512" y="692696"/>
                <a:ext cx="8676456" cy="58434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25241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252413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uk-UA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MyriadPro-Regular" charset="-128"/>
                    <a:cs typeface="Arial" panose="020B0604020202020204" pitchFamily="34" charset="0"/>
                  </a:rPr>
                  <a:t>Якщо спрямувати на скло (або інший прозорий предмет) вузький пучок світла, то частина пучка відіб’ється від поверхні, а частина пройде крізь неї, змінивши свій напрямок (заломиться). Заломлення світла в разі його переходу з повітря в скло: </a:t>
                </a:r>
                <a:endParaRPr kumimoji="0" lang="uk-UA" altLang="uk-UA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  <a:p>
                <a:pPr marL="0" marR="0" lvl="0" indent="252413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uk-UA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MyriadPro-Regular" charset="-128"/>
                    <a:cs typeface="Arial" panose="020B0604020202020204" pitchFamily="34" charset="0"/>
                  </a:rPr>
                  <a:t>α – кут падіння, β – кут відбивання, γ (гамма) – кут заломлення (утворений заломленим променем і перпендикуляром до межі поділу двох середовищ)</a:t>
                </a:r>
                <a:r>
                  <a:rPr kumimoji="0" lang="uk-UA" altLang="uk-UA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kumimoji="0" lang="uk-UA" altLang="uk-UA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  <a:p>
                <a:pPr marL="0" marR="0" lvl="0" indent="252413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uk-UA" sz="2400" b="1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MyriadPro-Regular" charset="-128"/>
                    <a:cs typeface="Arial" panose="020B0604020202020204" pitchFamily="34" charset="0"/>
                  </a:rPr>
                  <a:t>Закони заломлення світла:</a:t>
                </a:r>
                <a:endParaRPr kumimoji="0" lang="uk-UA" altLang="uk-UA" sz="24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  <a:p>
                <a:pPr marL="0" marR="0" lvl="0" indent="252413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uk-UA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MyriadPro-Regular" charset="-128"/>
                    <a:cs typeface="Arial" panose="020B0604020202020204" pitchFamily="34" charset="0"/>
                  </a:rPr>
                  <a:t>1.</a:t>
                </a:r>
                <a:r>
                  <a:rPr kumimoji="0" lang="uk-UA" altLang="uk-UA" sz="2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MyriadPro-Regular" charset="-128"/>
                    <a:cs typeface="Arial" panose="020B0604020202020204" pitchFamily="34" charset="0"/>
                  </a:rPr>
                  <a:t> </a:t>
                </a:r>
                <a:r>
                  <a:rPr kumimoji="0" lang="uk-UA" altLang="uk-UA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MyriadPro-Regular" charset="-128"/>
                    <a:cs typeface="Arial" panose="020B0604020202020204" pitchFamily="34" charset="0"/>
                  </a:rPr>
                  <a:t>Промінь падаючий, промінь заломлений і перпендикуляр до межі поділу середовищ, встановлений із точки падіння </a:t>
                </a:r>
                <a:r>
                  <a:rPr kumimoji="0" lang="uk-UA" altLang="uk-UA" sz="2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MyriadPro-Regular" charset="-128"/>
                    <a:cs typeface="Arial" panose="020B0604020202020204" pitchFamily="34" charset="0"/>
                  </a:rPr>
                  <a:t>променя</a:t>
                </a:r>
                <a:r>
                  <a:rPr kumimoji="0" lang="uk-UA" altLang="uk-UA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MyriadPro-Regular" charset="-128"/>
                    <a:cs typeface="Arial" panose="020B0604020202020204" pitchFamily="34" charset="0"/>
                  </a:rPr>
                  <a:t>, лежать в одній площині.</a:t>
                </a:r>
                <a:endParaRPr kumimoji="0" lang="uk-UA" altLang="uk-UA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  <a:p>
                <a:pPr lvl="0"/>
                <a:r>
                  <a:rPr kumimoji="0" lang="uk-UA" altLang="uk-UA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MyriadPro-Regular" charset="-128"/>
                    <a:cs typeface="Arial" panose="020B0604020202020204" pitchFamily="34" charset="0"/>
                  </a:rPr>
                  <a:t>2.</a:t>
                </a:r>
                <a:r>
                  <a:rPr kumimoji="0" lang="uk-UA" altLang="uk-UA" sz="2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MyriadPro-Regular" charset="-128"/>
                    <a:cs typeface="Arial" panose="020B0604020202020204" pitchFamily="34" charset="0"/>
                  </a:rPr>
                  <a:t> </a:t>
                </a:r>
                <a:r>
                  <a:rPr kumimoji="0" lang="uk-UA" altLang="uk-UA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MyriadPro-Regular" charset="-128"/>
                    <a:cs typeface="Arial" panose="020B0604020202020204" pitchFamily="34" charset="0"/>
                  </a:rPr>
                  <a:t>Відношення синуса кута падіння до </a:t>
                </a:r>
                <a:br>
                  <a:rPr kumimoji="0" lang="uk-UA" altLang="uk-UA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MyriadPro-Regular" charset="-128"/>
                    <a:cs typeface="Arial" panose="020B0604020202020204" pitchFamily="34" charset="0"/>
                  </a:rPr>
                </a:br>
                <a:r>
                  <a:rPr kumimoji="0" lang="uk-UA" altLang="uk-UA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MyriadPro-Regular" charset="-128"/>
                    <a:cs typeface="Arial" panose="020B0604020202020204" pitchFamily="34" charset="0"/>
                  </a:rPr>
                  <a:t>синуса кута заломлення для двох даних </a:t>
                </a:r>
                <a:br>
                  <a:rPr kumimoji="0" lang="uk-UA" altLang="uk-UA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MyriadPro-Regular" charset="-128"/>
                    <a:cs typeface="Arial" panose="020B0604020202020204" pitchFamily="34" charset="0"/>
                  </a:rPr>
                </a:br>
                <a:r>
                  <a:rPr kumimoji="0" lang="uk-UA" altLang="uk-UA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MyriadPro-Regular" charset="-128"/>
                    <a:cs typeface="Arial" panose="020B0604020202020204" pitchFamily="34" charset="0"/>
                  </a:rPr>
                  <a:t>середовищ є незмінною величиною:</a:t>
                </a:r>
              </a:p>
              <a:p>
                <a:pPr lvl="0"/>
                <a:r>
                  <a:rPr kumimoji="0" lang="uk-UA" altLang="uk-UA" sz="2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MyriadPro-Regular" charset="-128"/>
                    <a:cs typeface="Arial" panose="020B0604020202020204" pitchFamily="34" charset="0"/>
                  </a:rPr>
                  <a:t>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uk-UA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 sz="2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uk-UA" sz="2600">
                                <a:latin typeface="Cambria Math" panose="02040503050406030204" pitchFamily="18" charset="0"/>
                              </a:rPr>
                              <m:t>∝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uk-UA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 sz="2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uk-UA" sz="260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func>
                      </m:den>
                    </m:f>
                    <m:r>
                      <a:rPr lang="uk-UA" sz="2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uk-UA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2600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kumimoji="0" lang="uk-UA" altLang="uk-UA" sz="22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MyriadPro-Regular" charset="-128"/>
                    <a:cs typeface="Arial" panose="020B0604020202020204" pitchFamily="34" charset="0"/>
                  </a:rPr>
                  <a:t/>
                </a:r>
                <a:br>
                  <a:rPr kumimoji="0" lang="uk-UA" altLang="uk-UA" sz="22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MyriadPro-Regular" charset="-128"/>
                    <a:cs typeface="Arial" panose="020B0604020202020204" pitchFamily="34" charset="0"/>
                  </a:rPr>
                </a:br>
                <a:r>
                  <a:rPr kumimoji="0" lang="uk-UA" altLang="uk-UA" sz="22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MyriadPro-Regular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kumimoji="0" lang="uk-UA" altLang="uk-UA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MyriadPro-Regular" charset="-128"/>
                    <a:cs typeface="Arial" panose="020B0604020202020204" pitchFamily="34" charset="0"/>
                  </a:rPr>
                  <a:t> – відносний показник заломлення</a:t>
                </a:r>
                <a:endParaRPr kumimoji="0" lang="uk-UA" altLang="uk-UA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692696"/>
                <a:ext cx="8676456" cy="5843459"/>
              </a:xfrm>
              <a:prstGeom prst="rect">
                <a:avLst/>
              </a:prstGeom>
              <a:blipFill>
                <a:blip r:embed="rId3"/>
                <a:stretch>
                  <a:fillRect l="-913" t="-104" r="-1194" b="-16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9652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Рисунок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86484"/>
            <a:ext cx="2514898" cy="28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86484"/>
            <a:ext cx="2448272" cy="288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/>
              <p:cNvSpPr>
                <a:spLocks noChangeArrowheads="1"/>
              </p:cNvSpPr>
              <p:nvPr/>
            </p:nvSpPr>
            <p:spPr bwMode="auto">
              <a:xfrm>
                <a:off x="104172" y="448940"/>
                <a:ext cx="8721873" cy="3204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25241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kumimoji="0" lang="uk-UA" altLang="uk-UA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MyriadPro-Regular"/>
                    <a:cs typeface="Arial" panose="020B0604020202020204" pitchFamily="34" charset="0"/>
                  </a:rPr>
                  <a:t>Показник заломлення </a:t>
                </a:r>
                <a:r>
                  <a:rPr kumimoji="0" lang="en-US" altLang="uk-UA" sz="24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MyriadPro-Regular"/>
                    <a:cs typeface="Arial" panose="020B0604020202020204" pitchFamily="34" charset="0"/>
                  </a:rPr>
                  <a:t>n</a:t>
                </a:r>
                <a:r>
                  <a:rPr kumimoji="0" lang="uk-UA" altLang="uk-UA" sz="2400" b="0" i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MyriadPro-Regular"/>
                    <a:cs typeface="Arial" panose="020B0604020202020204" pitchFamily="34" charset="0"/>
                  </a:rPr>
                  <a:t>21</a:t>
                </a:r>
                <a:r>
                  <a:rPr kumimoji="0" lang="uk-UA" altLang="uk-UA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MyriadPro-Regular"/>
                    <a:cs typeface="Arial" panose="020B0604020202020204" pitchFamily="34" charset="0"/>
                  </a:rPr>
                  <a:t> показує, у скільки разів швидкість поширення світла в першому середовищі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uk-UA" altLang="uk-UA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MyriadPro-Regular"/>
                    <a:cs typeface="Arial" panose="020B0604020202020204" pitchFamily="34" charset="0"/>
                  </a:rPr>
                  <a:t>) більша</a:t>
                </a:r>
                <a:r>
                  <a:rPr kumimoji="0" lang="en-US" altLang="uk-UA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MyriadPro-Regular"/>
                    <a:cs typeface="Arial" panose="020B0604020202020204" pitchFamily="34" charset="0"/>
                  </a:rPr>
                  <a:t> </a:t>
                </a:r>
                <a:r>
                  <a:rPr kumimoji="0" lang="uk-UA" altLang="uk-UA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MyriadPro-Regular"/>
                    <a:cs typeface="Arial" panose="020B0604020202020204" pitchFamily="34" charset="0"/>
                  </a:rPr>
                  <a:t>(або менша), ніж швидкість поширення світла в</a:t>
                </a:r>
                <a:r>
                  <a:rPr kumimoji="0" lang="en-US" altLang="uk-UA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MyriadPro-Regular"/>
                    <a:cs typeface="Arial" panose="020B0604020202020204" pitchFamily="34" charset="0"/>
                  </a:rPr>
                  <a:t> </a:t>
                </a:r>
                <a:r>
                  <a:rPr lang="uk-UA" altLang="uk-UA" sz="2400" dirty="0">
                    <a:ea typeface="MyriadPro-Regular"/>
                    <a:cs typeface="Arial" panose="020B0604020202020204" pitchFamily="34" charset="0"/>
                  </a:rPr>
                  <a:t>другому середовищі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k-UA" altLang="uk-UA" sz="2400" dirty="0" smtClean="0">
                    <a:ea typeface="MyriadPro-Regular"/>
                    <a:cs typeface="Arial" panose="020B0604020202020204" pitchFamily="34" charset="0"/>
                  </a:rPr>
                  <a:t>):     </a:t>
                </a:r>
                <a:endParaRPr lang="en-US" altLang="uk-UA" sz="2400" dirty="0" smtClean="0">
                  <a:ea typeface="MyriadPro-Regular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k-UA" altLang="uk-UA" sz="2400" dirty="0">
                  <a:cs typeface="Arial" panose="020B0604020202020204" pitchFamily="34" charset="0"/>
                </a:endParaRPr>
              </a:p>
              <a:p>
                <a:pPr lvl="0"/>
                <a:r>
                  <a:rPr lang="uk-UA" altLang="uk-UA" sz="2400" dirty="0">
                    <a:ea typeface="MyriadPro-Regular"/>
                    <a:cs typeface="Arial" panose="020B0604020202020204" pitchFamily="34" charset="0"/>
                  </a:rPr>
                  <a:t>За 2-м законом заломлення світла:</a:t>
                </a:r>
                <a:endParaRPr lang="uk-UA" altLang="uk-UA" sz="2400" dirty="0">
                  <a:cs typeface="Arial" panose="020B0604020202020204" pitchFamily="34" charset="0"/>
                </a:endParaRPr>
              </a:p>
              <a:p>
                <a:pPr lvl="0"/>
                <a:r>
                  <a:rPr lang="en-US" sz="240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uk-UA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 sz="24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uk-UA" sz="2400">
                                <a:latin typeface="Cambria Math" panose="02040503050406030204" pitchFamily="18" charset="0"/>
                              </a:rPr>
                              <m:t>∝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uk-UA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 sz="24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uk-UA" sz="240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func>
                      </m:den>
                    </m:f>
                  </m:oMath>
                </a14:m>
                <a:r>
                  <a:rPr lang="uk-UA" altLang="uk-UA" sz="2400" i="1" dirty="0" smtClean="0">
                    <a:ea typeface="MyriadPro-Regular"/>
                    <a:cs typeface="Arial" panose="020B0604020202020204" pitchFamily="34" charset="0"/>
                  </a:rPr>
                  <a:t>         </a:t>
                </a:r>
                <a:r>
                  <a:rPr lang="uk-UA" altLang="uk-UA" sz="2400" i="1" dirty="0">
                    <a:ea typeface="MyriadPro-Regular"/>
                    <a:cs typeface="Arial" panose="020B0604020202020204" pitchFamily="34" charset="0"/>
                  </a:rPr>
                  <a:t>=&gt;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uk-UA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 sz="24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uk-UA" sz="2400">
                                <a:latin typeface="Cambria Math" panose="02040503050406030204" pitchFamily="18" charset="0"/>
                              </a:rPr>
                              <m:t>∝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uk-UA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 sz="24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uk-UA" sz="240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func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k-U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kumimoji="0" lang="uk-UA" alt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72" y="448940"/>
                <a:ext cx="8721873" cy="3204660"/>
              </a:xfrm>
              <a:prstGeom prst="rect">
                <a:avLst/>
              </a:prstGeom>
              <a:blipFill>
                <a:blip r:embed="rId4"/>
                <a:stretch>
                  <a:fillRect l="-1048" t="-9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233768" cy="317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Практична частина.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6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Необхідне </a:t>
            </a:r>
            <a:r>
              <a:rPr lang="uk-UA" sz="2600" b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обладнання</a:t>
            </a:r>
            <a:r>
              <a:rPr lang="uk-UA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uk-U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літрова банка з водою, пакети з</a:t>
            </a:r>
            <a:r>
              <a:rPr lang="uk-UA" sz="2400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замком </a:t>
            </a:r>
            <a:r>
              <a:rPr lang="uk-UA" sz="2400" kern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Zip-Lock</a:t>
            </a:r>
            <a:r>
              <a:rPr lang="uk-UA" sz="2400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папір, </a:t>
            </a:r>
            <a:r>
              <a:rPr lang="uk-UA" sz="2400" kern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фломастери,маркер</a:t>
            </a:r>
            <a:r>
              <a:rPr lang="uk-UA" sz="2400" kern="1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Дуже відомі досліди, що демонструють заломлення світла:  «поломаний» олівець; монета, що спливає.</a:t>
            </a:r>
            <a:endParaRPr lang="uk-UA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endParaRPr lang="uk-U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7" r="32084" b="9401"/>
          <a:stretch/>
        </p:blipFill>
        <p:spPr>
          <a:xfrm>
            <a:off x="30979" y="2935546"/>
            <a:ext cx="3168352" cy="39672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8" t="18277" r="32009"/>
          <a:stretch/>
        </p:blipFill>
        <p:spPr>
          <a:xfrm>
            <a:off x="3212473" y="2935546"/>
            <a:ext cx="3096345" cy="39778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6" t="18275" r="32845"/>
          <a:stretch/>
        </p:blipFill>
        <p:spPr>
          <a:xfrm>
            <a:off x="6308818" y="2924944"/>
            <a:ext cx="2808312" cy="39884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64959" y="6237312"/>
            <a:ext cx="2357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б</a:t>
            </a:r>
            <a:r>
              <a:rPr lang="uk-UA" sz="2400" b="1" dirty="0" smtClean="0">
                <a:solidFill>
                  <a:schemeClr val="bg1"/>
                </a:solidFill>
              </a:rPr>
              <a:t>ез води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9629" y="6287192"/>
            <a:ext cx="1585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з</a:t>
            </a:r>
            <a:r>
              <a:rPr lang="uk-UA" sz="2400" b="1" dirty="0" smtClean="0">
                <a:solidFill>
                  <a:schemeClr val="bg1"/>
                </a:solidFill>
              </a:rPr>
              <a:t> водою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892480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kern="1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 </a:t>
            </a:r>
            <a:r>
              <a:rPr lang="uk-UA" sz="2400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продемонструю дослід, який назвав «Зникаючі картинки». </a:t>
            </a:r>
            <a:endParaRPr lang="uk-UA" sz="2400" kern="1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sz="800" kern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kern="1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uk-UA" sz="2400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цього:</a:t>
            </a:r>
            <a:endParaRPr lang="uk-UA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Підготуємо кольорові малюнки, контури у яких наведемо чорним </a:t>
            </a:r>
            <a:r>
              <a:rPr lang="uk-UA" sz="2400" kern="1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маркером</a:t>
            </a:r>
            <a:endParaRPr lang="uk-UA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7490" r="-12"/>
          <a:stretch/>
        </p:blipFill>
        <p:spPr>
          <a:xfrm>
            <a:off x="28663" y="2121477"/>
            <a:ext cx="9081663" cy="4725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25581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233768" cy="905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sz="2400" kern="1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Помістимо </a:t>
            </a:r>
            <a:r>
              <a:rPr lang="uk-UA" sz="2400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малюнок у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пакет з</a:t>
            </a:r>
            <a:r>
              <a:rPr lang="ru-RU" sz="2400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замком </a:t>
            </a:r>
            <a:r>
              <a:rPr lang="ru-RU" sz="2400" kern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Zip-Lock</a:t>
            </a:r>
            <a:r>
              <a:rPr lang="uk-UA" sz="2400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uk-UA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Ще 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 (уже по пакеті) наведемо контури маркером</a:t>
            </a:r>
            <a:r>
              <a:rPr lang="uk-UA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uk-UA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" b="10122"/>
          <a:stretch/>
        </p:blipFill>
        <p:spPr>
          <a:xfrm>
            <a:off x="1036604" y="1412776"/>
            <a:ext cx="3463388" cy="5460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/>
          <a:stretch/>
        </p:blipFill>
        <p:spPr>
          <a:xfrm>
            <a:off x="4996710" y="1412775"/>
            <a:ext cx="3720947" cy="5460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73796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</TotalTime>
  <Words>509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</vt:lpstr>
      <vt:lpstr>Arial Black</vt:lpstr>
      <vt:lpstr>Calibri</vt:lpstr>
      <vt:lpstr>Cambria Math</vt:lpstr>
      <vt:lpstr>Constantia</vt:lpstr>
      <vt:lpstr>Garamond</vt:lpstr>
      <vt:lpstr>MyriadPro-Regular</vt:lpstr>
      <vt:lpstr>Tahoma</vt:lpstr>
      <vt:lpstr>Times New Roman</vt:lpstr>
      <vt:lpstr>Times New Roman Cyr</vt:lpstr>
      <vt:lpstr>Tunga</vt:lpstr>
      <vt:lpstr>BlackTie</vt:lpstr>
      <vt:lpstr>Всеукраїнський інтерактивний конкурс «МАН-ЮНІОР ДОСЛІДНИК -  2024» Номінація  “Технік−Юніор”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Романюк</cp:lastModifiedBy>
  <cp:revision>128</cp:revision>
  <dcterms:created xsi:type="dcterms:W3CDTF">2011-07-29T16:53:57Z</dcterms:created>
  <dcterms:modified xsi:type="dcterms:W3CDTF">2024-03-29T10:01:08Z</dcterms:modified>
</cp:coreProperties>
</file>