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2" r:id="rId6"/>
    <p:sldId id="263" r:id="rId7"/>
    <p:sldId id="264" r:id="rId8"/>
    <p:sldId id="258" r:id="rId9"/>
    <p:sldId id="260" r:id="rId10"/>
    <p:sldId id="261" r:id="rId11"/>
    <p:sldId id="265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7" autoAdjust="0"/>
    <p:restoredTop sz="94660"/>
  </p:normalViewPr>
  <p:slideViewPr>
    <p:cSldViewPr>
      <p:cViewPr varScale="1">
        <p:scale>
          <a:sx n="92" d="100"/>
          <a:sy n="92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CCA9-B62A-40E2-9DBF-70F031C82CE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F3-4866-4FB6-81AB-48D01C152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CCA9-B62A-40E2-9DBF-70F031C82CE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F3-4866-4FB6-81AB-48D01C152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CCA9-B62A-40E2-9DBF-70F031C82CE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F3-4866-4FB6-81AB-48D01C152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CCA9-B62A-40E2-9DBF-70F031C82CE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F3-4866-4FB6-81AB-48D01C152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CCA9-B62A-40E2-9DBF-70F031C82CE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F3-4866-4FB6-81AB-48D01C152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CCA9-B62A-40E2-9DBF-70F031C82CE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F3-4866-4FB6-81AB-48D01C152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CCA9-B62A-40E2-9DBF-70F031C82CE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F3-4866-4FB6-81AB-48D01C152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CCA9-B62A-40E2-9DBF-70F031C82CE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F3-4866-4FB6-81AB-48D01C152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CCA9-B62A-40E2-9DBF-70F031C82CE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F3-4866-4FB6-81AB-48D01C152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CCA9-B62A-40E2-9DBF-70F031C82CE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F3-4866-4FB6-81AB-48D01C152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CCA9-B62A-40E2-9DBF-70F031C82CE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F3-4866-4FB6-81AB-48D01C152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6CCA9-B62A-40E2-9DBF-70F031C82CE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32F3-4866-4FB6-81AB-48D01C152C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ver.in.ua/space/z-jakoju-shvidkistju-ruhayetsja-chumackij-shljah.html" TargetMode="External"/><Relationship Id="rId2" Type="http://schemas.openxmlformats.org/officeDocument/2006/relationships/hyperlink" Target="https://uk.wikipedia.org/wiki/%D0%A7%D1%83%D0%BC%D0%B0%D1%86%D1%8C%D0%BA%D0%B8%D0%B9_%D0%A8%D0%BB%D1%8F%D1%85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k.wikipedia.org/wiki/%D0%97%D1%96%D1%82%D0%BA%D0%BD%D0%B5%D0%BD%D0%BD%D1%8F_%D0%B3%D0%B0%D0%BB%D0%B0%D0%BA%D1%82%D0%B8%D0%BA_%D0%A7%D1%83%D0%BC%D0%B0%D1%86%D1%8C%D0%BA%D0%B8%D0%B9_%D0%A8%D0%BB%D1%8F%D1%85_%D1%96_%D0%A2%D1%83%D0%BC%D0%B0%D0%BD%D0%BD%D1%96%D1%81%D1%82%D1%8C_%D0%90%D0%BD%D0%B4%D1%80%D0%BE%D0%BC%D0%B5%D0%B4%D0%B8#:~:text=%D0%A1%D1%82%D0%B0%D0%B1%D1%96%D0%BB%D1%8C%D0%BD%D1%83%20%D0%B2%D0%B5%D1%80%D1%81%D1%96%D1%8E%20%D0%B1%D1%83%D0%BB%D0%BE%20%D0%BF%D0%B5%D1%80%D0%B5%D0%B2%D1%96%D1%80%D0%B5%D0%BD%D0%BE%2011,%D0%BF%D1%80%D0%B8%D0%B1%D0%BB%D0%B8%D0%B7%D0%BD%D0%BE%20%D1%87%D0%B5%D1%80%D0%B5%D0%B7%20%D1%87%D0%BE%D1%82%D0%B8%D1%80%D0%B8%20%D0%BC%D1%96%D0%BB%D1%8C%D1%8F%D1%80%D0%B4%D0%B8%20%D1%80%D0%BE%D0%BA%D1%96%D0%B2." TargetMode="External"/><Relationship Id="rId5" Type="http://schemas.openxmlformats.org/officeDocument/2006/relationships/hyperlink" Target="https://chasnauki.com/zlittya-galaktik-andromeda-ta-chumackiy-shlyah-shcho-chekae-na-nas.html" TargetMode="External"/><Relationship Id="rId4" Type="http://schemas.openxmlformats.org/officeDocument/2006/relationships/hyperlink" Target="https://uk.wikipedia.org/wiki/%D0%93%D0%B0%D0%BB%D0%B0%D0%BA%D1%82%D0%B8%D0%BA%D0%B0_%D0%90%D0%BD%D0%B4%D1%80%D0%BE%D0%BC%D0%B5%D0%B4%D0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2CE67E-F85A-44FB-8A60-065C2B923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99" y="2060848"/>
            <a:ext cx="8964488" cy="14700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З</a:t>
            </a:r>
            <a:r>
              <a:rPr lang="uk-UA" dirty="0" err="1" smtClean="0">
                <a:solidFill>
                  <a:srgbClr val="FF0000"/>
                </a:solidFill>
              </a:rPr>
              <a:t>іткнення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галактик 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«Чумацького  шляху </a:t>
            </a:r>
            <a:r>
              <a:rPr lang="uk-UA" dirty="0">
                <a:solidFill>
                  <a:srgbClr val="FF0000"/>
                </a:solidFill>
              </a:rPr>
              <a:t>та </a:t>
            </a:r>
            <a:r>
              <a:rPr lang="uk-UA" dirty="0" smtClean="0">
                <a:solidFill>
                  <a:srgbClr val="FF0000"/>
                </a:solidFill>
              </a:rPr>
              <a:t>Андромеди»</a:t>
            </a:r>
            <a:endParaRPr lang="x-none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DAD07BB-5820-4EB8-84E4-2101B605D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6" y="4293096"/>
            <a:ext cx="9134834" cy="25202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ru-RU" sz="2000" b="1" dirty="0" err="1">
                <a:solidFill>
                  <a:prstClr val="black"/>
                </a:solidFill>
                <a:latin typeface="Palatino Linotype"/>
              </a:rPr>
              <a:t>Виконав</a:t>
            </a:r>
            <a:r>
              <a:rPr lang="ru-RU" sz="2000" b="1" dirty="0">
                <a:solidFill>
                  <a:prstClr val="black"/>
                </a:solidFill>
                <a:latin typeface="Palatino Linotype"/>
              </a:rPr>
              <a:t>: </a:t>
            </a:r>
            <a:r>
              <a:rPr lang="ru-RU" sz="2000" dirty="0" err="1" smtClean="0">
                <a:solidFill>
                  <a:prstClr val="black"/>
                </a:solidFill>
                <a:latin typeface="Palatino Linotype"/>
              </a:rPr>
              <a:t>Іщенко</a:t>
            </a:r>
            <a:r>
              <a:rPr lang="ru-RU" sz="2000" dirty="0" smtClean="0">
                <a:solidFill>
                  <a:prstClr val="black"/>
                </a:solidFill>
                <a:latin typeface="Palatino Linotype"/>
              </a:rPr>
              <a:t> Ярослав Павлович,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учень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Palatino Linotype"/>
              </a:rPr>
              <a:t>9-А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класу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Барв</a:t>
            </a:r>
            <a:r>
              <a:rPr lang="en-US" sz="2000" dirty="0">
                <a:solidFill>
                  <a:prstClr val="black"/>
                </a:solidFill>
                <a:latin typeface="Palatino Linotype"/>
              </a:rPr>
              <a:t>i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нк</a:t>
            </a:r>
            <a:r>
              <a:rPr lang="en-US" sz="2000" dirty="0">
                <a:solidFill>
                  <a:prstClr val="black"/>
                </a:solidFill>
                <a:latin typeface="Palatino Linotype"/>
              </a:rPr>
              <a:t>i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вського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 л</a:t>
            </a:r>
            <a:r>
              <a:rPr lang="en-US" sz="2000" dirty="0">
                <a:solidFill>
                  <a:prstClr val="black"/>
                </a:solidFill>
                <a:latin typeface="Palatino Linotype"/>
              </a:rPr>
              <a:t>i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цею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 № 1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Барв</a:t>
            </a:r>
            <a:r>
              <a:rPr lang="en-US" sz="2000" dirty="0">
                <a:solidFill>
                  <a:prstClr val="black"/>
                </a:solidFill>
                <a:latin typeface="Palatino Linotype"/>
              </a:rPr>
              <a:t>i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нк</a:t>
            </a:r>
            <a:r>
              <a:rPr lang="en-US" sz="2000" dirty="0">
                <a:solidFill>
                  <a:prstClr val="black"/>
                </a:solidFill>
                <a:latin typeface="Palatino Linotype"/>
              </a:rPr>
              <a:t>i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всько</a:t>
            </a:r>
            <a:r>
              <a:rPr lang="en-US" sz="2000" dirty="0">
                <a:solidFill>
                  <a:prstClr val="black"/>
                </a:solidFill>
                <a:latin typeface="Palatino Linotype"/>
              </a:rPr>
              <a:t>ï </a:t>
            </a:r>
            <a:r>
              <a:rPr lang="uk-UA" sz="2000" dirty="0">
                <a:solidFill>
                  <a:prstClr val="black"/>
                </a:solidFill>
                <a:latin typeface="Palatino Linotype"/>
              </a:rPr>
              <a:t>міської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територ</a:t>
            </a:r>
            <a:r>
              <a:rPr lang="en-US" sz="2000" dirty="0">
                <a:solidFill>
                  <a:prstClr val="black"/>
                </a:solidFill>
                <a:latin typeface="Palatino Linotype"/>
              </a:rPr>
              <a:t>i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ально</a:t>
            </a:r>
            <a:r>
              <a:rPr lang="en-US" sz="2000" dirty="0">
                <a:solidFill>
                  <a:prstClr val="black"/>
                </a:solidFill>
                <a:latin typeface="Palatino Linotype"/>
              </a:rPr>
              <a:t>ï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громади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Palatino Linotype"/>
              </a:rPr>
              <a:t>I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зюмського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 району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Харк</a:t>
            </a:r>
            <a:r>
              <a:rPr lang="en-US" sz="2000" dirty="0">
                <a:solidFill>
                  <a:prstClr val="black"/>
                </a:solidFill>
                <a:latin typeface="Palatino Linotype"/>
              </a:rPr>
              <a:t>i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всько</a:t>
            </a:r>
            <a:r>
              <a:rPr lang="en-US" sz="2000" dirty="0">
                <a:solidFill>
                  <a:prstClr val="black"/>
                </a:solidFill>
                <a:latin typeface="Palatino Linotype"/>
              </a:rPr>
              <a:t>ï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област</a:t>
            </a:r>
            <a:r>
              <a:rPr lang="en-US" sz="2000" dirty="0">
                <a:solidFill>
                  <a:prstClr val="black"/>
                </a:solidFill>
                <a:latin typeface="Palatino Linotype"/>
              </a:rPr>
              <a:t>i</a:t>
            </a:r>
            <a:endParaRPr lang="uk-UA" sz="2000" dirty="0">
              <a:solidFill>
                <a:prstClr val="black"/>
              </a:solidFill>
              <a:latin typeface="Palatino Linotype"/>
            </a:endParaRPr>
          </a:p>
          <a:p>
            <a:pPr lvl="0" algn="l">
              <a:spcBef>
                <a:spcPts val="0"/>
              </a:spcBef>
            </a:pPr>
            <a:endParaRPr lang="uk-UA" sz="2000" dirty="0">
              <a:solidFill>
                <a:prstClr val="black"/>
              </a:solidFill>
              <a:latin typeface="Palatino Linotype"/>
            </a:endParaRPr>
          </a:p>
          <a:p>
            <a:pPr lvl="0" algn="just">
              <a:spcBef>
                <a:spcPts val="0"/>
              </a:spcBef>
            </a:pPr>
            <a:r>
              <a:rPr lang="ru-RU" sz="2000" b="1" dirty="0" err="1">
                <a:solidFill>
                  <a:prstClr val="black"/>
                </a:solidFill>
                <a:latin typeface="Palatino Linotype"/>
              </a:rPr>
              <a:t>Науковий</a:t>
            </a:r>
            <a:r>
              <a:rPr lang="ru-RU" sz="2000" b="1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Palatino Linotype"/>
              </a:rPr>
              <a:t>керівник</a:t>
            </a:r>
            <a:r>
              <a:rPr lang="ru-RU" sz="2000" b="1" dirty="0">
                <a:solidFill>
                  <a:prstClr val="black"/>
                </a:solidFill>
                <a:latin typeface="Palatino Linotype"/>
              </a:rPr>
              <a:t>: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Рибенцева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Альона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Геннадіївна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вчителька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фізики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 та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астрономії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спеціаліст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вищої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категорії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Барв</a:t>
            </a:r>
            <a:r>
              <a:rPr lang="en-US" sz="2000" dirty="0">
                <a:solidFill>
                  <a:prstClr val="black"/>
                </a:solidFill>
                <a:latin typeface="Palatino Linotype"/>
              </a:rPr>
              <a:t>i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нк</a:t>
            </a:r>
            <a:r>
              <a:rPr lang="en-US" sz="2000" dirty="0">
                <a:solidFill>
                  <a:prstClr val="black"/>
                </a:solidFill>
                <a:latin typeface="Palatino Linotype"/>
              </a:rPr>
              <a:t>i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вського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ліцею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 №1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Барвінківської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міської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територіальної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громади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Ізюмського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 району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Харківської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Palatino Linotype"/>
              </a:rPr>
              <a:t>області</a:t>
            </a:r>
            <a:endParaRPr lang="en-US" sz="2000" dirty="0">
              <a:solidFill>
                <a:prstClr val="black"/>
              </a:solidFill>
              <a:latin typeface="Palatino Linotype"/>
            </a:endParaRPr>
          </a:p>
          <a:p>
            <a:endParaRPr lang="x-none" sz="44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0"/>
            <a:ext cx="8208912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 </a:t>
            </a:r>
            <a:r>
              <a:rPr lang="ru-RU" dirty="0" err="1"/>
              <a:t>України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Департамент науки і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Харківської</a:t>
            </a:r>
            <a:r>
              <a:rPr lang="ru-RU" dirty="0"/>
              <a:t> </a:t>
            </a:r>
            <a:r>
              <a:rPr lang="ru-RU" dirty="0" err="1"/>
              <a:t>облдержадміністрації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Харківське</a:t>
            </a:r>
            <a:r>
              <a:rPr lang="ru-RU" dirty="0"/>
              <a:t> </a:t>
            </a:r>
            <a:r>
              <a:rPr lang="ru-RU" dirty="0" err="1"/>
              <a:t>територіальне</a:t>
            </a:r>
            <a:r>
              <a:rPr lang="ru-RU" dirty="0"/>
              <a:t> </a:t>
            </a:r>
            <a:r>
              <a:rPr lang="ru-RU" dirty="0" err="1"/>
              <a:t>відділення</a:t>
            </a:r>
            <a:r>
              <a:rPr lang="ru-RU" dirty="0"/>
              <a:t> МАН </a:t>
            </a:r>
            <a:r>
              <a:rPr lang="ru-RU" dirty="0" err="1"/>
              <a:t>України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12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2CE67E-F85A-44FB-8A60-065C2B923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22" y="116632"/>
            <a:ext cx="8964488" cy="216024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700" dirty="0" err="1">
                <a:solidFill>
                  <a:srgbClr val="FF0000"/>
                </a:solidFill>
              </a:rPr>
              <a:t>Актуальність</a:t>
            </a:r>
            <a:r>
              <a:rPr lang="ru-RU" sz="2700" dirty="0">
                <a:solidFill>
                  <a:srgbClr val="FF0000"/>
                </a:solidFill>
              </a:rPr>
              <a:t> </a:t>
            </a:r>
            <a:r>
              <a:rPr lang="ru-RU" sz="2700" dirty="0" err="1">
                <a:solidFill>
                  <a:srgbClr val="FF0000"/>
                </a:solidFill>
              </a:rPr>
              <a:t>роботи</a:t>
            </a:r>
            <a:r>
              <a:rPr lang="ru-RU" sz="2700" dirty="0">
                <a:solidFill>
                  <a:srgbClr val="FF0000"/>
                </a:solidFill>
              </a:rPr>
              <a:t> </a:t>
            </a:r>
            <a:r>
              <a:rPr lang="ru-RU" sz="2700" dirty="0" err="1">
                <a:solidFill>
                  <a:srgbClr val="FF0000"/>
                </a:solidFill>
              </a:rPr>
              <a:t>полягає</a:t>
            </a:r>
            <a:r>
              <a:rPr lang="ru-RU" sz="2700" dirty="0">
                <a:solidFill>
                  <a:srgbClr val="FF0000"/>
                </a:solidFill>
              </a:rPr>
              <a:t> в тому, </a:t>
            </a:r>
            <a:r>
              <a:rPr lang="ru-RU" sz="2700" dirty="0" err="1">
                <a:solidFill>
                  <a:srgbClr val="FF0000"/>
                </a:solidFill>
              </a:rPr>
              <a:t>щоб</a:t>
            </a:r>
            <a:r>
              <a:rPr lang="ru-RU" sz="2700" dirty="0">
                <a:solidFill>
                  <a:srgbClr val="FF0000"/>
                </a:solidFill>
              </a:rPr>
              <a:t> </a:t>
            </a:r>
            <a:r>
              <a:rPr lang="ru-RU" sz="2700" dirty="0" err="1">
                <a:solidFill>
                  <a:srgbClr val="FF0000"/>
                </a:solidFill>
              </a:rPr>
              <a:t>дізнатися</a:t>
            </a:r>
            <a:r>
              <a:rPr lang="ru-RU" sz="2700" dirty="0">
                <a:solidFill>
                  <a:srgbClr val="FF0000"/>
                </a:solidFill>
              </a:rPr>
              <a:t>, </a:t>
            </a:r>
            <a:r>
              <a:rPr lang="ru-RU" sz="2700" dirty="0" err="1">
                <a:solidFill>
                  <a:srgbClr val="FF0000"/>
                </a:solidFill>
              </a:rPr>
              <a:t>що</a:t>
            </a:r>
            <a:r>
              <a:rPr lang="ru-RU" sz="2700" dirty="0">
                <a:solidFill>
                  <a:srgbClr val="FF0000"/>
                </a:solidFill>
              </a:rPr>
              <a:t> </a:t>
            </a:r>
            <a:r>
              <a:rPr lang="ru-RU" sz="2700" dirty="0" err="1">
                <a:solidFill>
                  <a:srgbClr val="FF0000"/>
                </a:solidFill>
              </a:rPr>
              <a:t>відбудеться</a:t>
            </a:r>
            <a:r>
              <a:rPr lang="ru-RU" sz="2700" dirty="0">
                <a:solidFill>
                  <a:srgbClr val="FF0000"/>
                </a:solidFill>
              </a:rPr>
              <a:t> </a:t>
            </a:r>
            <a:r>
              <a:rPr lang="ru-RU" sz="2700" dirty="0" err="1">
                <a:solidFill>
                  <a:srgbClr val="FF0000"/>
                </a:solidFill>
              </a:rPr>
              <a:t>внаслідок</a:t>
            </a:r>
            <a:r>
              <a:rPr lang="ru-RU" sz="2700" dirty="0">
                <a:solidFill>
                  <a:srgbClr val="FF0000"/>
                </a:solidFill>
              </a:rPr>
              <a:t> </a:t>
            </a:r>
            <a:r>
              <a:rPr lang="ru-RU" sz="2700" dirty="0" err="1">
                <a:solidFill>
                  <a:srgbClr val="FF0000"/>
                </a:solidFill>
              </a:rPr>
              <a:t>зіткнення</a:t>
            </a:r>
            <a:r>
              <a:rPr lang="ru-RU" sz="2700" dirty="0">
                <a:solidFill>
                  <a:srgbClr val="FF0000"/>
                </a:solidFill>
              </a:rPr>
              <a:t> </a:t>
            </a:r>
            <a:r>
              <a:rPr lang="ru-RU" sz="2700" dirty="0" err="1">
                <a:solidFill>
                  <a:srgbClr val="FF0000"/>
                </a:solidFill>
              </a:rPr>
              <a:t>двох</a:t>
            </a:r>
            <a:r>
              <a:rPr lang="ru-RU" sz="2700" dirty="0">
                <a:solidFill>
                  <a:srgbClr val="FF0000"/>
                </a:solidFill>
              </a:rPr>
              <a:t> галактик та яке </a:t>
            </a:r>
            <a:r>
              <a:rPr lang="ru-RU" sz="2700" dirty="0" err="1">
                <a:solidFill>
                  <a:srgbClr val="FF0000"/>
                </a:solidFill>
              </a:rPr>
              <a:t>майбутнє</a:t>
            </a:r>
            <a:r>
              <a:rPr lang="ru-RU" sz="2700" dirty="0">
                <a:solidFill>
                  <a:srgbClr val="FF0000"/>
                </a:solidFill>
              </a:rPr>
              <a:t> </a:t>
            </a:r>
            <a:r>
              <a:rPr lang="ru-RU" sz="2700" dirty="0" err="1">
                <a:solidFill>
                  <a:srgbClr val="FF0000"/>
                </a:solidFill>
              </a:rPr>
              <a:t>очікує</a:t>
            </a:r>
            <a:r>
              <a:rPr lang="ru-RU" sz="2700" dirty="0">
                <a:solidFill>
                  <a:srgbClr val="FF0000"/>
                </a:solidFill>
              </a:rPr>
              <a:t> нашу </a:t>
            </a:r>
            <a:r>
              <a:rPr lang="ru-RU" sz="2700" dirty="0" err="1">
                <a:solidFill>
                  <a:srgbClr val="FF0000"/>
                </a:solidFill>
              </a:rPr>
              <a:t>Сонячну</a:t>
            </a:r>
            <a:r>
              <a:rPr lang="ru-RU" sz="2700" dirty="0">
                <a:solidFill>
                  <a:srgbClr val="FF0000"/>
                </a:solidFill>
              </a:rPr>
              <a:t> систему.</a:t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>
                <a:solidFill>
                  <a:srgbClr val="FF0000"/>
                </a:solidFill>
              </a:rPr>
              <a:t>Мета </a:t>
            </a:r>
            <a:r>
              <a:rPr lang="ru-RU" sz="2700" dirty="0" err="1">
                <a:solidFill>
                  <a:srgbClr val="FF0000"/>
                </a:solidFill>
              </a:rPr>
              <a:t>роботи</a:t>
            </a:r>
            <a:r>
              <a:rPr lang="ru-RU" sz="2700" dirty="0">
                <a:solidFill>
                  <a:srgbClr val="FF0000"/>
                </a:solidFill>
              </a:rPr>
              <a:t>: </a:t>
            </a:r>
            <a:r>
              <a:rPr lang="ru-RU" sz="2700" dirty="0" err="1">
                <a:solidFill>
                  <a:srgbClr val="FF0000"/>
                </a:solidFill>
              </a:rPr>
              <a:t>дізнатися</a:t>
            </a:r>
            <a:r>
              <a:rPr lang="ru-RU" sz="2700" dirty="0">
                <a:solidFill>
                  <a:srgbClr val="FF0000"/>
                </a:solidFill>
              </a:rPr>
              <a:t> про </a:t>
            </a:r>
            <a:r>
              <a:rPr lang="ru-RU" sz="2700" dirty="0" err="1">
                <a:solidFill>
                  <a:srgbClr val="FF0000"/>
                </a:solidFill>
              </a:rPr>
              <a:t>можливі</a:t>
            </a:r>
            <a:r>
              <a:rPr lang="ru-RU" sz="2700" dirty="0">
                <a:solidFill>
                  <a:srgbClr val="FF0000"/>
                </a:solidFill>
              </a:rPr>
              <a:t> </a:t>
            </a:r>
            <a:r>
              <a:rPr lang="ru-RU" sz="2700" dirty="0" err="1">
                <a:solidFill>
                  <a:srgbClr val="FF0000"/>
                </a:solidFill>
              </a:rPr>
              <a:t>наслідки</a:t>
            </a:r>
            <a:r>
              <a:rPr lang="ru-RU" sz="2700" dirty="0">
                <a:solidFill>
                  <a:srgbClr val="FF0000"/>
                </a:solidFill>
              </a:rPr>
              <a:t> та </a:t>
            </a:r>
            <a:r>
              <a:rPr lang="ru-RU" sz="2700" dirty="0" err="1">
                <a:solidFill>
                  <a:srgbClr val="FF0000"/>
                </a:solidFill>
              </a:rPr>
              <a:t>майбутнє</a:t>
            </a:r>
            <a:r>
              <a:rPr lang="ru-RU" sz="2700" dirty="0">
                <a:solidFill>
                  <a:srgbClr val="FF0000"/>
                </a:solidFill>
              </a:rPr>
              <a:t> </a:t>
            </a:r>
            <a:r>
              <a:rPr lang="ru-RU" sz="2700" dirty="0" err="1">
                <a:solidFill>
                  <a:srgbClr val="FF0000"/>
                </a:solidFill>
              </a:rPr>
              <a:t>нашої</a:t>
            </a:r>
            <a:r>
              <a:rPr lang="ru-RU" sz="2700" dirty="0">
                <a:solidFill>
                  <a:srgbClr val="FF0000"/>
                </a:solidFill>
              </a:rPr>
              <a:t> </a:t>
            </a:r>
            <a:r>
              <a:rPr lang="ru-RU" sz="2700" dirty="0" err="1">
                <a:solidFill>
                  <a:srgbClr val="FF0000"/>
                </a:solidFill>
              </a:rPr>
              <a:t>Сонячної</a:t>
            </a:r>
            <a:r>
              <a:rPr lang="ru-RU" sz="2700" dirty="0">
                <a:solidFill>
                  <a:srgbClr val="FF0000"/>
                </a:solidFill>
              </a:rPr>
              <a:t> </a:t>
            </a:r>
            <a:r>
              <a:rPr lang="ru-RU" sz="2700" dirty="0" err="1">
                <a:solidFill>
                  <a:srgbClr val="FF0000"/>
                </a:solidFill>
              </a:rPr>
              <a:t>системи</a:t>
            </a:r>
            <a:r>
              <a:rPr lang="ru-RU" sz="2700" dirty="0">
                <a:solidFill>
                  <a:srgbClr val="FF0000"/>
                </a:solidFill>
              </a:rPr>
              <a:t>. 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DAD07BB-5820-4EB8-84E4-2101B605D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72" y="5517232"/>
            <a:ext cx="9134834" cy="12241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ru-RU" sz="2000" b="1" dirty="0">
                <a:solidFill>
                  <a:prstClr val="black"/>
                </a:solidFill>
                <a:latin typeface="Palatino Linotype"/>
              </a:rPr>
              <a:t>І </a:t>
            </a:r>
            <a:r>
              <a:rPr lang="ru-RU" sz="2000" b="1" dirty="0" err="1">
                <a:solidFill>
                  <a:prstClr val="black"/>
                </a:solidFill>
                <a:latin typeface="Palatino Linotype"/>
              </a:rPr>
              <a:t>що</a:t>
            </a:r>
            <a:r>
              <a:rPr lang="ru-RU" sz="2000" b="1" dirty="0">
                <a:solidFill>
                  <a:prstClr val="black"/>
                </a:solidFill>
                <a:latin typeface="Palatino Linotype"/>
              </a:rPr>
              <a:t> буде </a:t>
            </a:r>
            <a:r>
              <a:rPr lang="ru-RU" sz="2000" b="1" dirty="0" err="1">
                <a:solidFill>
                  <a:prstClr val="black"/>
                </a:solidFill>
                <a:latin typeface="Palatino Linotype"/>
              </a:rPr>
              <a:t>далі</a:t>
            </a:r>
            <a:r>
              <a:rPr lang="ru-RU" sz="2000" b="1" dirty="0">
                <a:solidFill>
                  <a:prstClr val="black"/>
                </a:solidFill>
                <a:latin typeface="Palatino Linotype"/>
              </a:rPr>
              <a:t>? </a:t>
            </a:r>
            <a:r>
              <a:rPr lang="ru-RU" sz="2000" b="1" dirty="0" err="1">
                <a:solidFill>
                  <a:prstClr val="black"/>
                </a:solidFill>
                <a:latin typeface="Palatino Linotype"/>
              </a:rPr>
              <a:t>Що</a:t>
            </a:r>
            <a:r>
              <a:rPr lang="ru-RU" sz="2000" b="1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Palatino Linotype"/>
              </a:rPr>
              <a:t>станеться</a:t>
            </a:r>
            <a:r>
              <a:rPr lang="ru-RU" sz="2000" b="1" dirty="0">
                <a:solidFill>
                  <a:prstClr val="black"/>
                </a:solidFill>
                <a:latin typeface="Palatino Linotype"/>
              </a:rPr>
              <a:t> з </a:t>
            </a:r>
            <a:r>
              <a:rPr lang="ru-RU" sz="2000" b="1" dirty="0" err="1">
                <a:solidFill>
                  <a:prstClr val="black"/>
                </a:solidFill>
                <a:latin typeface="Palatino Linotype"/>
              </a:rPr>
              <a:t>Сонячною</a:t>
            </a:r>
            <a:r>
              <a:rPr lang="ru-RU" sz="2000" b="1" dirty="0">
                <a:solidFill>
                  <a:prstClr val="black"/>
                </a:solidFill>
                <a:latin typeface="Palatino Linotype"/>
              </a:rPr>
              <a:t> системою? </a:t>
            </a:r>
            <a:endParaRPr lang="ru-RU" sz="2000" b="1" dirty="0" smtClean="0">
              <a:solidFill>
                <a:prstClr val="black"/>
              </a:solidFill>
              <a:latin typeface="Palatino Linotype"/>
            </a:endParaRPr>
          </a:p>
          <a:p>
            <a:pPr lvl="0" algn="just">
              <a:spcBef>
                <a:spcPts val="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Palatino Linotype"/>
              </a:rPr>
              <a:t>Яка </a:t>
            </a:r>
            <a:r>
              <a:rPr lang="ru-RU" sz="2000" b="1" dirty="0">
                <a:solidFill>
                  <a:prstClr val="black"/>
                </a:solidFill>
                <a:latin typeface="Palatino Linotype"/>
              </a:rPr>
              <a:t>галактика з </a:t>
            </a:r>
            <a:r>
              <a:rPr lang="ru-RU" sz="2000" b="1" dirty="0" err="1">
                <a:solidFill>
                  <a:prstClr val="black"/>
                </a:solidFill>
                <a:latin typeface="Palatino Linotype"/>
              </a:rPr>
              <a:t>названих</a:t>
            </a:r>
            <a:r>
              <a:rPr lang="ru-RU" sz="2000" b="1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Palatino Linotype"/>
              </a:rPr>
              <a:t>захопить</a:t>
            </a:r>
            <a:r>
              <a:rPr lang="ru-RU" sz="2000" b="1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Palatino Linotype"/>
              </a:rPr>
              <a:t>іншу</a:t>
            </a:r>
            <a:r>
              <a:rPr lang="ru-RU" sz="2000" b="1" dirty="0">
                <a:solidFill>
                  <a:prstClr val="black"/>
                </a:solidFill>
                <a:latin typeface="Palatino Linotype"/>
              </a:rPr>
              <a:t>? </a:t>
            </a:r>
            <a:endParaRPr lang="ru-RU" sz="2000" b="1" dirty="0" smtClean="0">
              <a:solidFill>
                <a:prstClr val="black"/>
              </a:solidFill>
              <a:latin typeface="Palatino Linotype"/>
            </a:endParaRPr>
          </a:p>
          <a:p>
            <a:pPr lvl="0" algn="just">
              <a:spcBef>
                <a:spcPts val="0"/>
              </a:spcBef>
            </a:pPr>
            <a:r>
              <a:rPr lang="ru-RU" sz="2000" b="1" dirty="0" err="1" smtClean="0">
                <a:solidFill>
                  <a:prstClr val="black"/>
                </a:solidFill>
                <a:latin typeface="Palatino Linotype"/>
              </a:rPr>
              <a:t>Хто</a:t>
            </a:r>
            <a:r>
              <a:rPr lang="ru-RU" sz="2000" b="1" dirty="0" smtClean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Palatino Linotype"/>
              </a:rPr>
              <a:t>з них буде </a:t>
            </a:r>
            <a:r>
              <a:rPr lang="ru-RU" sz="2000" b="1" dirty="0" err="1">
                <a:solidFill>
                  <a:prstClr val="black"/>
                </a:solidFill>
                <a:latin typeface="Palatino Linotype"/>
              </a:rPr>
              <a:t>канібалом</a:t>
            </a:r>
            <a:r>
              <a:rPr lang="ru-RU" sz="2000" b="1" dirty="0">
                <a:solidFill>
                  <a:prstClr val="black"/>
                </a:solidFill>
                <a:latin typeface="Palatino Linotype"/>
              </a:rPr>
              <a:t>, а </a:t>
            </a:r>
            <a:r>
              <a:rPr lang="ru-RU" sz="2000" b="1" dirty="0" err="1">
                <a:solidFill>
                  <a:prstClr val="black"/>
                </a:solidFill>
                <a:latin typeface="Palatino Linotype"/>
              </a:rPr>
              <a:t>може</a:t>
            </a:r>
            <a:r>
              <a:rPr lang="ru-RU" sz="2000" b="1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Palatino Linotype"/>
              </a:rPr>
              <a:t>ще</a:t>
            </a:r>
            <a:r>
              <a:rPr lang="ru-RU" sz="2000" b="1" dirty="0">
                <a:solidFill>
                  <a:prstClr val="black"/>
                </a:solidFill>
                <a:latin typeface="Palatino Linotype"/>
              </a:rPr>
              <a:t> буде </a:t>
            </a:r>
            <a:r>
              <a:rPr lang="ru-RU" sz="2000" b="1" dirty="0" err="1">
                <a:solidFill>
                  <a:prstClr val="black"/>
                </a:solidFill>
                <a:latin typeface="Palatino Linotype"/>
              </a:rPr>
              <a:t>інший</a:t>
            </a:r>
            <a:r>
              <a:rPr lang="ru-RU" sz="2000" b="1" dirty="0">
                <a:solidFill>
                  <a:prstClr val="black"/>
                </a:solidFill>
                <a:latin typeface="Palatino Linotype"/>
              </a:rPr>
              <a:t> момент і галактика </a:t>
            </a:r>
            <a:r>
              <a:rPr lang="ru-RU" sz="2000" b="1" dirty="0" err="1">
                <a:solidFill>
                  <a:prstClr val="black"/>
                </a:solidFill>
                <a:latin typeface="Palatino Linotype"/>
              </a:rPr>
              <a:t>Трикутник</a:t>
            </a:r>
            <a:r>
              <a:rPr lang="ru-RU" sz="2000" b="1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Palatino Linotype"/>
              </a:rPr>
              <a:t>раніше</a:t>
            </a:r>
            <a:r>
              <a:rPr lang="ru-RU" sz="2000" b="1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Palatino Linotype"/>
              </a:rPr>
              <a:t>захопить</a:t>
            </a:r>
            <a:r>
              <a:rPr lang="ru-RU" sz="2000" b="1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Palatino Linotype"/>
              </a:rPr>
              <a:t>Молочний</a:t>
            </a:r>
            <a:r>
              <a:rPr lang="ru-RU" sz="2000" b="1" dirty="0">
                <a:solidFill>
                  <a:prstClr val="black"/>
                </a:solidFill>
                <a:latin typeface="Palatino Linotype"/>
              </a:rPr>
              <a:t> шлях?</a:t>
            </a:r>
            <a:endParaRPr lang="x-none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1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13D75BE-CF48-4505-BF78-C3B49989D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937445" y="626443"/>
            <a:ext cx="6858000" cy="560511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3528392" cy="64807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3200" dirty="0" err="1"/>
              <a:t>Об’єкт</a:t>
            </a:r>
            <a:r>
              <a:rPr lang="ru-RU" sz="3200" dirty="0"/>
              <a:t> </a:t>
            </a:r>
            <a:r>
              <a:rPr lang="ru-RU" sz="3200" dirty="0" err="1"/>
              <a:t>дослідження</a:t>
            </a:r>
            <a:r>
              <a:rPr lang="ru-RU" sz="3200" dirty="0"/>
              <a:t>: галактика </a:t>
            </a:r>
            <a:r>
              <a:rPr lang="ru-RU" sz="3200" dirty="0" err="1"/>
              <a:t>Чумацький</a:t>
            </a:r>
            <a:r>
              <a:rPr lang="ru-RU" sz="3200" dirty="0"/>
              <a:t> шлях і Андромеда.</a:t>
            </a:r>
          </a:p>
          <a:p>
            <a:r>
              <a:rPr lang="ru-RU" sz="3200" dirty="0"/>
              <a:t>Предмет </a:t>
            </a:r>
            <a:r>
              <a:rPr lang="ru-RU" sz="3200" dirty="0" err="1"/>
              <a:t>дослідження</a:t>
            </a:r>
            <a:r>
              <a:rPr lang="ru-RU" sz="3200" dirty="0"/>
              <a:t>: </a:t>
            </a:r>
            <a:r>
              <a:rPr lang="ru-RU" sz="3200" dirty="0" err="1"/>
              <a:t>наслідки</a:t>
            </a:r>
            <a:r>
              <a:rPr lang="ru-RU" sz="3200" dirty="0"/>
              <a:t> у </a:t>
            </a:r>
            <a:r>
              <a:rPr lang="ru-RU" sz="3200" dirty="0" err="1"/>
              <a:t>результаті</a:t>
            </a:r>
            <a:r>
              <a:rPr lang="ru-RU" sz="3200" dirty="0"/>
              <a:t> </a:t>
            </a:r>
            <a:r>
              <a:rPr lang="ru-RU" sz="3200" dirty="0" err="1"/>
              <a:t>зіткнення</a:t>
            </a:r>
            <a:r>
              <a:rPr lang="ru-RU" sz="3200" dirty="0"/>
              <a:t> </a:t>
            </a:r>
            <a:r>
              <a:rPr lang="ru-RU" sz="3200" dirty="0" err="1"/>
              <a:t>двох</a:t>
            </a:r>
            <a:r>
              <a:rPr lang="ru-RU" sz="3200" dirty="0"/>
              <a:t> галактик та </a:t>
            </a:r>
            <a:r>
              <a:rPr lang="ru-RU" sz="3200" dirty="0" err="1"/>
              <a:t>майбутнє</a:t>
            </a:r>
            <a:r>
              <a:rPr lang="ru-RU" sz="3200" dirty="0"/>
              <a:t> </a:t>
            </a:r>
            <a:r>
              <a:rPr lang="ru-RU" sz="3200" dirty="0" err="1"/>
              <a:t>нашої</a:t>
            </a:r>
            <a:r>
              <a:rPr lang="ru-RU" sz="3200" dirty="0"/>
              <a:t> </a:t>
            </a:r>
            <a:r>
              <a:rPr lang="ru-RU" sz="3200" dirty="0" err="1"/>
              <a:t>Сонячної</a:t>
            </a:r>
            <a:r>
              <a:rPr lang="ru-RU" sz="3200" dirty="0"/>
              <a:t> </a:t>
            </a:r>
            <a:r>
              <a:rPr lang="ru-RU" sz="3200" dirty="0" err="1"/>
              <a:t>системи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83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13D75BE-CF48-4505-BF78-C3B49989D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937445" y="626443"/>
            <a:ext cx="6858000" cy="560511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3528392" cy="64807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3200" dirty="0" err="1"/>
              <a:t>Завдання</a:t>
            </a:r>
            <a:r>
              <a:rPr lang="ru-RU" sz="3200" dirty="0"/>
              <a:t> </a:t>
            </a:r>
            <a:r>
              <a:rPr lang="ru-RU" sz="3200" dirty="0" err="1"/>
              <a:t>роботи</a:t>
            </a:r>
            <a:r>
              <a:rPr lang="ru-RU" sz="3200" dirty="0"/>
              <a:t>: </a:t>
            </a:r>
            <a:endParaRPr lang="ru-RU" sz="3200" dirty="0" smtClean="0"/>
          </a:p>
          <a:p>
            <a:pPr marL="514350" indent="-514350">
              <a:buAutoNum type="arabicParenR"/>
            </a:pPr>
            <a:r>
              <a:rPr lang="ru-RU" sz="3200" dirty="0" err="1" smtClean="0"/>
              <a:t>теоретичний</a:t>
            </a:r>
            <a:r>
              <a:rPr lang="ru-RU" sz="3200" dirty="0" smtClean="0"/>
              <a:t> </a:t>
            </a:r>
            <a:r>
              <a:rPr lang="ru-RU" sz="3200" dirty="0" err="1"/>
              <a:t>аналіз</a:t>
            </a:r>
            <a:r>
              <a:rPr lang="ru-RU" sz="3200" dirty="0"/>
              <a:t> </a:t>
            </a:r>
            <a:r>
              <a:rPr lang="ru-RU" sz="3200" dirty="0" err="1"/>
              <a:t>літератури</a:t>
            </a:r>
            <a:r>
              <a:rPr lang="ru-RU" sz="3200" dirty="0"/>
              <a:t> та </a:t>
            </a:r>
            <a:r>
              <a:rPr lang="ru-RU" sz="3200" dirty="0" err="1"/>
              <a:t>джерел</a:t>
            </a:r>
            <a:r>
              <a:rPr lang="ru-RU" sz="3200" dirty="0"/>
              <a:t> з </a:t>
            </a:r>
            <a:r>
              <a:rPr lang="ru-RU" sz="3200" dirty="0" err="1"/>
              <a:t>даної</a:t>
            </a:r>
            <a:r>
              <a:rPr lang="ru-RU" sz="3200" dirty="0"/>
              <a:t> </a:t>
            </a:r>
            <a:r>
              <a:rPr lang="ru-RU" sz="3200" dirty="0" err="1"/>
              <a:t>проблеми</a:t>
            </a:r>
            <a:r>
              <a:rPr lang="ru-RU" sz="3200" dirty="0"/>
              <a:t>; </a:t>
            </a:r>
            <a:endParaRPr lang="ru-RU" sz="3200" dirty="0" smtClean="0"/>
          </a:p>
          <a:p>
            <a:pPr marL="514350" indent="-514350">
              <a:buAutoNum type="arabicParenR"/>
            </a:pPr>
            <a:r>
              <a:rPr lang="ru-RU" sz="3200" dirty="0" err="1" smtClean="0"/>
              <a:t>ознайомитися</a:t>
            </a:r>
            <a:r>
              <a:rPr lang="ru-RU" sz="3200" dirty="0" smtClean="0"/>
              <a:t> </a:t>
            </a:r>
            <a:r>
              <a:rPr lang="ru-RU" sz="3200" dirty="0"/>
              <a:t>з </a:t>
            </a:r>
            <a:r>
              <a:rPr lang="ru-RU" sz="3200" dirty="0" err="1"/>
              <a:t>наслідками</a:t>
            </a:r>
            <a:r>
              <a:rPr lang="ru-RU" sz="3200" dirty="0"/>
              <a:t> у </a:t>
            </a:r>
            <a:r>
              <a:rPr lang="ru-RU" sz="3200" dirty="0" err="1"/>
              <a:t>результаті</a:t>
            </a:r>
            <a:r>
              <a:rPr lang="ru-RU" sz="3200" dirty="0"/>
              <a:t> </a:t>
            </a:r>
            <a:r>
              <a:rPr lang="ru-RU" sz="3200" dirty="0" err="1"/>
              <a:t>зіткнення</a:t>
            </a:r>
            <a:r>
              <a:rPr lang="ru-RU" sz="3200" dirty="0"/>
              <a:t> </a:t>
            </a:r>
            <a:r>
              <a:rPr lang="ru-RU" sz="3200" dirty="0" err="1"/>
              <a:t>двох</a:t>
            </a:r>
            <a:r>
              <a:rPr lang="ru-RU" sz="3200" dirty="0"/>
              <a:t> галактик та </a:t>
            </a:r>
            <a:r>
              <a:rPr lang="ru-RU" sz="3200" dirty="0" err="1"/>
              <a:t>майбутнє</a:t>
            </a:r>
            <a:r>
              <a:rPr lang="ru-RU" sz="3200" dirty="0"/>
              <a:t> </a:t>
            </a:r>
            <a:r>
              <a:rPr lang="ru-RU" sz="3200" dirty="0" err="1"/>
              <a:t>нашої</a:t>
            </a:r>
            <a:r>
              <a:rPr lang="ru-RU" sz="3200" dirty="0"/>
              <a:t> </a:t>
            </a:r>
            <a:r>
              <a:rPr lang="ru-RU" sz="3200" dirty="0" err="1"/>
              <a:t>Сонячної</a:t>
            </a:r>
            <a:r>
              <a:rPr lang="ru-RU" sz="3200" dirty="0"/>
              <a:t> </a:t>
            </a:r>
            <a:r>
              <a:rPr lang="ru-RU" sz="3200" dirty="0" err="1"/>
              <a:t>системи</a:t>
            </a:r>
            <a:r>
              <a:rPr lang="ru-RU" sz="3200" dirty="0"/>
              <a:t>; </a:t>
            </a:r>
            <a:endParaRPr lang="ru-RU" sz="3200" dirty="0" smtClean="0"/>
          </a:p>
          <a:p>
            <a:pPr marL="514350" indent="-514350">
              <a:buAutoNum type="arabicParenR"/>
            </a:pPr>
            <a:r>
              <a:rPr lang="ru-RU" sz="3200" dirty="0" err="1" smtClean="0"/>
              <a:t>дізнатися</a:t>
            </a:r>
            <a:r>
              <a:rPr lang="ru-RU" sz="3200" dirty="0" smtClean="0"/>
              <a:t> </a:t>
            </a:r>
            <a:r>
              <a:rPr lang="ru-RU" sz="3200" dirty="0"/>
              <a:t>про </a:t>
            </a:r>
            <a:r>
              <a:rPr lang="ru-RU" sz="3200" dirty="0" err="1"/>
              <a:t>наслідки</a:t>
            </a:r>
            <a:r>
              <a:rPr lang="ru-RU" sz="3200" dirty="0"/>
              <a:t> для </a:t>
            </a:r>
            <a:r>
              <a:rPr lang="ru-RU" sz="3200" dirty="0" err="1"/>
              <a:t>населення</a:t>
            </a:r>
            <a:r>
              <a:rPr lang="ru-RU" sz="3200" dirty="0"/>
              <a:t> </a:t>
            </a:r>
            <a:r>
              <a:rPr lang="ru-RU" sz="3200" dirty="0" err="1"/>
              <a:t>Землі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088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CB91B6-455E-41B8-957B-3E60E56A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3456384" cy="54868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«Чумацький </a:t>
            </a:r>
            <a:r>
              <a:rPr lang="uk-UA" dirty="0">
                <a:solidFill>
                  <a:srgbClr val="FF0000"/>
                </a:solidFill>
              </a:rPr>
              <a:t>шлях»</a:t>
            </a:r>
            <a:endParaRPr lang="x-none" dirty="0">
              <a:solidFill>
                <a:srgbClr val="FF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13D75BE-CF48-4505-BF78-C3B49989D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937445" y="626443"/>
            <a:ext cx="6858000" cy="5605114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9D6FA2E-FF35-4732-963D-A5FA98685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692696"/>
            <a:ext cx="3563887" cy="61653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1500" dirty="0">
                <a:solidFill>
                  <a:schemeClr val="tx1"/>
                </a:solidFill>
              </a:rPr>
              <a:t>Чумацький шлях-це (спіральна) галактика в </a:t>
            </a:r>
            <a:r>
              <a:rPr lang="uk-UA" sz="1500" dirty="0" smtClean="0">
                <a:solidFill>
                  <a:schemeClr val="tx1"/>
                </a:solidFill>
              </a:rPr>
              <a:t>якій </a:t>
            </a:r>
            <a:r>
              <a:rPr lang="uk-UA" sz="1500" dirty="0">
                <a:solidFill>
                  <a:schemeClr val="tx1"/>
                </a:solidFill>
              </a:rPr>
              <a:t>розташована наша Сонячна система. Радіус зоряного диска Чумацького Шляху становить близько 16 кілопарсек. Повна маса Галактики з урахуванням темної матерії оцінюється в 1-2 × 1012 </a:t>
            </a:r>
            <a:r>
              <a:rPr lang="en-US" sz="1500" dirty="0">
                <a:solidFill>
                  <a:schemeClr val="tx1"/>
                </a:solidFill>
              </a:rPr>
              <a:t>M☉. </a:t>
            </a:r>
            <a:r>
              <a:rPr lang="uk-UA" sz="1500" dirty="0">
                <a:solidFill>
                  <a:schemeClr val="tx1"/>
                </a:solidFill>
              </a:rPr>
              <a:t>У Чумацькому Шляху знаходиться від 100 до 400 мільярдів зір, а його світність становить 2 × 1010 </a:t>
            </a:r>
            <a:r>
              <a:rPr lang="en-US" sz="1500" dirty="0">
                <a:solidFill>
                  <a:schemeClr val="tx1"/>
                </a:solidFill>
              </a:rPr>
              <a:t>L☉. </a:t>
            </a:r>
            <a:r>
              <a:rPr lang="uk-UA" sz="1500" dirty="0">
                <a:solidFill>
                  <a:schemeClr val="tx1"/>
                </a:solidFill>
              </a:rPr>
              <a:t>Порівняно з іншими спіральними галактиками Чумацький Шлях має досить велику масу та високу світність. Сонячна система розташована на відстані 8 кілопарсеків від центру Галактики і рухається навколо нього зі швидкістю 220 км/с.</a:t>
            </a:r>
          </a:p>
          <a:p>
            <a:pPr algn="ctr"/>
            <a:r>
              <a:rPr lang="ru-RU" sz="1500" dirty="0" err="1">
                <a:solidFill>
                  <a:schemeClr val="tx1"/>
                </a:solidFill>
              </a:rPr>
              <a:t>Майже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  <a:r>
              <a:rPr lang="ru-RU" sz="1500" dirty="0" err="1">
                <a:solidFill>
                  <a:schemeClr val="tx1"/>
                </a:solidFill>
              </a:rPr>
              <a:t>всі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  <a:r>
              <a:rPr lang="ru-RU" sz="1500" dirty="0" err="1">
                <a:solidFill>
                  <a:schemeClr val="tx1"/>
                </a:solidFill>
              </a:rPr>
              <a:t>об'єкти</a:t>
            </a:r>
            <a:r>
              <a:rPr lang="ru-RU" sz="1500" dirty="0">
                <a:solidFill>
                  <a:schemeClr val="tx1"/>
                </a:solidFill>
              </a:rPr>
              <a:t>, </a:t>
            </a:r>
            <a:r>
              <a:rPr lang="ru-RU" sz="1500" dirty="0" err="1">
                <a:solidFill>
                  <a:schemeClr val="tx1"/>
                </a:solidFill>
              </a:rPr>
              <a:t>видимі</a:t>
            </a:r>
            <a:r>
              <a:rPr lang="ru-RU" sz="1500" dirty="0">
                <a:solidFill>
                  <a:schemeClr val="tx1"/>
                </a:solidFill>
              </a:rPr>
              <a:t> на </a:t>
            </a:r>
            <a:r>
              <a:rPr lang="ru-RU" sz="1500" dirty="0" err="1">
                <a:solidFill>
                  <a:schemeClr val="tx1"/>
                </a:solidFill>
              </a:rPr>
              <a:t>небі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  <a:r>
              <a:rPr lang="ru-RU" sz="1500" dirty="0" err="1">
                <a:solidFill>
                  <a:schemeClr val="tx1"/>
                </a:solidFill>
              </a:rPr>
              <a:t>неозброєним</a:t>
            </a:r>
            <a:r>
              <a:rPr lang="ru-RU" sz="1500" dirty="0">
                <a:solidFill>
                  <a:schemeClr val="tx1"/>
                </a:solidFill>
              </a:rPr>
              <a:t> оком, належать до </a:t>
            </a:r>
            <a:r>
              <a:rPr lang="ru-RU" sz="1500" dirty="0" err="1">
                <a:solidFill>
                  <a:schemeClr val="tx1"/>
                </a:solidFill>
              </a:rPr>
              <a:t>нашої</a:t>
            </a:r>
            <a:r>
              <a:rPr lang="ru-RU" sz="1500" dirty="0">
                <a:solidFill>
                  <a:schemeClr val="tx1"/>
                </a:solidFill>
              </a:rPr>
              <a:t> Галактики, але </a:t>
            </a:r>
            <a:r>
              <a:rPr lang="ru-RU" sz="1500" dirty="0" err="1">
                <a:solidFill>
                  <a:schemeClr val="tx1"/>
                </a:solidFill>
              </a:rPr>
              <a:t>назва</a:t>
            </a:r>
            <a:r>
              <a:rPr lang="ru-RU" sz="1500" dirty="0">
                <a:solidFill>
                  <a:schemeClr val="tx1"/>
                </a:solidFill>
              </a:rPr>
              <a:t> «</a:t>
            </a:r>
            <a:r>
              <a:rPr lang="ru-RU" sz="1500" dirty="0" err="1">
                <a:solidFill>
                  <a:schemeClr val="tx1"/>
                </a:solidFill>
              </a:rPr>
              <a:t>Чумацький</a:t>
            </a:r>
            <a:r>
              <a:rPr lang="ru-RU" sz="1500" dirty="0">
                <a:solidFill>
                  <a:schemeClr val="tx1"/>
                </a:solidFill>
              </a:rPr>
              <a:t> Шлях» походить </a:t>
            </a:r>
            <a:r>
              <a:rPr lang="ru-RU" sz="1500" dirty="0" err="1">
                <a:solidFill>
                  <a:schemeClr val="tx1"/>
                </a:solidFill>
              </a:rPr>
              <a:t>від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  <a:r>
              <a:rPr lang="ru-RU" sz="1500" dirty="0" err="1">
                <a:solidFill>
                  <a:schemeClr val="tx1"/>
                </a:solidFill>
              </a:rPr>
              <a:t>світлої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  <a:r>
              <a:rPr lang="ru-RU" sz="1500" dirty="0" err="1">
                <a:solidFill>
                  <a:schemeClr val="tx1"/>
                </a:solidFill>
              </a:rPr>
              <a:t>туманної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  <a:r>
              <a:rPr lang="ru-RU" sz="1500" dirty="0" err="1">
                <a:solidFill>
                  <a:schemeClr val="tx1"/>
                </a:solidFill>
              </a:rPr>
              <a:t>смуги</a:t>
            </a:r>
            <a:r>
              <a:rPr lang="ru-RU" sz="1500" dirty="0">
                <a:solidFill>
                  <a:schemeClr val="tx1"/>
                </a:solidFill>
              </a:rPr>
              <a:t> в </a:t>
            </a:r>
            <a:r>
              <a:rPr lang="ru-RU" sz="1500" dirty="0" err="1">
                <a:solidFill>
                  <a:schemeClr val="tx1"/>
                </a:solidFill>
              </a:rPr>
              <a:t>нічному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  <a:r>
              <a:rPr lang="ru-RU" sz="1500" dirty="0" err="1">
                <a:solidFill>
                  <a:schemeClr val="tx1"/>
                </a:solidFill>
              </a:rPr>
              <a:t>небі</a:t>
            </a:r>
            <a:r>
              <a:rPr lang="ru-RU" sz="1500" dirty="0">
                <a:solidFill>
                  <a:schemeClr val="tx1"/>
                </a:solidFill>
              </a:rPr>
              <a:t>, </a:t>
            </a:r>
            <a:r>
              <a:rPr lang="ru-RU" sz="1500" dirty="0" err="1">
                <a:solidFill>
                  <a:schemeClr val="tx1"/>
                </a:solidFill>
              </a:rPr>
              <a:t>світло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  <a:r>
              <a:rPr lang="ru-RU" sz="1500" dirty="0" err="1">
                <a:solidFill>
                  <a:schemeClr val="tx1"/>
                </a:solidFill>
              </a:rPr>
              <a:t>якої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  <a:r>
              <a:rPr lang="ru-RU" sz="1500" dirty="0" err="1">
                <a:solidFill>
                  <a:schemeClr val="tx1"/>
                </a:solidFill>
              </a:rPr>
              <a:t>створюється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  <a:r>
              <a:rPr lang="ru-RU" sz="1500" dirty="0" err="1">
                <a:solidFill>
                  <a:schemeClr val="tx1"/>
                </a:solidFill>
              </a:rPr>
              <a:t>численними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  <a:r>
              <a:rPr lang="ru-RU" sz="1500" dirty="0" err="1">
                <a:solidFill>
                  <a:schemeClr val="tx1"/>
                </a:solidFill>
              </a:rPr>
              <a:t>тьмяними</a:t>
            </a:r>
            <a:r>
              <a:rPr lang="ru-RU" sz="1500" dirty="0">
                <a:solidFill>
                  <a:schemeClr val="tx1"/>
                </a:solidFill>
              </a:rPr>
              <a:t> зорями в диску Галактики. Через те, </a:t>
            </a:r>
            <a:r>
              <a:rPr lang="ru-RU" sz="1500" dirty="0" err="1">
                <a:solidFill>
                  <a:schemeClr val="tx1"/>
                </a:solidFill>
              </a:rPr>
              <a:t>що</a:t>
            </a:r>
            <a:r>
              <a:rPr lang="ru-RU" sz="1500" dirty="0">
                <a:solidFill>
                  <a:schemeClr val="tx1"/>
                </a:solidFill>
              </a:rPr>
              <a:t> Земля </a:t>
            </a:r>
            <a:r>
              <a:rPr lang="ru-RU" sz="1500" dirty="0" err="1">
                <a:solidFill>
                  <a:schemeClr val="tx1"/>
                </a:solidFill>
              </a:rPr>
              <a:t>знаходиться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  <a:r>
              <a:rPr lang="ru-RU" sz="1500" dirty="0" err="1">
                <a:solidFill>
                  <a:schemeClr val="tx1"/>
                </a:solidFill>
              </a:rPr>
              <a:t>всередині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  <a:r>
              <a:rPr lang="ru-RU" sz="1500" dirty="0" err="1">
                <a:solidFill>
                  <a:schemeClr val="tx1"/>
                </a:solidFill>
              </a:rPr>
              <a:t>Чумацького</a:t>
            </a:r>
            <a:r>
              <a:rPr lang="ru-RU" sz="1500" dirty="0">
                <a:solidFill>
                  <a:schemeClr val="tx1"/>
                </a:solidFill>
              </a:rPr>
              <a:t> Шляху, </a:t>
            </a:r>
            <a:r>
              <a:rPr lang="ru-RU" sz="1500" dirty="0" err="1">
                <a:solidFill>
                  <a:schemeClr val="tx1"/>
                </a:solidFill>
              </a:rPr>
              <a:t>точний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  <a:r>
              <a:rPr lang="ru-RU" sz="1500" dirty="0" err="1">
                <a:solidFill>
                  <a:schemeClr val="tx1"/>
                </a:solidFill>
              </a:rPr>
              <a:t>вигляд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  <a:r>
              <a:rPr lang="ru-RU" sz="1500" dirty="0" err="1">
                <a:solidFill>
                  <a:schemeClr val="tx1"/>
                </a:solidFill>
              </a:rPr>
              <a:t>нашої</a:t>
            </a:r>
            <a:r>
              <a:rPr lang="ru-RU" sz="1500" dirty="0">
                <a:solidFill>
                  <a:schemeClr val="tx1"/>
                </a:solidFill>
              </a:rPr>
              <a:t> Галактики </a:t>
            </a:r>
            <a:r>
              <a:rPr lang="ru-RU" sz="1500" dirty="0" err="1">
                <a:solidFill>
                  <a:schemeClr val="tx1"/>
                </a:solidFill>
              </a:rPr>
              <a:t>зовні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  <a:r>
              <a:rPr lang="ru-RU" sz="1500" dirty="0" err="1">
                <a:solidFill>
                  <a:schemeClr val="tx1"/>
                </a:solidFill>
              </a:rPr>
              <a:t>невідомий</a:t>
            </a:r>
            <a:r>
              <a:rPr lang="ru-RU" sz="1500" dirty="0">
                <a:solidFill>
                  <a:schemeClr val="tx1"/>
                </a:solidFill>
              </a:rPr>
              <a:t>.</a:t>
            </a:r>
            <a:endParaRPr lang="x-none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1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94A208-1A0C-403F-BA88-706424187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159"/>
            <a:ext cx="3563888" cy="52452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«Андромеда»</a:t>
            </a:r>
            <a:endParaRPr lang="x-none" sz="2400" dirty="0">
              <a:solidFill>
                <a:srgbClr val="FF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2073B1B-6E89-4CCF-9026-CA3E54317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1920" y="3131343"/>
            <a:ext cx="5184576" cy="3726657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A54C607-641F-4C0B-968A-8C5766ACD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539" y="731837"/>
            <a:ext cx="3576365" cy="61020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/>
              <a:t>Галактика </a:t>
            </a:r>
            <a:r>
              <a:rPr lang="ru-RU" sz="1600" dirty="0" smtClean="0"/>
              <a:t>Андромеда </a:t>
            </a:r>
            <a:r>
              <a:rPr lang="ru-RU" sz="1600" dirty="0"/>
              <a:t>є </a:t>
            </a:r>
            <a:r>
              <a:rPr lang="ru-RU" sz="1600" dirty="0" err="1"/>
              <a:t>спіральною</a:t>
            </a:r>
            <a:r>
              <a:rPr lang="ru-RU" sz="1600" dirty="0"/>
              <a:t> галактикою з </a:t>
            </a:r>
            <a:r>
              <a:rPr lang="ru-RU" sz="1600" dirty="0" err="1"/>
              <a:t>перемичкою</a:t>
            </a:r>
            <a:r>
              <a:rPr lang="ru-RU" sz="1600" dirty="0"/>
              <a:t> і є </a:t>
            </a:r>
            <a:r>
              <a:rPr lang="ru-RU" sz="1600" dirty="0" err="1"/>
              <a:t>найближчою</a:t>
            </a:r>
            <a:r>
              <a:rPr lang="ru-RU" sz="1600" dirty="0"/>
              <a:t> великою галактикою до </a:t>
            </a:r>
            <a:r>
              <a:rPr lang="ru-RU" sz="1600" dirty="0" err="1"/>
              <a:t>Чумацького</a:t>
            </a:r>
            <a:r>
              <a:rPr lang="ru-RU" sz="1600" dirty="0"/>
              <a:t> </a:t>
            </a:r>
            <a:r>
              <a:rPr lang="ru-RU" sz="1600" dirty="0" smtClean="0"/>
              <a:t>Шляху. </a:t>
            </a:r>
            <a:r>
              <a:rPr lang="ru-RU" sz="1600" dirty="0" err="1"/>
              <a:t>Спочатку</a:t>
            </a:r>
            <a:r>
              <a:rPr lang="ru-RU" sz="1600" dirty="0"/>
              <a:t> вона </a:t>
            </a:r>
            <a:r>
              <a:rPr lang="ru-RU" sz="1600" dirty="0" err="1"/>
              <a:t>називалася</a:t>
            </a:r>
            <a:r>
              <a:rPr lang="ru-RU" sz="1600" dirty="0"/>
              <a:t> </a:t>
            </a:r>
            <a:r>
              <a:rPr lang="ru-RU" sz="1600" dirty="0" err="1"/>
              <a:t>Туманність</a:t>
            </a:r>
            <a:r>
              <a:rPr lang="ru-RU" sz="1600" dirty="0"/>
              <a:t> </a:t>
            </a:r>
            <a:r>
              <a:rPr lang="ru-RU" sz="1600" dirty="0" err="1"/>
              <a:t>Андромеди</a:t>
            </a:r>
            <a:r>
              <a:rPr lang="ru-RU" sz="1600" dirty="0"/>
              <a:t> і внесена до каталогу як </a:t>
            </a:r>
            <a:r>
              <a:rPr lang="ru-RU" sz="1600" dirty="0" err="1"/>
              <a:t>Мессьє</a:t>
            </a:r>
            <a:r>
              <a:rPr lang="ru-RU" sz="1600" dirty="0"/>
              <a:t> 31 , </a:t>
            </a:r>
            <a:r>
              <a:rPr lang="en-US" sz="1600" dirty="0"/>
              <a:t>M31 </a:t>
            </a:r>
            <a:r>
              <a:rPr lang="ru-RU" sz="1600" dirty="0"/>
              <a:t>і </a:t>
            </a:r>
            <a:r>
              <a:rPr lang="en-US" sz="1600" dirty="0"/>
              <a:t>NGC 224 . </a:t>
            </a:r>
            <a:r>
              <a:rPr lang="ru-RU" sz="1600" dirty="0"/>
              <a:t>Андромеда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ізофотальний</a:t>
            </a:r>
            <a:r>
              <a:rPr lang="ru-RU" sz="1600" dirty="0"/>
              <a:t> </a:t>
            </a:r>
            <a:r>
              <a:rPr lang="ru-RU" sz="1600" dirty="0" err="1"/>
              <a:t>діаметр</a:t>
            </a:r>
            <a:r>
              <a:rPr lang="ru-RU" sz="1600" dirty="0"/>
              <a:t> </a:t>
            </a:r>
            <a:r>
              <a:rPr lang="en-US" sz="1600" dirty="0"/>
              <a:t>D 25 </a:t>
            </a:r>
            <a:r>
              <a:rPr lang="ru-RU" sz="1600" dirty="0" err="1"/>
              <a:t>приблизно</a:t>
            </a:r>
            <a:r>
              <a:rPr lang="ru-RU" sz="1600" dirty="0"/>
              <a:t> 46,56 </a:t>
            </a:r>
            <a:r>
              <a:rPr lang="ru-RU" sz="1600" dirty="0" err="1"/>
              <a:t>кілопарсек</a:t>
            </a:r>
            <a:r>
              <a:rPr lang="ru-RU" sz="1600" dirty="0"/>
              <a:t> (152 000 </a:t>
            </a:r>
            <a:r>
              <a:rPr lang="ru-RU" sz="1600" dirty="0" err="1"/>
              <a:t>світлових</a:t>
            </a:r>
            <a:r>
              <a:rPr lang="ru-RU" sz="1600" dirty="0"/>
              <a:t> </a:t>
            </a:r>
            <a:r>
              <a:rPr lang="ru-RU" sz="1600" dirty="0" err="1"/>
              <a:t>років</a:t>
            </a:r>
            <a:r>
              <a:rPr lang="ru-RU" sz="1600" dirty="0"/>
              <a:t> )  і </a:t>
            </a:r>
            <a:r>
              <a:rPr lang="ru-RU" sz="1600" dirty="0" err="1"/>
              <a:t>знаходиться</a:t>
            </a:r>
            <a:r>
              <a:rPr lang="ru-RU" sz="1600" dirty="0"/>
              <a:t> </a:t>
            </a:r>
            <a:r>
              <a:rPr lang="ru-RU" sz="1600" dirty="0" err="1"/>
              <a:t>приблизно</a:t>
            </a:r>
            <a:r>
              <a:rPr lang="ru-RU" sz="1600" dirty="0"/>
              <a:t> в 765 </a:t>
            </a:r>
            <a:r>
              <a:rPr lang="ru-RU" sz="1600" dirty="0" err="1"/>
              <a:t>кпк</a:t>
            </a:r>
            <a:r>
              <a:rPr lang="ru-RU" sz="1600" dirty="0"/>
              <a:t> (2,5 </a:t>
            </a:r>
            <a:r>
              <a:rPr lang="ru-RU" sz="1600" dirty="0" err="1"/>
              <a:t>мільйона</a:t>
            </a:r>
            <a:r>
              <a:rPr lang="ru-RU" sz="1600" dirty="0"/>
              <a:t> </a:t>
            </a:r>
            <a:r>
              <a:rPr lang="ru-RU" sz="1600" dirty="0" err="1"/>
              <a:t>світлових</a:t>
            </a:r>
            <a:r>
              <a:rPr lang="ru-RU" sz="1600" dirty="0"/>
              <a:t> </a:t>
            </a:r>
            <a:r>
              <a:rPr lang="ru-RU" sz="1600" dirty="0" err="1"/>
              <a:t>років</a:t>
            </a:r>
            <a:r>
              <a:rPr lang="ru-RU" sz="1600" dirty="0"/>
              <a:t>)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 smtClean="0"/>
              <a:t>Землі</a:t>
            </a:r>
            <a:r>
              <a:rPr lang="ru-RU" sz="1600" dirty="0" smtClean="0"/>
              <a:t>. </a:t>
            </a:r>
            <a:r>
              <a:rPr lang="ru-RU" sz="1600" dirty="0" err="1"/>
              <a:t>Назва</a:t>
            </a:r>
            <a:r>
              <a:rPr lang="ru-RU" sz="1600" dirty="0"/>
              <a:t> галактики походить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області</a:t>
            </a:r>
            <a:r>
              <a:rPr lang="ru-RU" sz="1600" dirty="0"/>
              <a:t> земного неба, в </a:t>
            </a:r>
            <a:r>
              <a:rPr lang="ru-RU" sz="1600" dirty="0" err="1"/>
              <a:t>якій</a:t>
            </a:r>
            <a:r>
              <a:rPr lang="ru-RU" sz="1600" dirty="0"/>
              <a:t> вона </a:t>
            </a:r>
            <a:r>
              <a:rPr lang="ru-RU" sz="1600" dirty="0" err="1"/>
              <a:t>з’являється</a:t>
            </a:r>
            <a:r>
              <a:rPr lang="ru-RU" sz="1600" dirty="0"/>
              <a:t>, </a:t>
            </a:r>
            <a:r>
              <a:rPr lang="ru-RU" sz="1600" dirty="0" err="1"/>
              <a:t>сузір’я</a:t>
            </a:r>
            <a:r>
              <a:rPr lang="ru-RU" sz="1600" dirty="0"/>
              <a:t> </a:t>
            </a:r>
            <a:r>
              <a:rPr lang="ru-RU" sz="1600" dirty="0" err="1"/>
              <a:t>Андромеди</a:t>
            </a:r>
            <a:r>
              <a:rPr lang="ru-RU" sz="1600" dirty="0"/>
              <a:t> , яке </a:t>
            </a:r>
            <a:r>
              <a:rPr lang="ru-RU" sz="1600" dirty="0" err="1"/>
              <a:t>саме</a:t>
            </a:r>
            <a:r>
              <a:rPr lang="ru-RU" sz="1600" dirty="0"/>
              <a:t> по </a:t>
            </a:r>
            <a:r>
              <a:rPr lang="ru-RU" sz="1600" dirty="0" err="1"/>
              <a:t>собі</a:t>
            </a:r>
            <a:r>
              <a:rPr lang="ru-RU" sz="1600" dirty="0"/>
              <a:t> названо на честь </a:t>
            </a:r>
            <a:r>
              <a:rPr lang="ru-RU" sz="1600" dirty="0" err="1"/>
              <a:t>принцеси</a:t>
            </a:r>
            <a:r>
              <a:rPr lang="ru-RU" sz="1600" dirty="0"/>
              <a:t> , яка </a:t>
            </a:r>
            <a:r>
              <a:rPr lang="ru-RU" sz="1600" dirty="0" err="1"/>
              <a:t>була</a:t>
            </a:r>
            <a:r>
              <a:rPr lang="ru-RU" sz="1600" dirty="0"/>
              <a:t> дружиною Персея в </a:t>
            </a:r>
            <a:r>
              <a:rPr lang="ru-RU" sz="1600" dirty="0" err="1"/>
              <a:t>грецькій</a:t>
            </a:r>
            <a:r>
              <a:rPr lang="ru-RU" sz="1600" dirty="0"/>
              <a:t> </a:t>
            </a:r>
            <a:r>
              <a:rPr lang="ru-RU" sz="1600" dirty="0" err="1"/>
              <a:t>міфології</a:t>
            </a:r>
            <a:r>
              <a:rPr lang="ru-RU" sz="1600" dirty="0"/>
              <a:t> . З видимою </a:t>
            </a:r>
            <a:r>
              <a:rPr lang="ru-RU" sz="1600" dirty="0" err="1"/>
              <a:t>зоряною</a:t>
            </a:r>
            <a:r>
              <a:rPr lang="ru-RU" sz="1600" dirty="0"/>
              <a:t> величиною 3,4 галактика </a:t>
            </a:r>
            <a:r>
              <a:rPr lang="ru-RU" sz="1600" dirty="0" err="1"/>
              <a:t>Андромеди</a:t>
            </a:r>
            <a:r>
              <a:rPr lang="ru-RU" sz="1600" dirty="0"/>
              <a:t> є одним з </a:t>
            </a:r>
            <a:r>
              <a:rPr lang="ru-RU" sz="1600" dirty="0" err="1"/>
              <a:t>найяскравіших</a:t>
            </a:r>
            <a:r>
              <a:rPr lang="ru-RU" sz="1600" dirty="0"/>
              <a:t> </a:t>
            </a:r>
            <a:r>
              <a:rPr lang="ru-RU" sz="1600" dirty="0" err="1"/>
              <a:t>об’єктів</a:t>
            </a:r>
            <a:r>
              <a:rPr lang="ru-RU" sz="1600" dirty="0"/>
              <a:t> </a:t>
            </a:r>
            <a:r>
              <a:rPr lang="ru-RU" sz="1600" dirty="0" err="1"/>
              <a:t>Мессьє</a:t>
            </a:r>
            <a:r>
              <a:rPr lang="ru-RU" sz="1600" dirty="0"/>
              <a:t> </a:t>
            </a:r>
            <a:r>
              <a:rPr lang="ru-RU" sz="1600" dirty="0" smtClean="0"/>
              <a:t>, </a:t>
            </a:r>
            <a:r>
              <a:rPr lang="ru-RU" sz="1600" dirty="0"/>
              <a:t>і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побачити</a:t>
            </a:r>
            <a:r>
              <a:rPr lang="ru-RU" sz="1600" dirty="0"/>
              <a:t> </a:t>
            </a:r>
            <a:r>
              <a:rPr lang="ru-RU" sz="1600" dirty="0" err="1"/>
              <a:t>неозброєним</a:t>
            </a:r>
            <a:r>
              <a:rPr lang="ru-RU" sz="1600" dirty="0"/>
              <a:t> оком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Землі</a:t>
            </a:r>
            <a:r>
              <a:rPr lang="ru-RU" sz="1600" dirty="0"/>
              <a:t> в </a:t>
            </a:r>
            <a:r>
              <a:rPr lang="ru-RU" sz="1600" dirty="0" err="1"/>
              <a:t>безмісячні</a:t>
            </a:r>
            <a:r>
              <a:rPr lang="ru-RU" sz="1600" dirty="0"/>
              <a:t> </a:t>
            </a:r>
            <a:r>
              <a:rPr lang="ru-RU" sz="1600" dirty="0" err="1"/>
              <a:t>ночі</a:t>
            </a:r>
            <a:r>
              <a:rPr lang="ru-RU" sz="1600" dirty="0"/>
              <a:t> </a:t>
            </a:r>
            <a:r>
              <a:rPr lang="ru-RU" sz="1600" dirty="0" smtClean="0"/>
              <a:t>, </a:t>
            </a:r>
            <a:r>
              <a:rPr lang="ru-RU" sz="1600" dirty="0" err="1"/>
              <a:t>навіть</a:t>
            </a:r>
            <a:r>
              <a:rPr lang="ru-RU" sz="1600" dirty="0"/>
              <a:t>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дивитися</a:t>
            </a:r>
            <a:r>
              <a:rPr lang="ru-RU" sz="1600" dirty="0"/>
              <a:t> з </a:t>
            </a:r>
            <a:r>
              <a:rPr lang="ru-RU" sz="1600" dirty="0" err="1"/>
              <a:t>місць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помірним</a:t>
            </a:r>
            <a:r>
              <a:rPr lang="ru-RU" sz="1600" dirty="0"/>
              <a:t> </a:t>
            </a:r>
            <a:r>
              <a:rPr lang="ru-RU" sz="1600" dirty="0" err="1"/>
              <a:t>світловим</a:t>
            </a:r>
            <a:r>
              <a:rPr lang="ru-RU" sz="1600" dirty="0"/>
              <a:t> </a:t>
            </a:r>
            <a:r>
              <a:rPr lang="ru-RU" sz="1600" dirty="0" err="1" smtClean="0"/>
              <a:t>забрудненням</a:t>
            </a:r>
            <a:r>
              <a:rPr lang="ru-RU" sz="1600" dirty="0"/>
              <a:t>.</a:t>
            </a:r>
            <a:endParaRPr lang="x-none" sz="1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02F8EE4-CA25-4E46-B064-4A6525987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4159"/>
            <a:ext cx="5292079" cy="31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0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539B3E-826F-4DEA-9788-03A50127F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"/>
            <a:ext cx="3322712" cy="77968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Зіткнення </a:t>
            </a:r>
            <a:r>
              <a:rPr lang="uk-UA" sz="2400" dirty="0">
                <a:solidFill>
                  <a:srgbClr val="FF0000"/>
                </a:solidFill>
              </a:rPr>
              <a:t>Андромеди та </a:t>
            </a:r>
            <a:r>
              <a:rPr lang="uk-UA" sz="2400" dirty="0" smtClean="0">
                <a:solidFill>
                  <a:srgbClr val="FF0000"/>
                </a:solidFill>
              </a:rPr>
              <a:t>Чумацького </a:t>
            </a:r>
            <a:r>
              <a:rPr lang="uk-UA" sz="2400" dirty="0">
                <a:solidFill>
                  <a:srgbClr val="FF0000"/>
                </a:solidFill>
              </a:rPr>
              <a:t>шляху</a:t>
            </a:r>
            <a:endParaRPr lang="x-none" sz="2400" dirty="0">
              <a:solidFill>
                <a:srgbClr val="FF0000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93A067-DA0C-41B1-9FA4-25D2B8BB2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7864" y="836712"/>
            <a:ext cx="5688632" cy="532859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err="1">
                <a:solidFill>
                  <a:schemeClr val="tx1"/>
                </a:solidFill>
              </a:rPr>
              <a:t>Зіткнення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Андромеди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Чумацького</a:t>
            </a:r>
            <a:r>
              <a:rPr lang="ru-RU" sz="2400" dirty="0">
                <a:solidFill>
                  <a:schemeClr val="tx1"/>
                </a:solidFill>
              </a:rPr>
              <a:t> Шляху — </a:t>
            </a:r>
            <a:r>
              <a:rPr lang="ru-RU" sz="2400" dirty="0" err="1">
                <a:solidFill>
                  <a:schemeClr val="tx1"/>
                </a:solidFill>
              </a:rPr>
              <a:t>це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галактичне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зіткнення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яке, </a:t>
            </a:r>
            <a:r>
              <a:rPr lang="ru-RU" sz="2400" dirty="0">
                <a:solidFill>
                  <a:schemeClr val="tx1"/>
                </a:solidFill>
              </a:rPr>
              <a:t>за прогнозами, </a:t>
            </a:r>
            <a:r>
              <a:rPr lang="ru-RU" sz="2400" dirty="0" err="1">
                <a:solidFill>
                  <a:schemeClr val="tx1"/>
                </a:solidFill>
              </a:rPr>
              <a:t>відбудеться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приблизно</a:t>
            </a:r>
            <a:r>
              <a:rPr lang="ru-RU" sz="2400" dirty="0">
                <a:solidFill>
                  <a:schemeClr val="tx1"/>
                </a:solidFill>
              </a:rPr>
              <a:t> через 4,5 </a:t>
            </a:r>
            <a:r>
              <a:rPr lang="ru-RU" sz="2400" dirty="0" err="1">
                <a:solidFill>
                  <a:schemeClr val="tx1"/>
                </a:solidFill>
              </a:rPr>
              <a:t>мільярда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років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між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двома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найбільшими</a:t>
            </a:r>
            <a:r>
              <a:rPr lang="ru-RU" sz="2400" dirty="0">
                <a:solidFill>
                  <a:schemeClr val="tx1"/>
                </a:solidFill>
              </a:rPr>
              <a:t> галактиками в </a:t>
            </a:r>
            <a:r>
              <a:rPr lang="ru-RU" sz="2400" dirty="0" err="1">
                <a:solidFill>
                  <a:schemeClr val="tx1"/>
                </a:solidFill>
              </a:rPr>
              <a:t>Місцевій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групі</a:t>
            </a:r>
            <a:r>
              <a:rPr lang="ru-RU" sz="2400" dirty="0">
                <a:solidFill>
                  <a:schemeClr val="tx1"/>
                </a:solidFill>
              </a:rPr>
              <a:t>. Галактика </a:t>
            </a:r>
            <a:r>
              <a:rPr lang="ru-RU" sz="2400" dirty="0" err="1">
                <a:solidFill>
                  <a:schemeClr val="tx1"/>
                </a:solidFill>
              </a:rPr>
              <a:t>Андромеди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наближається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Чумацького</a:t>
            </a:r>
            <a:r>
              <a:rPr lang="ru-RU" sz="2400" dirty="0">
                <a:solidFill>
                  <a:schemeClr val="tx1"/>
                </a:solidFill>
              </a:rPr>
              <a:t> Шляху </a:t>
            </a:r>
            <a:r>
              <a:rPr lang="ru-RU" sz="2400" dirty="0" err="1">
                <a:solidFill>
                  <a:schemeClr val="tx1"/>
                </a:solidFill>
              </a:rPr>
              <a:t>зі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швидкістю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приблизно</a:t>
            </a:r>
            <a:r>
              <a:rPr lang="ru-RU" sz="2400" dirty="0">
                <a:solidFill>
                  <a:schemeClr val="tx1"/>
                </a:solidFill>
              </a:rPr>
              <a:t> 300 км/с (200 миль на секунду), як </a:t>
            </a:r>
            <a:r>
              <a:rPr lang="ru-RU" sz="2400" dirty="0" err="1">
                <a:solidFill>
                  <a:schemeClr val="tx1"/>
                </a:solidFill>
              </a:rPr>
              <a:t>вказує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синє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зміщення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Однак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бічну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швидкість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виміряну</a:t>
            </a:r>
            <a:r>
              <a:rPr lang="ru-RU" sz="2400" dirty="0">
                <a:solidFill>
                  <a:schemeClr val="tx1"/>
                </a:solidFill>
              </a:rPr>
              <a:t> як </a:t>
            </a:r>
            <a:r>
              <a:rPr lang="ru-RU" sz="2400" dirty="0" err="1">
                <a:solidFill>
                  <a:schemeClr val="tx1"/>
                </a:solidFill>
              </a:rPr>
              <a:t>власний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рух</a:t>
            </a:r>
            <a:r>
              <a:rPr lang="ru-RU" sz="2400" dirty="0" smtClean="0">
                <a:solidFill>
                  <a:schemeClr val="tx1"/>
                </a:solidFill>
              </a:rPr>
              <a:t>) </a:t>
            </a:r>
            <a:r>
              <a:rPr lang="ru-RU" sz="2400" dirty="0" err="1">
                <a:solidFill>
                  <a:schemeClr val="tx1"/>
                </a:solidFill>
              </a:rPr>
              <a:t>дуже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важко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виміряти</a:t>
            </a:r>
            <a:r>
              <a:rPr lang="ru-RU" sz="2400" dirty="0">
                <a:solidFill>
                  <a:schemeClr val="tx1"/>
                </a:solidFill>
              </a:rPr>
              <a:t> з </a:t>
            </a:r>
            <a:r>
              <a:rPr lang="ru-RU" sz="2400" dirty="0" err="1">
                <a:solidFill>
                  <a:schemeClr val="tx1"/>
                </a:solidFill>
              </a:rPr>
              <a:t>достатньою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точністю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щоб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зробити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розумні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висновки</a:t>
            </a:r>
            <a:r>
              <a:rPr lang="ru-RU" sz="2400" dirty="0">
                <a:solidFill>
                  <a:schemeClr val="tx1"/>
                </a:solidFill>
              </a:rPr>
              <a:t>. До 2012 року не </a:t>
            </a:r>
            <a:r>
              <a:rPr lang="ru-RU" sz="2400" dirty="0" err="1">
                <a:solidFill>
                  <a:schemeClr val="tx1"/>
                </a:solidFill>
              </a:rPr>
              <a:t>було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відомо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чи</a:t>
            </a:r>
            <a:r>
              <a:rPr lang="ru-RU" sz="2400" dirty="0">
                <a:solidFill>
                  <a:schemeClr val="tx1"/>
                </a:solidFill>
              </a:rPr>
              <a:t> точно </a:t>
            </a:r>
            <a:r>
              <a:rPr lang="ru-RU" sz="2400" dirty="0" err="1">
                <a:solidFill>
                  <a:schemeClr val="tx1"/>
                </a:solidFill>
              </a:rPr>
              <a:t>відбудеться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можливе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зіткнення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ні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endParaRPr lang="x-none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Злиття галактик Андромеда та Чумацький Шлях: що чекає на нас?">
            <a:extLst>
              <a:ext uri="{FF2B5EF4-FFF2-40B4-BE49-F238E27FC236}">
                <a16:creationId xmlns:a16="http://schemas.microsoft.com/office/drawing/2014/main" xmlns="" id="{E55995C1-1EF4-4694-8302-57FAB4CC9F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59979" y="2298149"/>
            <a:ext cx="5923803" cy="32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188640"/>
            <a:ext cx="24482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Висновок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8346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539B3E-826F-4DEA-9788-03A50127F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"/>
            <a:ext cx="2987824" cy="105262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Зіткнення </a:t>
            </a:r>
            <a:r>
              <a:rPr lang="uk-UA" sz="2400" dirty="0">
                <a:solidFill>
                  <a:srgbClr val="FF0000"/>
                </a:solidFill>
              </a:rPr>
              <a:t>Андромеди та </a:t>
            </a:r>
            <a:r>
              <a:rPr lang="uk-UA" sz="2400" dirty="0" smtClean="0">
                <a:solidFill>
                  <a:srgbClr val="FF0000"/>
                </a:solidFill>
              </a:rPr>
              <a:t>Чумацького </a:t>
            </a:r>
            <a:r>
              <a:rPr lang="uk-UA" sz="2400" dirty="0">
                <a:solidFill>
                  <a:srgbClr val="FF0000"/>
                </a:solidFill>
              </a:rPr>
              <a:t>шляху</a:t>
            </a:r>
            <a:endParaRPr lang="x-none" sz="2400" dirty="0">
              <a:solidFill>
                <a:srgbClr val="FF0000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93A067-DA0C-41B1-9FA4-25D2B8BB2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43808" y="1604"/>
            <a:ext cx="6120680" cy="691276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tx1"/>
                </a:solidFill>
              </a:rPr>
              <a:t>Потім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дослідники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використали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космічний</a:t>
            </a:r>
            <a:r>
              <a:rPr lang="ru-RU" sz="2400" dirty="0">
                <a:solidFill>
                  <a:schemeClr val="tx1"/>
                </a:solidFill>
              </a:rPr>
              <a:t> телескоп Хаббла, </a:t>
            </a:r>
            <a:r>
              <a:rPr lang="ru-RU" sz="2400" dirty="0" err="1">
                <a:solidFill>
                  <a:schemeClr val="tx1"/>
                </a:solidFill>
              </a:rPr>
              <a:t>щоб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виміряти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положення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зірок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</a:rPr>
              <a:t>Андромеді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у 2002 та 2010 роках </a:t>
            </a:r>
            <a:r>
              <a:rPr lang="ru-RU" sz="2400" dirty="0" err="1">
                <a:solidFill>
                  <a:schemeClr val="tx1"/>
                </a:solidFill>
              </a:rPr>
              <a:t>відносно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сотень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віддалених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фонових</a:t>
            </a:r>
            <a:r>
              <a:rPr lang="ru-RU" sz="2400" dirty="0">
                <a:solidFill>
                  <a:schemeClr val="tx1"/>
                </a:solidFill>
              </a:rPr>
              <a:t> галактик. </a:t>
            </a:r>
            <a:r>
              <a:rPr lang="ru-RU" sz="2400" dirty="0" err="1">
                <a:solidFill>
                  <a:schemeClr val="tx1"/>
                </a:solidFill>
              </a:rPr>
              <a:t>Усереднюючи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тисячі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зірок</a:t>
            </a:r>
            <a:r>
              <a:rPr lang="ru-RU" sz="2400" dirty="0">
                <a:solidFill>
                  <a:schemeClr val="tx1"/>
                </a:solidFill>
              </a:rPr>
              <a:t>, вони </a:t>
            </a:r>
            <a:r>
              <a:rPr lang="ru-RU" sz="2400" dirty="0" err="1">
                <a:solidFill>
                  <a:schemeClr val="tx1"/>
                </a:solidFill>
              </a:rPr>
              <a:t>змогли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отримати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середній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власний</a:t>
            </a:r>
            <a:r>
              <a:rPr lang="ru-RU" sz="2400" dirty="0">
                <a:solidFill>
                  <a:schemeClr val="tx1"/>
                </a:solidFill>
              </a:rPr>
              <a:t> рух </a:t>
            </a:r>
            <a:r>
              <a:rPr lang="ru-RU" sz="2400" dirty="0" err="1">
                <a:solidFill>
                  <a:schemeClr val="tx1"/>
                </a:solidFill>
              </a:rPr>
              <a:t>із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точністю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субпікселя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Висновок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полягав</a:t>
            </a:r>
            <a:r>
              <a:rPr lang="ru-RU" sz="2400" dirty="0">
                <a:solidFill>
                  <a:schemeClr val="tx1"/>
                </a:solidFill>
              </a:rPr>
              <a:t> у тому,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Андромеда </a:t>
            </a:r>
            <a:r>
              <a:rPr lang="ru-RU" sz="2400" dirty="0" err="1">
                <a:solidFill>
                  <a:schemeClr val="tx1"/>
                </a:solidFill>
              </a:rPr>
              <a:t>рухається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південний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схід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небі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менш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ніж</a:t>
            </a:r>
            <a:r>
              <a:rPr lang="ru-RU" sz="2400" dirty="0">
                <a:solidFill>
                  <a:schemeClr val="tx1"/>
                </a:solidFill>
              </a:rPr>
              <a:t> за 0,1 </a:t>
            </a:r>
            <a:r>
              <a:rPr lang="ru-RU" sz="2400" dirty="0" err="1" smtClean="0">
                <a:solidFill>
                  <a:schemeClr val="tx1"/>
                </a:solidFill>
              </a:rPr>
              <a:t>міліард-секунди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на </a:t>
            </a:r>
            <a:r>
              <a:rPr lang="ru-RU" sz="2400" dirty="0" err="1">
                <a:solidFill>
                  <a:schemeClr val="tx1"/>
                </a:solidFill>
              </a:rPr>
              <a:t>рік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відповідає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швидкості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відносно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Сонця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менше</a:t>
            </a:r>
            <a:r>
              <a:rPr lang="ru-RU" sz="2400" dirty="0">
                <a:solidFill>
                  <a:schemeClr val="tx1"/>
                </a:solidFill>
              </a:rPr>
              <a:t> 200 км/с на </a:t>
            </a:r>
            <a:r>
              <a:rPr lang="ru-RU" sz="2400" dirty="0" err="1">
                <a:solidFill>
                  <a:schemeClr val="tx1"/>
                </a:solidFill>
              </a:rPr>
              <a:t>південь</a:t>
            </a:r>
            <a:r>
              <a:rPr lang="ru-RU" sz="2400" dirty="0">
                <a:solidFill>
                  <a:schemeClr val="tx1"/>
                </a:solidFill>
              </a:rPr>
              <a:t> і на </a:t>
            </a:r>
            <a:r>
              <a:rPr lang="ru-RU" sz="2400" dirty="0" err="1">
                <a:solidFill>
                  <a:schemeClr val="tx1"/>
                </a:solidFill>
              </a:rPr>
              <a:t>схід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Беручи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також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уваги</a:t>
            </a:r>
            <a:r>
              <a:rPr lang="ru-RU" sz="2400" dirty="0">
                <a:solidFill>
                  <a:schemeClr val="tx1"/>
                </a:solidFill>
              </a:rPr>
              <a:t> рух </a:t>
            </a:r>
            <a:r>
              <a:rPr lang="ru-RU" sz="2400" dirty="0" err="1">
                <a:solidFill>
                  <a:schemeClr val="tx1"/>
                </a:solidFill>
              </a:rPr>
              <a:t>Сонця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було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виявлено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тангенціальна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або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бічна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швидкість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Андромеди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щодо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Чумацького</a:t>
            </a:r>
            <a:r>
              <a:rPr lang="ru-RU" sz="2400" dirty="0">
                <a:solidFill>
                  <a:schemeClr val="tx1"/>
                </a:solidFill>
              </a:rPr>
              <a:t> Шляху </a:t>
            </a:r>
            <a:r>
              <a:rPr lang="ru-RU" sz="2400" dirty="0" err="1">
                <a:solidFill>
                  <a:schemeClr val="tx1"/>
                </a:solidFill>
              </a:rPr>
              <a:t>набагато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менша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err="1">
                <a:solidFill>
                  <a:schemeClr val="tx1"/>
                </a:solidFill>
              </a:rPr>
              <a:t>швидкість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наближення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відповідає</a:t>
            </a:r>
            <a:r>
              <a:rPr lang="ru-RU" sz="2400" dirty="0">
                <a:solidFill>
                  <a:schemeClr val="tx1"/>
                </a:solidFill>
              </a:rPr>
              <a:t> нулю з </a:t>
            </a:r>
            <a:r>
              <a:rPr lang="ru-RU" sz="2400" dirty="0" err="1">
                <a:solidFill>
                  <a:schemeClr val="tx1"/>
                </a:solidFill>
              </a:rPr>
              <a:t>огляду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невизначеність</a:t>
            </a:r>
            <a:r>
              <a:rPr lang="ru-RU" sz="2400" dirty="0">
                <a:solidFill>
                  <a:schemeClr val="tx1"/>
                </a:solidFill>
              </a:rPr>
              <a:t>), і тому вона </a:t>
            </a:r>
            <a:r>
              <a:rPr lang="ru-RU" sz="2400" dirty="0" err="1">
                <a:solidFill>
                  <a:schemeClr val="tx1"/>
                </a:solidFill>
              </a:rPr>
              <a:t>зрештою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зіллється</a:t>
            </a:r>
            <a:r>
              <a:rPr lang="ru-RU" sz="2400" dirty="0">
                <a:solidFill>
                  <a:schemeClr val="tx1"/>
                </a:solidFill>
              </a:rPr>
              <a:t> з </a:t>
            </a:r>
            <a:r>
              <a:rPr lang="ru-RU" sz="2400" dirty="0" err="1">
                <a:solidFill>
                  <a:schemeClr val="tx1"/>
                </a:solidFill>
              </a:rPr>
              <a:t>Чумацьким</a:t>
            </a:r>
            <a:r>
              <a:rPr lang="ru-RU" sz="2400" dirty="0">
                <a:solidFill>
                  <a:schemeClr val="tx1"/>
                </a:solidFill>
              </a:rPr>
              <a:t> Шляхом </a:t>
            </a:r>
            <a:r>
              <a:rPr lang="ru-RU" sz="2400" dirty="0" err="1">
                <a:solidFill>
                  <a:schemeClr val="tx1"/>
                </a:solidFill>
              </a:rPr>
              <a:t>приблизно</a:t>
            </a:r>
            <a:r>
              <a:rPr lang="ru-RU" sz="2400" dirty="0">
                <a:solidFill>
                  <a:schemeClr val="tx1"/>
                </a:solidFill>
              </a:rPr>
              <a:t> 5 </a:t>
            </a:r>
            <a:r>
              <a:rPr lang="ru-RU" sz="2400" dirty="0" err="1">
                <a:solidFill>
                  <a:schemeClr val="tx1"/>
                </a:solidFill>
              </a:rPr>
              <a:t>мільярдів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років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endParaRPr lang="x-none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Злиття галактик Андромеда та Чумацький Шлях: що чекає на нас?">
            <a:extLst>
              <a:ext uri="{FF2B5EF4-FFF2-40B4-BE49-F238E27FC236}">
                <a16:creationId xmlns:a16="http://schemas.microsoft.com/office/drawing/2014/main" xmlns="" id="{E55995C1-1EF4-4694-8302-57FAB4CC9F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46714" y="2715472"/>
            <a:ext cx="5593217" cy="269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49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14EEF5-92D9-4D2D-80F7-2C2A4D6F6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7772400" cy="720080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Список використаних джерел</a:t>
            </a:r>
            <a:endParaRPr lang="x-none" dirty="0">
              <a:solidFill>
                <a:srgbClr val="FF000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5AE3BC-B280-4FB9-AFF5-41819BF69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8784976" cy="568863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r>
              <a:rPr lang="iu-Cans-CA" dirty="0" smtClean="0"/>
              <a:t>ᐈ </a:t>
            </a:r>
            <a:r>
              <a:rPr lang="ru-RU" dirty="0">
                <a:solidFill>
                  <a:schemeClr val="tx1"/>
                </a:solidFill>
              </a:rPr>
              <a:t>З </a:t>
            </a:r>
            <a:r>
              <a:rPr lang="ru-RU" dirty="0" err="1">
                <a:solidFill>
                  <a:schemeClr val="tx1"/>
                </a:solidFill>
              </a:rPr>
              <a:t>якою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швидкістю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рухається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Чумацький</a:t>
            </a:r>
            <a:r>
              <a:rPr lang="ru-RU" dirty="0">
                <a:solidFill>
                  <a:schemeClr val="tx1"/>
                </a:solidFill>
              </a:rPr>
              <a:t> Шлях? | </a:t>
            </a:r>
            <a:r>
              <a:rPr lang="en-US" dirty="0">
                <a:solidFill>
                  <a:schemeClr val="tx1"/>
                </a:solidFill>
              </a:rPr>
              <a:t>Discover.in.ua</a:t>
            </a:r>
            <a:r>
              <a:rPr lang="ru-RU" dirty="0">
                <a:solidFill>
                  <a:schemeClr val="tx1"/>
                </a:solidFill>
                <a:hlinkClick r:id="rId2"/>
              </a:rPr>
              <a:t/>
            </a:r>
            <a:br>
              <a:rPr lang="ru-RU" dirty="0">
                <a:solidFill>
                  <a:schemeClr val="tx1"/>
                </a:solidFill>
                <a:hlinkClick r:id="rId2"/>
              </a:rPr>
            </a:br>
            <a:r>
              <a:rPr lang="ru-RU" b="1" dirty="0" err="1">
                <a:solidFill>
                  <a:schemeClr val="tx1"/>
                </a:solidFill>
                <a:hlinkClick r:id="rId2"/>
              </a:rPr>
              <a:t>Чумацький</a:t>
            </a:r>
            <a:r>
              <a:rPr lang="ru-RU" b="1" dirty="0">
                <a:solidFill>
                  <a:schemeClr val="tx1"/>
                </a:solidFill>
                <a:hlinkClick r:id="rId2"/>
              </a:rPr>
              <a:t> Шлях</a:t>
            </a:r>
            <a:r>
              <a:rPr lang="ru-RU" dirty="0">
                <a:solidFill>
                  <a:schemeClr val="tx1"/>
                </a:solidFill>
                <a:hlinkClick r:id="rId2"/>
              </a:rPr>
              <a:t>Wikipedia</a:t>
            </a:r>
            <a:r>
              <a:rPr lang="ru-RU" i="1" dirty="0">
                <a:solidFill>
                  <a:schemeClr val="tx1"/>
                </a:solidFill>
                <a:hlinkClick r:id="rId2"/>
              </a:rPr>
              <a:t>https://uk.wikipedia.org › Ч</a:t>
            </a:r>
            <a:r>
              <a:rPr lang="ru-RU" i="1" dirty="0" smtClean="0">
                <a:solidFill>
                  <a:schemeClr val="tx1"/>
                </a:solidFill>
                <a:hlinkClick r:id="rId2"/>
              </a:rPr>
              <a:t>...</a:t>
            </a:r>
            <a:endParaRPr lang="ru-RU" dirty="0">
              <a:solidFill>
                <a:schemeClr val="tx1"/>
              </a:solidFill>
              <a:hlinkClick r:id="rId2"/>
            </a:endParaRPr>
          </a:p>
          <a:p>
            <a:endParaRPr lang="en-US" dirty="0">
              <a:solidFill>
                <a:schemeClr val="tx1"/>
              </a:solidFill>
              <a:hlinkClick r:id="rId3"/>
            </a:endParaRPr>
          </a:p>
          <a:p>
            <a:r>
              <a:rPr lang="iu-Cans-CA" dirty="0" smtClean="0">
                <a:solidFill>
                  <a:schemeClr val="tx1"/>
                </a:solidFill>
              </a:rPr>
              <a:t>ᐈ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Галактика </a:t>
            </a:r>
            <a:r>
              <a:rPr lang="ru-RU" dirty="0">
                <a:solidFill>
                  <a:schemeClr val="tx1"/>
                </a:solidFill>
              </a:rPr>
              <a:t>Андромеда невооруженным глазом – ближайшая к Солнцу галактика | Туманность Андромеды | </a:t>
            </a:r>
            <a:r>
              <a:rPr lang="ru-RU" dirty="0" err="1">
                <a:solidFill>
                  <a:schemeClr val="tx1"/>
                </a:solidFill>
              </a:rPr>
              <a:t>Мессье</a:t>
            </a:r>
            <a:r>
              <a:rPr lang="ru-RU" dirty="0">
                <a:solidFill>
                  <a:schemeClr val="tx1"/>
                </a:solidFill>
              </a:rPr>
              <a:t> 31 | </a:t>
            </a:r>
            <a:r>
              <a:rPr lang="ru-RU" dirty="0" err="1">
                <a:solidFill>
                  <a:schemeClr val="tx1"/>
                </a:solidFill>
              </a:rPr>
              <a:t>Star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Walk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  <a:hlinkClick r:id="rId4"/>
              </a:rPr>
              <a:t/>
            </a:r>
            <a:br>
              <a:rPr lang="ru-RU" dirty="0">
                <a:solidFill>
                  <a:schemeClr val="tx1"/>
                </a:solidFill>
                <a:hlinkClick r:id="rId4"/>
              </a:rPr>
            </a:br>
            <a:r>
              <a:rPr lang="ru-RU" b="1" dirty="0">
                <a:solidFill>
                  <a:schemeClr val="tx1"/>
                </a:solidFill>
                <a:hlinkClick r:id="rId4"/>
              </a:rPr>
              <a:t>Галактика </a:t>
            </a:r>
            <a:r>
              <a:rPr lang="ru-RU" b="1" dirty="0" err="1" smtClean="0">
                <a:solidFill>
                  <a:schemeClr val="tx1"/>
                </a:solidFill>
                <a:hlinkClick r:id="rId4"/>
              </a:rPr>
              <a:t>Андромеди</a:t>
            </a:r>
            <a:r>
              <a:rPr lang="ru-RU" b="1" dirty="0" smtClean="0">
                <a:solidFill>
                  <a:schemeClr val="tx1"/>
                </a:solidFill>
                <a:hlinkClick r:id="rId4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hlinkClick r:id="rId4"/>
              </a:rPr>
              <a:t>Wikipedia</a:t>
            </a:r>
            <a:r>
              <a:rPr lang="ru-RU" dirty="0" smtClean="0">
                <a:solidFill>
                  <a:schemeClr val="tx1"/>
                </a:solidFill>
                <a:hlinkClick r:id="rId4"/>
              </a:rPr>
              <a:t> </a:t>
            </a:r>
            <a:r>
              <a:rPr lang="ru-RU" i="1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ru-RU" i="1" dirty="0">
                <a:solidFill>
                  <a:schemeClr val="tx1"/>
                </a:solidFill>
                <a:hlinkClick r:id="rId4"/>
              </a:rPr>
              <a:t>://uk.wikipedia.org › Г</a:t>
            </a:r>
            <a:r>
              <a:rPr lang="ru-RU" i="1" dirty="0" smtClean="0">
                <a:solidFill>
                  <a:schemeClr val="tx1"/>
                </a:solidFill>
                <a:hlinkClick r:id="rId4"/>
              </a:rPr>
              <a:t>...</a:t>
            </a:r>
          </a:p>
          <a:p>
            <a:endParaRPr lang="ru-RU" dirty="0">
              <a:solidFill>
                <a:schemeClr val="tx1"/>
              </a:solidFill>
              <a:hlinkClick r:id="rId4"/>
            </a:endParaRPr>
          </a:p>
          <a:p>
            <a:r>
              <a:rPr lang="iu-Cans-CA" dirty="0"/>
              <a:t>ᐈ </a:t>
            </a:r>
            <a:r>
              <a:rPr lang="ru-RU" dirty="0" smtClean="0">
                <a:solidFill>
                  <a:schemeClr val="tx1"/>
                </a:solidFill>
                <a:hlinkClick r:id="rId5"/>
              </a:rPr>
              <a:t>Час Науки </a:t>
            </a:r>
            <a:r>
              <a:rPr lang="ru-RU" dirty="0" err="1" smtClean="0">
                <a:solidFill>
                  <a:schemeClr val="tx1"/>
                </a:solidFill>
                <a:hlinkClick r:id="rId5"/>
              </a:rPr>
              <a:t>Злиття</a:t>
            </a:r>
            <a:r>
              <a:rPr lang="ru-RU" dirty="0" smtClean="0">
                <a:solidFill>
                  <a:schemeClr val="tx1"/>
                </a:solidFill>
                <a:hlinkClick r:id="rId5"/>
              </a:rPr>
              <a:t> </a:t>
            </a:r>
            <a:r>
              <a:rPr lang="ru-RU" dirty="0">
                <a:solidFill>
                  <a:schemeClr val="tx1"/>
                </a:solidFill>
                <a:hlinkClick r:id="rId5"/>
              </a:rPr>
              <a:t>галактик Андромеда та </a:t>
            </a:r>
            <a:r>
              <a:rPr lang="ru-RU" dirty="0" err="1">
                <a:solidFill>
                  <a:schemeClr val="tx1"/>
                </a:solidFill>
                <a:hlinkClick r:id="rId5"/>
              </a:rPr>
              <a:t>Чумацький</a:t>
            </a:r>
            <a:r>
              <a:rPr lang="ru-RU" dirty="0">
                <a:solidFill>
                  <a:schemeClr val="tx1"/>
                </a:solidFill>
                <a:hlinkClick r:id="rId5"/>
              </a:rPr>
              <a:t> Шлях: </a:t>
            </a:r>
            <a:r>
              <a:rPr lang="ru-RU" dirty="0" err="1">
                <a:solidFill>
                  <a:schemeClr val="tx1"/>
                </a:solidFill>
                <a:hlinkClick r:id="rId5"/>
              </a:rPr>
              <a:t>що</a:t>
            </a:r>
            <a:r>
              <a:rPr lang="ru-RU" dirty="0">
                <a:solidFill>
                  <a:schemeClr val="tx1"/>
                </a:solidFill>
                <a:hlinkClick r:id="rId5"/>
              </a:rPr>
              <a:t> </a:t>
            </a:r>
            <a:r>
              <a:rPr lang="ru-RU" dirty="0" err="1">
                <a:solidFill>
                  <a:schemeClr val="tx1"/>
                </a:solidFill>
                <a:hlinkClick r:id="rId5"/>
              </a:rPr>
              <a:t>чекає</a:t>
            </a:r>
            <a:r>
              <a:rPr lang="ru-RU" dirty="0">
                <a:solidFill>
                  <a:schemeClr val="tx1"/>
                </a:solidFill>
                <a:hlinkClick r:id="rId5"/>
              </a:rPr>
              <a:t> на нас?</a:t>
            </a:r>
            <a:r>
              <a:rPr lang="ru-RU" dirty="0">
                <a:solidFill>
                  <a:schemeClr val="tx1"/>
                </a:solidFill>
                <a:hlinkClick r:id="rId6"/>
              </a:rPr>
              <a:t> </a:t>
            </a:r>
            <a:br>
              <a:rPr lang="ru-RU" dirty="0">
                <a:solidFill>
                  <a:schemeClr val="tx1"/>
                </a:solidFill>
                <a:hlinkClick r:id="rId6"/>
              </a:rPr>
            </a:br>
            <a:r>
              <a:rPr lang="ru-RU" b="1" dirty="0" err="1">
                <a:solidFill>
                  <a:schemeClr val="tx1"/>
                </a:solidFill>
                <a:hlinkClick r:id="rId6"/>
              </a:rPr>
              <a:t>Зіткнення</a:t>
            </a:r>
            <a:r>
              <a:rPr lang="ru-RU" b="1" dirty="0">
                <a:solidFill>
                  <a:schemeClr val="tx1"/>
                </a:solidFill>
                <a:hlinkClick r:id="rId6"/>
              </a:rPr>
              <a:t> галактик </a:t>
            </a:r>
            <a:r>
              <a:rPr lang="ru-RU" b="1" dirty="0" err="1">
                <a:solidFill>
                  <a:schemeClr val="tx1"/>
                </a:solidFill>
                <a:hlinkClick r:id="rId6"/>
              </a:rPr>
              <a:t>Чумацький</a:t>
            </a:r>
            <a:r>
              <a:rPr lang="ru-RU" b="1" dirty="0">
                <a:solidFill>
                  <a:schemeClr val="tx1"/>
                </a:solidFill>
                <a:hlinkClick r:id="rId6"/>
              </a:rPr>
              <a:t> Шлях і </a:t>
            </a:r>
            <a:r>
              <a:rPr lang="ru-RU" b="1" dirty="0" err="1">
                <a:solidFill>
                  <a:schemeClr val="tx1"/>
                </a:solidFill>
                <a:hlinkClick r:id="rId6"/>
              </a:rPr>
              <a:t>Туманність</a:t>
            </a:r>
            <a:r>
              <a:rPr lang="ru-RU" b="1" dirty="0">
                <a:solidFill>
                  <a:schemeClr val="tx1"/>
                </a:solidFill>
                <a:hlinkClick r:id="rId6"/>
              </a:rPr>
              <a:t> </a:t>
            </a:r>
            <a:r>
              <a:rPr lang="ru-RU" b="1" dirty="0" err="1">
                <a:solidFill>
                  <a:schemeClr val="tx1"/>
                </a:solidFill>
                <a:hlinkClick r:id="rId6"/>
              </a:rPr>
              <a:t>Андромеди</a:t>
            </a:r>
            <a:endParaRPr lang="ru-RU" b="1" dirty="0">
              <a:solidFill>
                <a:schemeClr val="tx1"/>
              </a:solidFill>
              <a:hlinkClick r:id="rId6"/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6"/>
              </a:rPr>
              <a:t>Wikipedia</a:t>
            </a:r>
            <a:r>
              <a:rPr lang="uk-UA" dirty="0" smtClean="0">
                <a:solidFill>
                  <a:schemeClr val="tx1"/>
                </a:solidFill>
                <a:hlinkClick r:id="rId6"/>
              </a:rPr>
              <a:t> </a:t>
            </a:r>
            <a:r>
              <a:rPr lang="en-US" i="1" dirty="0" smtClean="0">
                <a:solidFill>
                  <a:schemeClr val="tx1"/>
                </a:solidFill>
                <a:hlinkClick r:id="rId6"/>
              </a:rPr>
              <a:t>https</a:t>
            </a:r>
            <a:r>
              <a:rPr lang="en-US" i="1" dirty="0">
                <a:solidFill>
                  <a:schemeClr val="tx1"/>
                </a:solidFill>
                <a:hlinkClick r:id="rId6"/>
              </a:rPr>
              <a:t>://uk.wikipedia.org › wiki › </a:t>
            </a:r>
            <a:r>
              <a:rPr lang="ru-RU" i="1" dirty="0" err="1">
                <a:solidFill>
                  <a:schemeClr val="tx1"/>
                </a:solidFill>
                <a:hlinkClick r:id="rId6"/>
              </a:rPr>
              <a:t>Зіткнення_галактик</a:t>
            </a:r>
            <a:r>
              <a:rPr lang="ru-RU" i="1" dirty="0" smtClean="0">
                <a:solidFill>
                  <a:schemeClr val="tx1"/>
                </a:solidFill>
                <a:hlinkClick r:id="rId6"/>
              </a:rPr>
              <a:t>_...</a:t>
            </a:r>
          </a:p>
          <a:p>
            <a:endParaRPr lang="uk-UA" i="1" dirty="0" smtClean="0">
              <a:solidFill>
                <a:schemeClr val="tx1"/>
              </a:solidFill>
              <a:hlinkClick r:id="rId6"/>
            </a:endParaRPr>
          </a:p>
          <a:p>
            <a:r>
              <a:rPr lang="iu-Cans-CA" dirty="0" smtClean="0"/>
              <a:t>ᐈ</a:t>
            </a:r>
            <a:r>
              <a:rPr lang="uk-UA" dirty="0" smtClean="0"/>
              <a:t> </a:t>
            </a:r>
            <a:r>
              <a:rPr lang="en-US" dirty="0">
                <a:solidFill>
                  <a:schemeClr val="tx1"/>
                </a:solidFill>
              </a:rPr>
              <a:t>https://uk.wikipedia.org/wiki/%D0%97%D1%96%D1%82%D0%BA%D0%BD%D0%B5%D0%BD%D0%BD%D1%8F_%D0%B3%D0%B0%D0%BB%D0%B0%D0%BA%D1%82%D0%B8%D0%BA_%D0%A7%D1%83%D0%BC%D0%B0%D1%86%D1%8C%D0%BA%D0%B8%D0%B9_%D0%A8%D0%BB%D1%8F%D1%85_%D1%96_%D0%A2%D1%83%D0%BC%D0%B0%D0%BD%D0%BD%D1%96%D1%81%D1%82%D1%8C_%</a:t>
            </a:r>
            <a:r>
              <a:rPr lang="en-US" dirty="0" smtClean="0">
                <a:solidFill>
                  <a:schemeClr val="tx1"/>
                </a:solidFill>
              </a:rPr>
              <a:t>D0%90%D0%BD%D0%B4%D1%80%D0%BE%D0%BC%D0%B5%D0%B4%D0%B8</a:t>
            </a:r>
            <a:endParaRPr lang="uk-UA" dirty="0" smtClean="0">
              <a:solidFill>
                <a:schemeClr val="tx1"/>
              </a:solidFill>
            </a:endParaRPr>
          </a:p>
          <a:p>
            <a:endParaRPr lang="uk-UA" dirty="0" smtClean="0"/>
          </a:p>
          <a:p>
            <a:r>
              <a:rPr lang="iu-Cans-CA" dirty="0" smtClean="0"/>
              <a:t>ᐈ</a:t>
            </a:r>
            <a:r>
              <a:rPr lang="uk-UA" dirty="0" smtClean="0"/>
              <a:t> </a:t>
            </a:r>
            <a:r>
              <a:rPr lang="en-US" dirty="0">
                <a:solidFill>
                  <a:schemeClr val="tx1"/>
                </a:solidFill>
              </a:rPr>
              <a:t>https://www.youtube.com/watch?v=voU90Ima1Dk&amp;ab_channel=%</a:t>
            </a:r>
            <a:r>
              <a:rPr lang="en-US" dirty="0" smtClean="0">
                <a:solidFill>
                  <a:schemeClr val="tx1"/>
                </a:solidFill>
              </a:rPr>
              <a:t>D0%92%D1%81%D0%B5%D1%81%D0%B2%D1%96%D1%82UA</a:t>
            </a:r>
            <a:endParaRPr lang="ru-RU" dirty="0">
              <a:hlinkClick r:id="rId5"/>
            </a:endParaRPr>
          </a:p>
          <a:p>
            <a:pPr algn="ctr"/>
            <a:endParaRPr lang="x-non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272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ApprovedAutomatic</ApprovalStatus>
    <BlockPublish xmlns="9d035d7d-02e5-4a00-8b62-9a556aabc7b5" xsi:nil="true"/>
    <EditorialTags xmlns="9d035d7d-02e5-4a00-8b62-9a556aabc7b5" xsi:nil="true"/>
    <InternalTagsTaxHTField0 xmlns="9d035d7d-02e5-4a00-8b62-9a556aabc7b5">
      <Terms xmlns="http://schemas.microsoft.com/office/infopath/2007/PartnerControls"/>
    </InternalTagsTaxHTField0>
    <MarketSpecific xmlns="9d035d7d-02e5-4a00-8b62-9a556aabc7b5" xsi:nil="true"/>
    <TPLaunchHelpLinkType xmlns="9d035d7d-02e5-4a00-8b62-9a556aabc7b5">Template</TPLaunchHelpLinkType>
    <LocComments xmlns="9d035d7d-02e5-4a00-8b62-9a556aabc7b5" xsi:nil="true"/>
    <LocProcessedForMarketsLookup xmlns="9d035d7d-02e5-4a00-8b62-9a556aabc7b5" xsi:nil="true"/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LocOverallHandbackStatusLookup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 xsi:nil="true"/>
    <IntlLangReview xmlns="9d035d7d-02e5-4a00-8b62-9a556aabc7b5" xsi:nil="true"/>
    <LocLastLocAttemptVersionLookup xmlns="9d035d7d-02e5-4a00-8b62-9a556aabc7b5">6032</LocLastLocAttemptVersionLookup>
    <LocNewPublishedVersionLookup xmlns="9d035d7d-02e5-4a00-8b62-9a556aabc7b5" xsi:nil="true"/>
    <NumericId xmlns="9d035d7d-02e5-4a00-8b62-9a556aabc7b5" xsi:nil="true"/>
    <OOCacheId xmlns="9d035d7d-02e5-4a00-8b62-9a556aabc7b5">1fb94329-08cd-4467-8a67-5cbe000d74ee</OOCacheId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LocProcessedForHandoffsLookup xmlns="9d035d7d-02e5-4a00-8b62-9a556aabc7b5" xsi:nil="true"/>
    <Providers xmlns="9d035d7d-02e5-4a00-8b62-9a556aabc7b5">1|PN102648967| | </Providers>
    <TPAppVersion xmlns="9d035d7d-02e5-4a00-8b62-9a556aabc7b5" xsi:nil="true"/>
    <IsSearchable xmlns="9d035d7d-02e5-4a00-8b62-9a556aabc7b5">false</IsSearchable>
    <EditorialStatus xmlns="9d035d7d-02e5-4a00-8b62-9a556aabc7b5">Complete</EditorialStatus>
    <UALocComments xmlns="9d035d7d-02e5-4a00-8b62-9a556aabc7b5" xsi:nil="true"/>
    <CampaignTagsTaxHTField0 xmlns="9d035d7d-02e5-4a00-8b62-9a556aabc7b5">
      <Terms xmlns="http://schemas.microsoft.com/office/infopath/2007/PartnerControls"/>
    </CampaignTagsTaxHTField0>
    <CSXHash xmlns="9d035d7d-02e5-4a00-8b62-9a556aabc7b5">nQu1xe1AioDAzNsx2G+NrD2+1lruTHVwu7aaA50lSEA=</CSXHash>
    <DirectSourceMarket xmlns="9d035d7d-02e5-4a00-8b62-9a556aabc7b5" xsi:nil="true"/>
    <DSATActionTaken xmlns="9d035d7d-02e5-4a00-8b62-9a556aabc7b5" xsi:nil="true"/>
    <LocLastLocAttemptVersionTypeLookup xmlns="9d035d7d-02e5-4a00-8b62-9a556aabc7b5" xsi:nil="true"/>
    <PolicheckWords xmlns="9d035d7d-02e5-4a00-8b62-9a556aabc7b5" xsi:nil="true"/>
    <LocOverallLocStatusLookup xmlns="9d035d7d-02e5-4a00-8b62-9a556aabc7b5" xsi:nil="true"/>
    <TaxCatchAll xmlns="9d035d7d-02e5-4a00-8b62-9a556aabc7b5"/>
    <BugNumber xmlns="9d035d7d-02e5-4a00-8b62-9a556aabc7b5" xsi:nil="true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Downloads xmlns="9d035d7d-02e5-4a00-8b62-9a556aabc7b5">0</Downloads>
    <ThumbnailAssetId xmlns="9d035d7d-02e5-4a00-8b62-9a556aabc7b5" xsi:nil="true"/>
    <TrustLevel xmlns="9d035d7d-02e5-4a00-8b62-9a556aabc7b5">3 Community New</TrustLevel>
    <UALocRecommendation xmlns="9d035d7d-02e5-4a00-8b62-9a556aabc7b5">Localize</UALocRecommendation>
    <TPApplication xmlns="9d035d7d-02e5-4a00-8b62-9a556aabc7b5" xsi:nil="true"/>
    <AssetId xmlns="9d035d7d-02e5-4a00-8b62-9a556aabc7b5">TP102649653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LocPublishedDependentAssetsLookup xmlns="9d035d7d-02e5-4a00-8b62-9a556aabc7b5" xsi:nil="true"/>
    <Manager xmlns="9d035d7d-02e5-4a00-8b62-9a556aabc7b5" xsi:nil="true"/>
    <ParentAssetId xmlns="9d035d7d-02e5-4a00-8b62-9a556aabc7b5">TC102649654</ParentAssetId>
    <SubmitterId xmlns="9d035d7d-02e5-4a00-8b62-9a556aabc7b5">S-1-10-0-3-3221070803-1550123008</SubmitterId>
    <TemplateStatus xmlns="9d035d7d-02e5-4a00-8b62-9a556aabc7b5" xsi:nil="true"/>
    <APAuthor xmlns="9d035d7d-02e5-4a00-8b62-9a556aabc7b5">
      <UserInfo>
        <DisplayName/>
        <AccountId>587</AccountId>
        <AccountType/>
      </UserInfo>
    </APAuthor>
    <TPCommandLine xmlns="9d035d7d-02e5-4a00-8b62-9a556aabc7b5" xsi:nil="true"/>
    <APDescription xmlns="9d035d7d-02e5-4a00-8b62-9a556aabc7b5" xsi:nil="true"/>
    <LocPublishedLinkedAssetsLookup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292556</Value>
      <Value>423567</Value>
    </PublishStatusLookup>
    <RecommendationsModifier xmlns="9d035d7d-02e5-4a00-8b62-9a556aabc7b5" xsi:nil="true"/>
    <SourceTitle xmlns="9d035d7d-02e5-4a00-8b62-9a556aabc7b5" xsi:nil="true"/>
    <AcquiredFrom xmlns="9d035d7d-02e5-4a00-8b62-9a556aabc7b5">Internal MS</AcquiredFrom>
    <CSXSubmissionMarket xmlns="9d035d7d-02e5-4a00-8b62-9a556aabc7b5">3</CSXSubmissionMarket>
    <Markets xmlns="9d035d7d-02e5-4a00-8b62-9a556aabc7b5">
      <Value>3</Value>
    </Markets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2011-05-15T09:33:04+00:00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LocManualTestRequired xmlns="9d035d7d-02e5-4a00-8b62-9a556aabc7b5" xsi:nil="true"/>
    <Milestone xmlns="9d035d7d-02e5-4a00-8b62-9a556aabc7b5" xsi:nil="true"/>
    <ScenarioTagsTaxHTField0 xmlns="9d035d7d-02e5-4a00-8b62-9a556aabc7b5">
      <Terms xmlns="http://schemas.microsoft.com/office/infopath/2007/PartnerControls"/>
    </ScenarioTagsTaxHTField0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2100-01-01T00:00:00+00:00</AssetExpire>
    <Description0 xmlns="91e8d559-4d54-460d-ba58-5d5027f88b4d" xsi:nil="true"/>
    <MachineTranslated xmlns="9d035d7d-02e5-4a00-8b62-9a556aabc7b5">false</MachineTranslated>
    <OutputCachingOn xmlns="9d035d7d-02e5-4a00-8b62-9a556aabc7b5">false</OutputCachingOn>
    <PlannedPubDate xmlns="9d035d7d-02e5-4a00-8b62-9a556aabc7b5" xsi:nil="true"/>
    <CSXUpdate xmlns="9d035d7d-02e5-4a00-8b62-9a556aabc7b5">false</CSXUpdate>
    <FeatureTagsTaxHTField0 xmlns="9d035d7d-02e5-4a00-8b62-9a556aabc7b5">
      <Terms xmlns="http://schemas.microsoft.com/office/infopath/2007/PartnerControls"/>
    </FeatureTagsTaxHTField0>
    <IntlLangReviewer xmlns="9d035d7d-02e5-4a00-8b62-9a556aabc7b5" xsi:nil="true"/>
    <LocOverallPreviewStatusLookup xmlns="9d035d7d-02e5-4a00-8b62-9a556aabc7b5" xsi:nil="true"/>
    <LocOverallPublishStatusLookup xmlns="9d035d7d-02e5-4a00-8b62-9a556aabc7b5" xsi:nil="true"/>
    <IntlLocPriority xmlns="9d035d7d-02e5-4a00-8b62-9a556aabc7b5" xsi:nil="true"/>
    <CSXSubmissionDate xmlns="9d035d7d-02e5-4a00-8b62-9a556aabc7b5">2011-05-15T09:33:03+00:00</CSXSubmissionDate>
    <OriginalRelease xmlns="9d035d7d-02e5-4a00-8b62-9a556aabc7b5">14</OriginalRelease>
    <LocMarketGroupTiers2 xmlns="9d035d7d-02e5-4a00-8b62-9a556aabc7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1B6256-6B1F-4FFC-BE86-F4FD29D31AF8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2.xml><?xml version="1.0" encoding="utf-8"?>
<ds:datastoreItem xmlns:ds="http://schemas.openxmlformats.org/officeDocument/2006/customXml" ds:itemID="{4CE7F069-6751-4154-A6BA-E75EB0ADE3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46ADFE-62BC-4237-86E3-27788C8A52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Взгляд в будущее</Template>
  <TotalTime>2073</TotalTime>
  <Words>718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Зіткнення галактик  «Чумацького  шляху та Андромеди»</vt:lpstr>
      <vt:lpstr>Актуальність роботи полягає в тому, щоб дізнатися, що відбудеться внаслідок зіткнення двох галактик та яке майбутнє очікує нашу Сонячну систему. Мета роботи: дізнатися про можливі наслідки та майбутнє нашої Сонячної системи. </vt:lpstr>
      <vt:lpstr>Презентация PowerPoint</vt:lpstr>
      <vt:lpstr>Презентация PowerPoint</vt:lpstr>
      <vt:lpstr>«Чумацький шлях»</vt:lpstr>
      <vt:lpstr>«Андромеда»</vt:lpstr>
      <vt:lpstr>Зіткнення Андромеди та Чумацького шляху</vt:lpstr>
      <vt:lpstr>Зіткнення Андромеди та Чумацького шляху</vt:lpstr>
      <vt:lpstr>Список використаних джерел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Зідкнення галактик «Чюматьский  шлях та Андромеда»</dc:title>
  <dc:creator>aisenko354@gmail.com</dc:creator>
  <cp:lastModifiedBy>Альона</cp:lastModifiedBy>
  <cp:revision>7</cp:revision>
  <dcterms:created xsi:type="dcterms:W3CDTF">2024-04-07T12:25:27Z</dcterms:created>
  <dcterms:modified xsi:type="dcterms:W3CDTF">2024-04-21T21:45:31Z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ImageGenCounter">
    <vt:i4>0</vt:i4>
  </property>
  <property fmtid="{D5CDD505-2E9C-101B-9397-08002B2CF9AE}" pid="4" name="ImageGenStatus">
    <vt:i4>0</vt:i4>
  </property>
  <property fmtid="{D5CDD505-2E9C-101B-9397-08002B2CF9AE}" pid="5" name="Applications">
    <vt:lpwstr>53;#;#407;#</vt:lpwstr>
  </property>
  <property fmtid="{D5CDD505-2E9C-101B-9397-08002B2CF9AE}" pid="6" name="PolicheckCounter">
    <vt:i4>1</vt:i4>
  </property>
  <property fmtid="{D5CDD505-2E9C-101B-9397-08002B2CF9AE}" pid="7" name="ImageGenTimestamp">
    <vt:filetime>2011-05-15T09:33:03Z</vt:filetime>
  </property>
  <property fmtid="{D5CDD505-2E9C-101B-9397-08002B2CF9AE}" pid="8" name="PolicheckTimestamp">
    <vt:filetime>2011-05-15T14:55:50Z</vt:filetime>
  </property>
  <property fmtid="{D5CDD505-2E9C-101B-9397-08002B2CF9AE}" pid="9" name="PolicheckStatus">
    <vt:i4>3</vt:i4>
  </property>
</Properties>
</file>