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80" r:id="rId4"/>
    <p:sldId id="267" r:id="rId5"/>
    <p:sldId id="274" r:id="rId6"/>
    <p:sldId id="281" r:id="rId7"/>
    <p:sldId id="282" r:id="rId8"/>
    <p:sldId id="283" r:id="rId9"/>
    <p:sldId id="266" r:id="rId10"/>
    <p:sldId id="275" r:id="rId11"/>
    <p:sldId id="276" r:id="rId12"/>
    <p:sldId id="277" r:id="rId13"/>
    <p:sldId id="279" r:id="rId14"/>
    <p:sldId id="272" r:id="rId15"/>
    <p:sldId id="27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>
        <p:scale>
          <a:sx n="66" d="100"/>
          <a:sy n="66" d="100"/>
        </p:scale>
        <p:origin x="-7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7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86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29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75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28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83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2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9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81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02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3CAA-3338-4DD8-B769-46D45A7D8464}" type="datetimeFigureOut">
              <a:rPr lang="uk-UA" smtClean="0"/>
              <a:t>07.04.2024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66DFC-A7A0-4DEF-9076-0E3CA802F3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3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CF5FA1-54D2-45E9-A22E-4A807CEC0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5" r="898" b="39806"/>
          <a:stretch/>
        </p:blipFill>
        <p:spPr>
          <a:xfrm>
            <a:off x="0" y="0"/>
            <a:ext cx="6178858" cy="14073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89BC8A-3A22-42F6-8D54-3B6CEC86A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5" r="898" b="39806"/>
          <a:stretch/>
        </p:blipFill>
        <p:spPr>
          <a:xfrm flipH="1">
            <a:off x="6178858" y="0"/>
            <a:ext cx="6013142" cy="140738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48E8D276-1735-42B5-A61A-97E4849D94DE}"/>
              </a:ext>
            </a:extLst>
          </p:cNvPr>
          <p:cNvSpPr/>
          <p:nvPr/>
        </p:nvSpPr>
        <p:spPr>
          <a:xfrm>
            <a:off x="0" y="1407382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ФМЛ №17">
            <a:extLst>
              <a:ext uri="{FF2B5EF4-FFF2-40B4-BE49-F238E27FC236}">
                <a16:creationId xmlns:a16="http://schemas.microsoft.com/office/drawing/2014/main" xmlns="" id="{0A4EF79C-28CC-4C07-B036-2BE54862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60" y="1180729"/>
            <a:ext cx="4597977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F7E1176-5634-4188-8DCE-30E224629C47}"/>
              </a:ext>
            </a:extLst>
          </p:cNvPr>
          <p:cNvSpPr txBox="1">
            <a:spLocks/>
          </p:cNvSpPr>
          <p:nvPr/>
        </p:nvSpPr>
        <p:spPr>
          <a:xfrm>
            <a:off x="63576" y="1959382"/>
            <a:ext cx="11859491" cy="10200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Дослідження оптичної ілюзії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«привид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Пеппера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en-GB" sz="4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711F7C-A2A4-41EF-954B-FD474ED1FE9E}"/>
              </a:ext>
            </a:extLst>
          </p:cNvPr>
          <p:cNvSpPr txBox="1"/>
          <p:nvPr/>
        </p:nvSpPr>
        <p:spPr>
          <a:xfrm>
            <a:off x="5993322" y="3282541"/>
            <a:ext cx="6166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6 класу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“Вінницького фізико-математичного ліцею № 17”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Іваненко Володимир Олександрович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Сапсай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Юрійович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58A572D-F41E-472B-8F72-1B55E9A8A892}"/>
              </a:ext>
            </a:extLst>
          </p:cNvPr>
          <p:cNvSpPr/>
          <p:nvPr/>
        </p:nvSpPr>
        <p:spPr>
          <a:xfrm>
            <a:off x="4956276" y="6350169"/>
            <a:ext cx="19559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Вінниця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2440" r="-1" b="4714"/>
          <a:stretch/>
        </p:blipFill>
        <p:spPr>
          <a:xfrm>
            <a:off x="867071" y="3140700"/>
            <a:ext cx="3930215" cy="3281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16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PPER'S GHOST - Экраны для спецэффектов Gerriets (Геррет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2" y="1157068"/>
            <a:ext cx="4234299" cy="425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87846" y="511043"/>
            <a:ext cx="7336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 ДЛЯ  ОТРИМАННЯ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356" y="1216060"/>
            <a:ext cx="674100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смартфон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буль-який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>
              <a:spcAft>
                <a:spcPts val="6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скляна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полістирол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CD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акрилове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62644" y="4880816"/>
            <a:ext cx="11415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нахиливши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кутом 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Кут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нахилу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буде видно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ракурсу —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355" y="1127572"/>
            <a:ext cx="7504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так звана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шматки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(акрилу),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зрізану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горизонтом кут 55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1).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714" t="-127" r="20643" b="127"/>
          <a:stretch/>
        </p:blipFill>
        <p:spPr>
          <a:xfrm>
            <a:off x="652149" y="3260671"/>
            <a:ext cx="3303994" cy="3169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896822" y="6384983"/>
            <a:ext cx="9092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8" y="1226388"/>
            <a:ext cx="3377152" cy="2532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87846" y="511043"/>
            <a:ext cx="7336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 ДЛЯ  ОТРИМАННЯ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4286047" y="4230146"/>
            <a:ext cx="7905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догори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планшету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планшету,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ракурсах (рис. 2)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ілюзію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34412" y="3618189"/>
            <a:ext cx="8258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838" y="1121897"/>
            <a:ext cx="12059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ілюзії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Джона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листом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висутпати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акрил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фоторамок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 мм, а проектором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1080 на 1024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пікселі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акрилі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ножицями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скелеїти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термоклею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79" y="3158560"/>
            <a:ext cx="4891959" cy="2751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 t="-2413" r="903" b="32826"/>
          <a:stretch/>
        </p:blipFill>
        <p:spPr>
          <a:xfrm>
            <a:off x="554940" y="3158560"/>
            <a:ext cx="2377612" cy="2941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11176" r="226" b="27873"/>
          <a:stretch/>
        </p:blipFill>
        <p:spPr>
          <a:xfrm>
            <a:off x="3508959" y="3158560"/>
            <a:ext cx="2714440" cy="2941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87846" y="511043"/>
            <a:ext cx="7336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 ДЛЯ  ОТРИМАННЯ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838" y="1166141"/>
            <a:ext cx="1205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того, як пристрій буде готовий,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комп’ютері потрібно увімкнути спеціальне фото або відео,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підставивщи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«піраміду» під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екрана, ми отримаємо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оптичну ілюзію «привиду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69" y="2652137"/>
            <a:ext cx="3826543" cy="3826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85" y="2577154"/>
            <a:ext cx="3901525" cy="390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87846" y="511043"/>
            <a:ext cx="7336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 ДЛЯ  ОТРИМАННЯ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круглений прямокутник 11"/>
          <p:cNvSpPr/>
          <p:nvPr/>
        </p:nvSpPr>
        <p:spPr>
          <a:xfrm>
            <a:off x="169858" y="1148235"/>
            <a:ext cx="1762188" cy="4593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-160337" y="540728"/>
            <a:ext cx="609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3"/>
          <p:cNvSpPr/>
          <p:nvPr/>
        </p:nvSpPr>
        <p:spPr>
          <a:xfrm>
            <a:off x="176981" y="1097593"/>
            <a:ext cx="672526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 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над дослідженням нами проаналізовано літературу та знайдена цікава інформація про історію відкриття оптичної ілюзії «привид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проаналізовано, що в основі цієї ілюзії лежить явище відбивання світла та особливості утворення уявного зображення у плоских прозорих чи напівпрозорих поверхнях.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виготовлено діючу установку яка дає можливість отримання ілюзії «привид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та описано її конструкцію та особливості виготовлення.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75" y="1216060"/>
            <a:ext cx="4963514" cy="4963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68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37183" y="515299"/>
            <a:ext cx="7240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 ВИКОРИСТАНИХ  ДЖЕРЕЛ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346" y="1301991"/>
            <a:ext cx="113468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46" y="1436914"/>
            <a:ext cx="11749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Фізика</a:t>
            </a:r>
            <a:r>
              <a:rPr lang="ru-RU" sz="2400" dirty="0"/>
              <a:t> : </a:t>
            </a:r>
            <a:r>
              <a:rPr lang="ru-RU" sz="2400" dirty="0" err="1"/>
              <a:t>підруч</a:t>
            </a:r>
            <a:r>
              <a:rPr lang="ru-RU" sz="2400" dirty="0"/>
              <a:t>. для 9 </a:t>
            </a:r>
            <a:r>
              <a:rPr lang="ru-RU" sz="2400" dirty="0" err="1"/>
              <a:t>кл</a:t>
            </a:r>
            <a:r>
              <a:rPr lang="ru-RU" sz="2400" dirty="0"/>
              <a:t>. </a:t>
            </a:r>
            <a:r>
              <a:rPr lang="ru-RU" sz="2400" dirty="0" err="1"/>
              <a:t>загальноосвіт</a:t>
            </a:r>
            <a:r>
              <a:rPr lang="ru-RU" sz="2400" dirty="0"/>
              <a:t>. </a:t>
            </a:r>
            <a:r>
              <a:rPr lang="ru-RU" sz="2400" dirty="0" err="1"/>
              <a:t>навч</a:t>
            </a:r>
            <a:r>
              <a:rPr lang="ru-RU" sz="2400" dirty="0"/>
              <a:t>. </a:t>
            </a:r>
            <a:r>
              <a:rPr lang="ru-RU" sz="2400" dirty="0" err="1"/>
              <a:t>закл</a:t>
            </a:r>
            <a:r>
              <a:rPr lang="ru-RU" sz="2400" dirty="0"/>
              <a:t>. / [В. Г. </a:t>
            </a:r>
            <a:r>
              <a:rPr lang="ru-RU" sz="2400" dirty="0" err="1"/>
              <a:t>Бар’яхтар</a:t>
            </a:r>
            <a:r>
              <a:rPr lang="ru-RU" sz="2400" dirty="0"/>
              <a:t>, С. О. </a:t>
            </a:r>
            <a:r>
              <a:rPr lang="ru-RU" sz="2400" dirty="0" err="1"/>
              <a:t>Довгий</a:t>
            </a:r>
            <a:r>
              <a:rPr lang="ru-RU" sz="2400" dirty="0"/>
              <a:t>, Ф. Я. </a:t>
            </a:r>
            <a:r>
              <a:rPr lang="ru-RU" sz="2400" dirty="0" err="1"/>
              <a:t>Божинова</a:t>
            </a:r>
            <a:r>
              <a:rPr lang="ru-RU" sz="2400" dirty="0"/>
              <a:t>, О. О. </a:t>
            </a:r>
            <a:r>
              <a:rPr lang="ru-RU" sz="2400" dirty="0" err="1"/>
              <a:t>Кірюхіна</a:t>
            </a:r>
            <a:r>
              <a:rPr lang="ru-RU" sz="2400" dirty="0"/>
              <a:t>] ; за ред. В. Г. </a:t>
            </a:r>
            <a:r>
              <a:rPr lang="ru-RU" sz="2400" dirty="0" err="1"/>
              <a:t>Бар’яхтара</a:t>
            </a:r>
            <a:r>
              <a:rPr lang="ru-RU" sz="2400" dirty="0"/>
              <a:t>, С. О. </a:t>
            </a:r>
            <a:r>
              <a:rPr lang="ru-RU" sz="2400" dirty="0" err="1"/>
              <a:t>Довгого</a:t>
            </a:r>
            <a:r>
              <a:rPr lang="ru-RU" sz="2400" dirty="0"/>
              <a:t>. — </a:t>
            </a:r>
            <a:r>
              <a:rPr lang="ru-RU" sz="2400" dirty="0" err="1"/>
              <a:t>Харків</a:t>
            </a:r>
            <a:r>
              <a:rPr lang="ru-RU" sz="2400" dirty="0"/>
              <a:t> : Вид-во «Ранок», 2017. — 272 с. : </a:t>
            </a:r>
            <a:r>
              <a:rPr lang="ru-RU" sz="2400" dirty="0" err="1"/>
              <a:t>іл</a:t>
            </a:r>
            <a:r>
              <a:rPr lang="ru-RU" sz="2400" dirty="0"/>
              <a:t>., фот.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480" y="2942582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</a:t>
            </a:r>
            <a:r>
              <a:rPr lang="en-US" sz="2400" dirty="0" smtClean="0"/>
              <a:t>https</a:t>
            </a:r>
            <a:r>
              <a:rPr lang="en-US" sz="2400" dirty="0"/>
              <a:t>://slukh.media/texts/hologram-stars/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80" y="3960046"/>
            <a:ext cx="4805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</a:t>
            </a:r>
            <a:r>
              <a:rPr lang="en-US" sz="2400" dirty="0" smtClean="0"/>
              <a:t>https</a:t>
            </a:r>
            <a:r>
              <a:rPr lang="en-US" sz="2400" dirty="0"/>
              <a:t>://en.wikipedia.org/wiki/Pepper%27s_ghost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1480" y="49775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4. </a:t>
            </a:r>
            <a:r>
              <a:rPr lang="en-US" sz="2400" dirty="0" smtClean="0"/>
              <a:t>https</a:t>
            </a:r>
            <a:r>
              <a:rPr lang="en-US" sz="2400" dirty="0"/>
              <a:t>://magic-holo.com/en/what-is-the-legendary-peppers-ghost-effect/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36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круглений прямокутник 11"/>
          <p:cNvSpPr/>
          <p:nvPr/>
        </p:nvSpPr>
        <p:spPr>
          <a:xfrm>
            <a:off x="482753" y="3871829"/>
            <a:ext cx="2789584" cy="4264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76558" y="5332329"/>
            <a:ext cx="3179441" cy="4264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44653" y="1306429"/>
            <a:ext cx="2653396" cy="4264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146567" y="546077"/>
            <a:ext cx="7566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МЕТА, ОБ’ЄКТ  ТА ПРЕДМЕТ ДОСЛІДЖЕННЯ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645" y="1293177"/>
            <a:ext cx="56851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</a:t>
            </a:r>
            <a:r>
              <a:rPr lang="uk-UA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оптичну ілюзію «привид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пояснивши за допомогою законів фізики причини та особливості її утворення, розробка та виготовлення установки для отримання даної оптичної ілюзії.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 </a:t>
            </a:r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дослідження:</a:t>
            </a:r>
            <a:r>
              <a:rPr lang="uk-UA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оптичних ілюзій за допомогою використання явища відбивання світла. 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дослідження:</a:t>
            </a:r>
            <a:r>
              <a:rPr lang="uk-UA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оптична ілюзія «привид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израк Пеппера • Яна Савченко • Научная картинка дня на «Элементах» •  Оп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14" y="1747775"/>
            <a:ext cx="5847857" cy="32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круглений прямокутник 9"/>
          <p:cNvSpPr/>
          <p:nvPr/>
        </p:nvSpPr>
        <p:spPr>
          <a:xfrm>
            <a:off x="482753" y="1127089"/>
            <a:ext cx="3292834" cy="4264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80307" y="546077"/>
            <a:ext cx="6559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ЗАВДАННЯ НАУКОВОГО ДОСЛІДЖЕННЯ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345" y="1097593"/>
            <a:ext cx="6339377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дослідження: 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наукову літературу, дізнатись про історію виникнення оптичної ілюзії «привид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знання про оптичні фізичні явища та закони  фізики, пояснити природу утворення даної оптичної ілюзії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Сконструювати установку, яка дозволить отримати оптичну ілюзію «привид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Файл:Mat Collishaw 'Albion', 2017.jp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06" y="1709601"/>
            <a:ext cx="5026656" cy="37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62733" y="514595"/>
            <a:ext cx="609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 ОПТИЧНОЇ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046" y="1414648"/>
            <a:ext cx="620476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1862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Генрі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Діркс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напівпрозорих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ілюзії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знаходився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сценою.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Діркса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израк Пеппера | gluk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90" y="1606378"/>
            <a:ext cx="5626938" cy="40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362" y="1348792"/>
            <a:ext cx="774101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ілюзію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Дірксом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спецефектів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час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зстосував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ілюзію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1862 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п’єсі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Чарльза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Діккенса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"Примарна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великого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Зрештою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театрального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п’єсах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показу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ілюзія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62733" y="514595"/>
            <a:ext cx="609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 ОПТИЧНОЇ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Чарлз Діккенс. Біографія Чарлза Діккенса — УкрЛі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09" y="1344376"/>
            <a:ext cx="2598844" cy="39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74941" y="5287074"/>
            <a:ext cx="37425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Чарльз </a:t>
            </a:r>
            <a:r>
              <a:rPr lang="vi-VN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vi-VN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Гаффем Дікенс </a:t>
            </a:r>
            <a:r>
              <a:rPr lang="uk-UA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англійський 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письменник, 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із найпопулярніших 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романістів 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вікторіанської епохи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87846" y="511043"/>
            <a:ext cx="609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  ОСНОВИ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52" y="1720083"/>
            <a:ext cx="4591681" cy="3604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9"/>
          <p:cNvSpPr/>
          <p:nvPr/>
        </p:nvSpPr>
        <p:spPr>
          <a:xfrm>
            <a:off x="287846" y="1207227"/>
            <a:ext cx="661439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 поширюється світловими пучками – променями. Швидкість поширення світла у вакуумі найбільша і становить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тис. км/с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середовищі швидкість світла менша ніж у вакуумі. 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Чим менша швидкість світла у середовищі, тим це середовище називають </a:t>
            </a: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оптично густішим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потраплянні світлового променя на межу поділу двох середовищ з різною оптичною густиною, світловий промінь розділяється на дві частини: перша - відбивається від межі поділу, друга – проходить з одного середовища в інше.</a:t>
            </a:r>
          </a:p>
        </p:txBody>
      </p:sp>
    </p:spTree>
    <p:extLst>
      <p:ext uri="{BB962C8B-B14F-4D97-AF65-F5344CB8AC3E}">
        <p14:creationId xmlns:p14="http://schemas.microsoft.com/office/powerpoint/2010/main" val="22802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32089" y="5513187"/>
            <a:ext cx="11407628" cy="11188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287846" y="1221975"/>
            <a:ext cx="676188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перед гладенькою межею поділу двох середовищ розмістити світний предмет – точка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від цього предмета на межу поділу падатимуть світлові промені.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відбивання від межі поділу, ці відбиті промені будуть іти так, що якщо їх уявно продовжити, то ці уявні продовження перетнуться в одній точці –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5" name="Picture 5" descr="Відбиття світла. Дзеркала - Фізика і астрономія. Профільний рівень. 11  клас. Засєкі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53" y="1313289"/>
            <a:ext cx="4439264" cy="32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0573" y="4335301"/>
            <a:ext cx="1134640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тому, коли людина дивитиметься на межу поділу, вона бачитиме оптичну ілюзію: людині буде здаватись, що предмет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знаходиться в точці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Точку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уявним зображенням предмета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Цікаво, що точка 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її уявне зображення 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знаходяться на одному перпендикулярі, який проведений до межі поділу 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 на рівних відстанях від межі </a:t>
            </a: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поділу: 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О=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87846" y="511043"/>
            <a:ext cx="609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  ОСНОВИ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169857" y="1221975"/>
            <a:ext cx="7730591" cy="155072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ahistory.co/pidruchniki/zasekina-physics-9-class-2022-reissue/zasekina-physics-9-class-2022-reissue.files/image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77" y="1241136"/>
            <a:ext cx="3573029" cy="53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87846" y="511043"/>
            <a:ext cx="609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  ОСНОВИ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287846" y="1221975"/>
            <a:ext cx="761260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її уявне зображення 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знаходяться на одному перпендикулярі, який проведений до межі поділу 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перебувають на рівних відстанях від межі поділу: 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b="1" i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О=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uk-UA" sz="2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</a:p>
          <a:p>
            <a:pPr algn="just">
              <a:spcAft>
                <a:spcPts val="600"/>
              </a:spcAft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Покажемо справедливість цього твердження за допомогою простого досліду: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Розмістимо дві свічки на рівних відстанях від звичайного прозорого скла. Свічку перед склом запалимо, а за склом - ні (рис. б.).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бачитимемо зображення полум’я у дзеркалі і нам буде здаватись, що горять обидві свічки (рис. а).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ефект і лежить в основі ілюзії 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привида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810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B24AB-B650-4A35-ABF8-31544BE5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0" y="0"/>
            <a:ext cx="3045041" cy="693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4B80B0-454C-45B4-9C32-4835F259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3045041" y="0"/>
            <a:ext cx="3045040" cy="712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49B97B-8076-47E3-BAAC-DF66A113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>
            <a:off x="6101918" y="0"/>
            <a:ext cx="3045041" cy="6935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5B7F2A-AE90-44C4-9EF7-49AAE68F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0065" r="898" b="39806"/>
          <a:stretch/>
        </p:blipFill>
        <p:spPr>
          <a:xfrm flipH="1">
            <a:off x="9146959" y="0"/>
            <a:ext cx="3045040" cy="71269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4C945DB7-4702-445B-985D-1668EC29582B}"/>
              </a:ext>
            </a:extLst>
          </p:cNvPr>
          <p:cNvSpPr/>
          <p:nvPr/>
        </p:nvSpPr>
        <p:spPr>
          <a:xfrm>
            <a:off x="-1" y="623611"/>
            <a:ext cx="12192000" cy="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ФМЛ №17">
            <a:extLst>
              <a:ext uri="{FF2B5EF4-FFF2-40B4-BE49-F238E27FC236}">
                <a16:creationId xmlns:a16="http://schemas.microsoft.com/office/drawing/2014/main" xmlns="" id="{CEED3E03-4081-41C3-9A47-6E4A4A61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8" y="399314"/>
            <a:ext cx="4291551" cy="8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764723"/>
            <a:ext cx="1115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60" y="1216060"/>
            <a:ext cx="529230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оптична ілюзія, яка базується на явищі відбивання світлових променів від прозорої чи напівпрозорої площини.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 ми бачимо не сам об’єкт, а його уявне зображення у площині, якою може бути поверхня скла чи акрилу.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спеціальну технологію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DC3DCC1-8953-4CA9-9E13-2FA16D25F833}"/>
              </a:ext>
            </a:extLst>
          </p:cNvPr>
          <p:cNvSpPr/>
          <p:nvPr/>
        </p:nvSpPr>
        <p:spPr>
          <a:xfrm>
            <a:off x="287846" y="511043"/>
            <a:ext cx="6090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  ОСНОВИ  ІЛЮЗІЇ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Призрак Пеппера: зеркальная иллюзия столетней давности, которая поражает и  сегодня | ВидосМания🎬 |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26" y="1251473"/>
            <a:ext cx="6667092" cy="37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29892" y="5016460"/>
            <a:ext cx="11541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змусити зображення об'єкти з'являтися або зникати, ставати прозорими, плавно перетворюватися з одного об'єкта на інший. </a:t>
            </a:r>
          </a:p>
        </p:txBody>
      </p:sp>
    </p:spTree>
    <p:extLst>
      <p:ext uri="{BB962C8B-B14F-4D97-AF65-F5344CB8AC3E}">
        <p14:creationId xmlns:p14="http://schemas.microsoft.com/office/powerpoint/2010/main" val="23113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1183</Words>
  <Application>Microsoft Office PowerPoint</Application>
  <PresentationFormat>Довільний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Виталий</cp:lastModifiedBy>
  <cp:revision>90</cp:revision>
  <dcterms:created xsi:type="dcterms:W3CDTF">2023-04-14T14:33:29Z</dcterms:created>
  <dcterms:modified xsi:type="dcterms:W3CDTF">2024-04-07T06:58:48Z</dcterms:modified>
</cp:coreProperties>
</file>