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0" r:id="rId7"/>
    <p:sldId id="263" r:id="rId8"/>
    <p:sldId id="276" r:id="rId9"/>
    <p:sldId id="273" r:id="rId10"/>
    <p:sldId id="274" r:id="rId11"/>
    <p:sldId id="265" r:id="rId12"/>
    <p:sldId id="264" r:id="rId13"/>
    <p:sldId id="266" r:id="rId14"/>
    <p:sldId id="275" r:id="rId15"/>
    <p:sldId id="269"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13.04.2024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13.04.2024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685800" y="2276872"/>
            <a:ext cx="8134672" cy="1152128"/>
          </a:xfrm>
        </p:spPr>
        <p:txBody>
          <a:bodyPr>
            <a:normAutofit fontScale="90000"/>
          </a:bodyPr>
          <a:lstStyle/>
          <a:p>
            <a:r>
              <a:rPr lang="ru-RU" b="1" dirty="0"/>
              <a:t>Оцінка впливу різних </a:t>
            </a:r>
            <a:r>
              <a:rPr lang="ru-RU" b="1" dirty="0" smtClean="0"/>
              <a:t>чинників на штучну та природну популяцію колорадського жука.</a:t>
            </a:r>
            <a:endParaRPr lang="ru-RU" b="1" dirty="0"/>
          </a:p>
        </p:txBody>
      </p:sp>
      <p:sp>
        <p:nvSpPr>
          <p:cNvPr id="3" name="Подзаголовок 2"/>
          <p:cNvSpPr>
            <a:spLocks noGrp="1"/>
          </p:cNvSpPr>
          <p:nvPr>
            <p:ph type="subTitle" idx="1"/>
          </p:nvPr>
        </p:nvSpPr>
        <p:spPr>
          <a:xfrm>
            <a:off x="179512" y="404664"/>
            <a:ext cx="8568952" cy="5976664"/>
          </a:xfrm>
        </p:spPr>
        <p:txBody>
          <a:bodyPr>
            <a:normAutofit fontScale="77500" lnSpcReduction="20000"/>
          </a:bodyPr>
          <a:lstStyle/>
          <a:p>
            <a:endParaRPr lang="ru-RU" b="1" dirty="0" smtClean="0">
              <a:solidFill>
                <a:schemeClr val="tx1"/>
              </a:solidFill>
              <a:latin typeface="Times New Roman" panose="02020603050405020304" pitchFamily="18" charset="0"/>
              <a:cs typeface="Times New Roman" panose="02020603050405020304" pitchFamily="18" charset="0"/>
            </a:endParaRPr>
          </a:p>
          <a:p>
            <a:r>
              <a:rPr lang="ru-RU" sz="2600" b="1" dirty="0" err="1">
                <a:solidFill>
                  <a:schemeClr val="tx1"/>
                </a:solidFill>
                <a:latin typeface="Times New Roman" panose="02020603050405020304" pitchFamily="18" charset="0"/>
                <a:cs typeface="Times New Roman" panose="02020603050405020304" pitchFamily="18" charset="0"/>
              </a:rPr>
              <a:t>Київське</a:t>
            </a:r>
            <a:r>
              <a:rPr lang="ru-RU" sz="2600" b="1" dirty="0">
                <a:solidFill>
                  <a:schemeClr val="tx1"/>
                </a:solidFill>
                <a:latin typeface="Times New Roman" panose="02020603050405020304" pitchFamily="18" charset="0"/>
                <a:cs typeface="Times New Roman" panose="02020603050405020304" pitchFamily="18" charset="0"/>
              </a:rPr>
              <a:t> </a:t>
            </a:r>
            <a:r>
              <a:rPr lang="ru-RU" sz="2600" b="1" dirty="0" err="1">
                <a:solidFill>
                  <a:schemeClr val="tx1"/>
                </a:solidFill>
                <a:latin typeface="Times New Roman" panose="02020603050405020304" pitchFamily="18" charset="0"/>
                <a:cs typeface="Times New Roman" panose="02020603050405020304" pitchFamily="18" charset="0"/>
              </a:rPr>
              <a:t>обласне</a:t>
            </a:r>
            <a:r>
              <a:rPr lang="ru-RU" sz="2600" b="1" dirty="0">
                <a:solidFill>
                  <a:schemeClr val="tx1"/>
                </a:solidFill>
                <a:latin typeface="Times New Roman" panose="02020603050405020304" pitchFamily="18" charset="0"/>
                <a:cs typeface="Times New Roman" panose="02020603050405020304" pitchFamily="18" charset="0"/>
              </a:rPr>
              <a:t> </a:t>
            </a:r>
            <a:r>
              <a:rPr lang="ru-RU" sz="2600" b="1" dirty="0" err="1">
                <a:solidFill>
                  <a:schemeClr val="tx1"/>
                </a:solidFill>
                <a:latin typeface="Times New Roman" panose="02020603050405020304" pitchFamily="18" charset="0"/>
                <a:cs typeface="Times New Roman" panose="02020603050405020304" pitchFamily="18" charset="0"/>
              </a:rPr>
              <a:t>територіальне</a:t>
            </a:r>
            <a:r>
              <a:rPr lang="ru-RU" sz="2600" b="1" dirty="0">
                <a:solidFill>
                  <a:schemeClr val="tx1"/>
                </a:solidFill>
                <a:latin typeface="Times New Roman" panose="02020603050405020304" pitchFamily="18" charset="0"/>
                <a:cs typeface="Times New Roman" panose="02020603050405020304" pitchFamily="18" charset="0"/>
              </a:rPr>
              <a:t> </a:t>
            </a:r>
            <a:r>
              <a:rPr lang="ru-RU" sz="2600" b="1" dirty="0" err="1">
                <a:solidFill>
                  <a:schemeClr val="tx1"/>
                </a:solidFill>
                <a:latin typeface="Times New Roman" panose="02020603050405020304" pitchFamily="18" charset="0"/>
                <a:cs typeface="Times New Roman" panose="02020603050405020304" pitchFamily="18" charset="0"/>
              </a:rPr>
              <a:t>відділення</a:t>
            </a:r>
            <a:r>
              <a:rPr lang="ru-RU" sz="2600" b="1" dirty="0">
                <a:solidFill>
                  <a:schemeClr val="tx1"/>
                </a:solidFill>
                <a:latin typeface="Times New Roman" panose="02020603050405020304" pitchFamily="18" charset="0"/>
                <a:cs typeface="Times New Roman" panose="02020603050405020304" pitchFamily="18" charset="0"/>
              </a:rPr>
              <a:t> МАН </a:t>
            </a:r>
            <a:r>
              <a:rPr lang="ru-RU" sz="2600" b="1" dirty="0" err="1">
                <a:solidFill>
                  <a:schemeClr val="tx1"/>
                </a:solidFill>
                <a:latin typeface="Times New Roman" panose="02020603050405020304" pitchFamily="18" charset="0"/>
                <a:cs typeface="Times New Roman" panose="02020603050405020304" pitchFamily="18" charset="0"/>
              </a:rPr>
              <a:t>України</a:t>
            </a:r>
            <a:endParaRPr lang="ru-RU" sz="2600" b="1" dirty="0" smtClean="0">
              <a:solidFill>
                <a:schemeClr val="tx1"/>
              </a:solidFill>
              <a:latin typeface="Times New Roman" panose="02020603050405020304" pitchFamily="18" charset="0"/>
              <a:cs typeface="Times New Roman" panose="02020603050405020304" pitchFamily="18" charset="0"/>
            </a:endParaRPr>
          </a:p>
          <a:p>
            <a:r>
              <a:rPr lang="ru-RU" sz="2600" dirty="0" err="1">
                <a:solidFill>
                  <a:schemeClr val="tx1"/>
                </a:solidFill>
                <a:latin typeface="Times New Roman" panose="02020603050405020304" pitchFamily="18" charset="0"/>
                <a:cs typeface="Times New Roman" panose="02020603050405020304" pitchFamily="18" charset="0"/>
              </a:rPr>
              <a:t>Всеукраїнський</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інтерактивний</a:t>
            </a:r>
            <a:r>
              <a:rPr lang="ru-RU" sz="2600" dirty="0">
                <a:solidFill>
                  <a:schemeClr val="tx1"/>
                </a:solidFill>
                <a:latin typeface="Times New Roman" panose="02020603050405020304" pitchFamily="18" charset="0"/>
                <a:cs typeface="Times New Roman" panose="02020603050405020304" pitchFamily="18" charset="0"/>
              </a:rPr>
              <a:t> конкурс «МАН-</a:t>
            </a:r>
            <a:r>
              <a:rPr lang="ru-RU" sz="2600" dirty="0" err="1">
                <a:solidFill>
                  <a:schemeClr val="tx1"/>
                </a:solidFill>
                <a:latin typeface="Times New Roman" panose="02020603050405020304" pitchFamily="18" charset="0"/>
                <a:cs typeface="Times New Roman" panose="02020603050405020304" pitchFamily="18" charset="0"/>
              </a:rPr>
              <a:t>Юніор</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Дослідник</a:t>
            </a:r>
            <a:r>
              <a:rPr lang="ru-RU" sz="2600" dirty="0" smtClean="0">
                <a:solidFill>
                  <a:schemeClr val="tx1"/>
                </a:solidFill>
                <a:latin typeface="Times New Roman" panose="02020603050405020304" pitchFamily="18" charset="0"/>
                <a:cs typeface="Times New Roman" panose="02020603050405020304" pitchFamily="18" charset="0"/>
              </a:rPr>
              <a:t>»</a:t>
            </a:r>
          </a:p>
          <a:p>
            <a:pPr algn="just"/>
            <a:endParaRPr lang="uk-UA" b="1" dirty="0">
              <a:solidFill>
                <a:schemeClr val="tx1"/>
              </a:solidFill>
              <a:latin typeface="Times New Roman" panose="02020603050405020304" pitchFamily="18" charset="0"/>
              <a:cs typeface="Times New Roman" panose="02020603050405020304" pitchFamily="18" charset="0"/>
            </a:endParaRPr>
          </a:p>
          <a:p>
            <a:pPr algn="just"/>
            <a:endParaRPr lang="ru-RU" b="1" dirty="0" smtClean="0">
              <a:solidFill>
                <a:schemeClr val="tx1"/>
              </a:solidFill>
              <a:latin typeface="Times New Roman" panose="02020603050405020304" pitchFamily="18" charset="0"/>
              <a:cs typeface="Times New Roman" panose="02020603050405020304" pitchFamily="18" charset="0"/>
            </a:endParaRPr>
          </a:p>
          <a:p>
            <a:pPr algn="just"/>
            <a:r>
              <a:rPr lang="uk-UA" b="1" dirty="0" smtClean="0">
                <a:solidFill>
                  <a:schemeClr val="tx1"/>
                </a:solidFill>
                <a:latin typeface="Times New Roman" panose="02020603050405020304" pitchFamily="18" charset="0"/>
                <a:cs typeface="Times New Roman" panose="02020603050405020304" pitchFamily="18" charset="0"/>
              </a:rPr>
              <a:t>  </a:t>
            </a:r>
          </a:p>
          <a:p>
            <a:pPr algn="just"/>
            <a:endParaRPr lang="ru-RU" b="1" dirty="0">
              <a:solidFill>
                <a:schemeClr val="tx1"/>
              </a:solidFill>
              <a:latin typeface="Times New Roman" panose="02020603050405020304" pitchFamily="18" charset="0"/>
              <a:cs typeface="Times New Roman" panose="02020603050405020304" pitchFamily="18" charset="0"/>
            </a:endParaRPr>
          </a:p>
          <a:p>
            <a:pPr algn="just"/>
            <a:endParaRPr lang="ru-RU" b="1" dirty="0" smtClean="0">
              <a:solidFill>
                <a:schemeClr val="tx1"/>
              </a:solidFill>
              <a:latin typeface="Times New Roman" panose="02020603050405020304" pitchFamily="18" charset="0"/>
              <a:cs typeface="Times New Roman" panose="02020603050405020304" pitchFamily="18" charset="0"/>
            </a:endParaRPr>
          </a:p>
          <a:p>
            <a:pPr algn="just"/>
            <a:endParaRPr lang="ru-RU" b="1" dirty="0" smtClean="0">
              <a:solidFill>
                <a:schemeClr val="tx1"/>
              </a:solidFill>
              <a:latin typeface="Times New Roman" panose="02020603050405020304" pitchFamily="18" charset="0"/>
              <a:cs typeface="Times New Roman" panose="02020603050405020304" pitchFamily="18" charset="0"/>
            </a:endParaRPr>
          </a:p>
          <a:p>
            <a:pPr algn="just"/>
            <a:endParaRPr lang="ru-RU" b="1" dirty="0">
              <a:solidFill>
                <a:schemeClr val="tx1"/>
              </a:solidFill>
              <a:latin typeface="Times New Roman" panose="02020603050405020304" pitchFamily="18" charset="0"/>
              <a:cs typeface="Times New Roman" panose="02020603050405020304" pitchFamily="18" charset="0"/>
            </a:endParaRPr>
          </a:p>
          <a:p>
            <a:r>
              <a:rPr lang="ru-RU" b="1" dirty="0" err="1" smtClean="0">
                <a:solidFill>
                  <a:schemeClr val="tx1"/>
                </a:solidFill>
                <a:latin typeface="Times New Roman" panose="02020603050405020304" pitchFamily="18" charset="0"/>
                <a:cs typeface="Times New Roman" panose="02020603050405020304" pitchFamily="18" charset="0"/>
              </a:rPr>
              <a:t>Авторка</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Єфіменко </a:t>
            </a:r>
            <a:r>
              <a:rPr lang="ru-RU" dirty="0" err="1" smtClean="0">
                <a:solidFill>
                  <a:schemeClr val="tx1"/>
                </a:solidFill>
                <a:latin typeface="Times New Roman" panose="02020603050405020304" pitchFamily="18" charset="0"/>
                <a:cs typeface="Times New Roman" panose="02020603050405020304" pitchFamily="18" charset="0"/>
              </a:rPr>
              <a:t>Єва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Вячеславівна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учениця</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8 </a:t>
            </a:r>
            <a:r>
              <a:rPr lang="ru-RU" dirty="0" err="1">
                <a:solidFill>
                  <a:schemeClr val="tx1"/>
                </a:solidFill>
                <a:latin typeface="Times New Roman" panose="02020603050405020304" pitchFamily="18" charset="0"/>
                <a:cs typeface="Times New Roman" panose="02020603050405020304" pitchFamily="18" charset="0"/>
              </a:rPr>
              <a:t>класу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Академічного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ліцею</a:t>
            </a:r>
            <a:r>
              <a:rPr lang="ru-RU" dirty="0">
                <a:solidFill>
                  <a:schemeClr val="tx1"/>
                </a:solidFill>
                <a:latin typeface="Times New Roman" panose="02020603050405020304" pitchFamily="18" charset="0"/>
                <a:cs typeface="Times New Roman" panose="02020603050405020304" pitchFamily="18" charset="0"/>
              </a:rPr>
              <a:t> № 4, </a:t>
            </a:r>
            <a:r>
              <a:rPr lang="ru-RU" dirty="0" err="1">
                <a:solidFill>
                  <a:schemeClr val="tx1"/>
                </a:solidFill>
                <a:latin typeface="Times New Roman" panose="02020603050405020304" pitchFamily="18" charset="0"/>
                <a:cs typeface="Times New Roman" panose="02020603050405020304" pitchFamily="18" charset="0"/>
              </a:rPr>
              <a:t>Обухівської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міської</a:t>
            </a:r>
            <a:r>
              <a:rPr lang="ru-RU" dirty="0">
                <a:solidFill>
                  <a:schemeClr val="tx1"/>
                </a:solidFill>
                <a:latin typeface="Times New Roman" panose="02020603050405020304" pitchFamily="18" charset="0"/>
                <a:cs typeface="Times New Roman" panose="02020603050405020304" pitchFamily="18" charset="0"/>
              </a:rPr>
              <a:t> ради, </a:t>
            </a:r>
            <a:r>
              <a:rPr lang="ru-RU" dirty="0" err="1">
                <a:solidFill>
                  <a:schemeClr val="tx1"/>
                </a:solidFill>
                <a:latin typeface="Times New Roman" panose="02020603050405020304" pitchFamily="18" charset="0"/>
                <a:cs typeface="Times New Roman" panose="02020603050405020304" pitchFamily="18" charset="0"/>
              </a:rPr>
              <a:t>Київської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області</a:t>
            </a:r>
            <a:r>
              <a:rPr lang="ru-RU" dirty="0">
                <a:solidFill>
                  <a:schemeClr val="tx1"/>
                </a:solidFill>
                <a:latin typeface="Times New Roman" panose="02020603050405020304" pitchFamily="18" charset="0"/>
                <a:cs typeface="Times New Roman" panose="02020603050405020304" pitchFamily="18" charset="0"/>
              </a:rPr>
              <a:t>.</a:t>
            </a:r>
          </a:p>
          <a:p>
            <a:r>
              <a:rPr lang="ru-RU" b="1" dirty="0">
                <a:solidFill>
                  <a:schemeClr val="tx1"/>
                </a:solidFill>
                <a:latin typeface="Times New Roman" panose="02020603050405020304" pitchFamily="18" charset="0"/>
                <a:cs typeface="Times New Roman" panose="02020603050405020304" pitchFamily="18" charset="0"/>
              </a:rPr>
              <a:t>К</a:t>
            </a:r>
            <a:r>
              <a:rPr lang="ru-RU" b="1" dirty="0" smtClean="0">
                <a:solidFill>
                  <a:schemeClr val="tx1"/>
                </a:solidFill>
                <a:latin typeface="Times New Roman" panose="02020603050405020304" pitchFamily="18" charset="0"/>
                <a:cs typeface="Times New Roman" panose="02020603050405020304" pitchFamily="18" charset="0"/>
              </a:rPr>
              <a:t>ерівник</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Онопрієнко Валентина </a:t>
            </a:r>
            <a:r>
              <a:rPr lang="ru-RU" dirty="0" err="1">
                <a:solidFill>
                  <a:schemeClr val="tx1"/>
                </a:solidFill>
                <a:latin typeface="Times New Roman" panose="02020603050405020304" pitchFamily="18" charset="0"/>
                <a:cs typeface="Times New Roman" panose="02020603050405020304" pitchFamily="18" charset="0"/>
              </a:rPr>
              <a:t>Петрівна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вчитель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біології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Академічного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ліцею</a:t>
            </a:r>
            <a:r>
              <a:rPr lang="ru-RU" dirty="0">
                <a:solidFill>
                  <a:schemeClr val="tx1"/>
                </a:solidFill>
                <a:latin typeface="Times New Roman" panose="02020603050405020304" pitchFamily="18" charset="0"/>
                <a:cs typeface="Times New Roman" panose="02020603050405020304" pitchFamily="18" charset="0"/>
              </a:rPr>
              <a:t> № 4, </a:t>
            </a:r>
            <a:r>
              <a:rPr lang="ru-RU" dirty="0" err="1">
                <a:solidFill>
                  <a:schemeClr val="tx1"/>
                </a:solidFill>
                <a:latin typeface="Times New Roman" panose="02020603050405020304" pitchFamily="18" charset="0"/>
                <a:cs typeface="Times New Roman" panose="02020603050405020304" pitchFamily="18" charset="0"/>
              </a:rPr>
              <a:t>Обухівської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міської</a:t>
            </a:r>
            <a:r>
              <a:rPr lang="ru-RU" dirty="0">
                <a:solidFill>
                  <a:schemeClr val="tx1"/>
                </a:solidFill>
                <a:latin typeface="Times New Roman" panose="02020603050405020304" pitchFamily="18" charset="0"/>
                <a:cs typeface="Times New Roman" panose="02020603050405020304" pitchFamily="18" charset="0"/>
              </a:rPr>
              <a:t> ради </a:t>
            </a:r>
            <a:r>
              <a:rPr lang="ru-RU" dirty="0" err="1">
                <a:solidFill>
                  <a:schemeClr val="tx1"/>
                </a:solidFill>
                <a:latin typeface="Times New Roman" panose="02020603050405020304" pitchFamily="18" charset="0"/>
                <a:cs typeface="Times New Roman" panose="02020603050405020304" pitchFamily="18" charset="0"/>
              </a:rPr>
              <a:t>Київської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області</a:t>
            </a:r>
            <a:r>
              <a:rPr lang="ru-RU" dirty="0">
                <a:solidFill>
                  <a:schemeClr val="tx1"/>
                </a:solidFill>
                <a:latin typeface="Times New Roman" panose="02020603050405020304" pitchFamily="18" charset="0"/>
                <a:cs typeface="Times New Roman" panose="02020603050405020304" pitchFamily="18" charset="0"/>
              </a:rPr>
              <a:t>.</a:t>
            </a:r>
          </a:p>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 y="2079302"/>
            <a:ext cx="1038735" cy="138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488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987824" y="404664"/>
            <a:ext cx="5698976" cy="1012974"/>
          </a:xfrm>
        </p:spPr>
        <p:txBody>
          <a:bodyPr/>
          <a:lstStyle/>
          <a:p>
            <a:r>
              <a:rPr lang="ru-RU" dirty="0"/>
              <a:t>Природна екосистема</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177480"/>
            <a:ext cx="350948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D:\Єва до захисту\фото Єва\photo_2023-11-14_21-46-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72665"/>
            <a:ext cx="2843808" cy="41137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Єва до захисту\фото Єва\photo_2023-11-14_21-45-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1772816"/>
            <a:ext cx="280831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84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323528" y="274638"/>
                <a:ext cx="8568952" cy="6106690"/>
              </a:xfrm>
            </p:spPr>
            <p:txBody>
              <a:bodyPr>
                <a:normAutofit/>
              </a:bodyPr>
              <a:lstStyle/>
              <a:p>
                <a:pPr>
                  <a:spcAft>
                    <a:spcPts val="0"/>
                  </a:spcAft>
                </a:pPr>
                <a:r>
                  <a:rPr lang="ru-RU" sz="3600" dirty="0">
                    <a:latin typeface="Times New Roman" panose="02020603050405020304" pitchFamily="18" charset="0"/>
                    <a:cs typeface="Times New Roman" panose="02020603050405020304" pitchFamily="18" charset="0"/>
                  </a:rPr>
                  <a:t>Дослідження ефективності протруювача «Матадор»</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200" dirty="0"/>
                  <a:t>Дослідні рослини:</a:t>
                </a:r>
                <a:br>
                  <a:rPr lang="ru-RU" sz="3200" dirty="0"/>
                </a:br>
                <a:r>
                  <a:rPr lang="ru-RU" sz="2800" dirty="0">
                    <a:latin typeface="Times New Roman" panose="02020603050405020304" pitchFamily="18" charset="0"/>
                    <a:ea typeface="Calibri"/>
                    <a:cs typeface="Times New Roman" panose="02020603050405020304" pitchFamily="18" charset="0"/>
                  </a:rPr>
                  <a:t>∑=</a:t>
                </a:r>
                <a14:m>
                  <m:oMath xmlns:m="http://schemas.openxmlformats.org/officeDocument/2006/math">
                    <m:f>
                      <m:fPr>
                        <m:ctrlPr>
                          <a:rPr lang="ru-RU" sz="2800" i="1">
                            <a:effectLst/>
                            <a:latin typeface="Cambria Math"/>
                            <a:ea typeface="Calibri"/>
                            <a:cs typeface="Times New Roman"/>
                          </a:rPr>
                        </m:ctrlPr>
                      </m:fPr>
                      <m:num>
                        <m:r>
                          <a:rPr lang="ru-RU" sz="2800" i="1">
                            <a:effectLst/>
                            <a:latin typeface="Cambria Math"/>
                            <a:ea typeface="Calibri"/>
                            <a:cs typeface="Times New Roman"/>
                          </a:rPr>
                          <m:t>12,5+14+13+6+6,5+11+9+2,5+4+7+14+10+7,5+4+6,5+16</m:t>
                        </m:r>
                      </m:num>
                      <m:den>
                        <m:r>
                          <a:rPr lang="ru-RU" sz="2800" i="1">
                            <a:effectLst/>
                            <a:latin typeface="Cambria Math"/>
                            <a:ea typeface="Calibri"/>
                            <a:cs typeface="Times New Roman"/>
                          </a:rPr>
                          <m:t>16</m:t>
                        </m:r>
                      </m:den>
                    </m:f>
                    <m:r>
                      <a:rPr lang="ru-RU" sz="2800" i="1">
                        <a:effectLst/>
                        <a:latin typeface="Cambria Math"/>
                        <a:ea typeface="Calibri"/>
                        <a:cs typeface="Times New Roman"/>
                      </a:rPr>
                      <m:t>=</m:t>
                    </m:r>
                    <m:r>
                      <a:rPr lang="ru-RU" sz="2800" b="0" i="1" smtClean="0">
                        <a:effectLst/>
                        <a:latin typeface="Cambria Math"/>
                        <a:ea typeface="Calibri"/>
                        <a:cs typeface="Times New Roman"/>
                      </a:rPr>
                      <m:t>=</m:t>
                    </m:r>
                    <m:r>
                      <a:rPr lang="ru-RU" sz="2800" i="1">
                        <a:effectLst/>
                        <a:latin typeface="Cambria Math"/>
                        <a:ea typeface="Calibri"/>
                        <a:cs typeface="Times New Roman"/>
                      </a:rPr>
                      <m:t>9см</m:t>
                    </m:r>
                  </m:oMath>
                </a14:m>
                <a:r>
                  <a:rPr lang="ru-RU" sz="2800" dirty="0">
                    <a:latin typeface="Times New Roman" panose="02020603050405020304" pitchFamily="18" charset="0"/>
                    <a:ea typeface="Calibri"/>
                    <a:cs typeface="Times New Roman" panose="02020603050405020304" pitchFamily="18" charset="0"/>
                  </a:rPr>
                  <a:t/>
                </a:r>
                <a:br>
                  <a:rPr lang="ru-RU" sz="2800" dirty="0">
                    <a:latin typeface="Times New Roman" panose="02020603050405020304" pitchFamily="18" charset="0"/>
                    <a:ea typeface="Calibri"/>
                    <a:cs typeface="Times New Roman" panose="02020603050405020304" pitchFamily="18" charset="0"/>
                  </a:rPr>
                </a:br>
                <a:r>
                  <a:rPr lang="ru-RU" sz="2800" dirty="0">
                    <a:effectLst/>
                    <a:latin typeface="Times New Roman" panose="02020603050405020304" pitchFamily="18" charset="0"/>
                    <a:ea typeface="Times New Roman"/>
                    <a:cs typeface="Times New Roman" panose="02020603050405020304" pitchFamily="18" charset="0"/>
                  </a:rPr>
                  <a:t>Контрольні </a:t>
                </a:r>
                <a:r>
                  <a:rPr lang="ru-RU" sz="2800" dirty="0">
                    <a:latin typeface="Times New Roman" panose="02020603050405020304" pitchFamily="18" charset="0"/>
                    <a:ea typeface="Times New Roman"/>
                    <a:cs typeface="Times New Roman" panose="02020603050405020304" pitchFamily="18" charset="0"/>
                  </a:rPr>
                  <a:t>рослини :</a:t>
                </a:r>
                <a:br>
                  <a:rPr lang="ru-RU" sz="2800" dirty="0">
                    <a:latin typeface="Times New Roman" panose="02020603050405020304" pitchFamily="18" charset="0"/>
                    <a:ea typeface="Times New Roman"/>
                    <a:cs typeface="Times New Roman" panose="02020603050405020304" pitchFamily="18" charset="0"/>
                  </a:rPr>
                </a:br>
                <a:r>
                  <a:rPr lang="ru-RU" sz="2800" dirty="0">
                    <a:latin typeface="Times New Roman" panose="02020603050405020304" pitchFamily="18" charset="0"/>
                    <a:ea typeface="Calibri"/>
                    <a:cs typeface="Times New Roman" panose="02020603050405020304" pitchFamily="18" charset="0"/>
                  </a:rPr>
                  <a:t/>
                </a:r>
                <a:br>
                  <a:rPr lang="ru-RU" sz="2800" dirty="0">
                    <a:latin typeface="Times New Roman" panose="02020603050405020304" pitchFamily="18" charset="0"/>
                    <a:ea typeface="Calibri"/>
                    <a:cs typeface="Times New Roman" panose="02020603050405020304" pitchFamily="18" charset="0"/>
                  </a:rPr>
                </a:br>
                <a:r>
                  <a:rPr lang="ru-RU" sz="2800" dirty="0">
                    <a:latin typeface="Times New Roman" panose="02020603050405020304" pitchFamily="18" charset="0"/>
                    <a:ea typeface="Calibri"/>
                    <a:cs typeface="Times New Roman" panose="02020603050405020304" pitchFamily="18" charset="0"/>
                  </a:rPr>
                  <a:t>∑</a:t>
                </a:r>
                <a:r>
                  <a:rPr lang="ru-RU" sz="2800" dirty="0">
                    <a:effectLst/>
                    <a:latin typeface="Times New Roman" panose="02020603050405020304" pitchFamily="18" charset="0"/>
                    <a:ea typeface="Calibri"/>
                    <a:cs typeface="Times New Roman" panose="02020603050405020304" pitchFamily="18" charset="0"/>
                  </a:rPr>
                  <a:t>=</a:t>
                </a:r>
                <a14:m>
                  <m:oMath xmlns:m="http://schemas.openxmlformats.org/officeDocument/2006/math">
                    <m:f>
                      <m:fPr>
                        <m:ctrlPr>
                          <a:rPr lang="ru-RU" sz="2800" i="1">
                            <a:effectLst/>
                            <a:latin typeface="Cambria Math"/>
                            <a:ea typeface="Calibri"/>
                            <a:cs typeface="Times New Roman"/>
                          </a:rPr>
                        </m:ctrlPr>
                      </m:fPr>
                      <m:num>
                        <m:r>
                          <a:rPr lang="ru-RU" sz="2800" i="1">
                            <a:effectLst/>
                            <a:latin typeface="Cambria Math"/>
                            <a:ea typeface="Calibri"/>
                            <a:cs typeface="Times New Roman"/>
                          </a:rPr>
                          <m:t>15+11+7+5+10+11+7+2+11+12+10+21+18+12+19+12</m:t>
                        </m:r>
                      </m:num>
                      <m:den>
                        <m:r>
                          <a:rPr lang="ru-RU" sz="2800" i="1">
                            <a:effectLst/>
                            <a:latin typeface="Cambria Math"/>
                            <a:ea typeface="Calibri"/>
                            <a:cs typeface="Times New Roman"/>
                          </a:rPr>
                          <m:t>16</m:t>
                        </m:r>
                      </m:den>
                    </m:f>
                    <m:r>
                      <a:rPr lang="ru-RU" sz="2800" i="1">
                        <a:effectLst/>
                        <a:latin typeface="Cambria Math"/>
                        <a:ea typeface="Calibri"/>
                        <a:cs typeface="Times New Roman"/>
                      </a:rPr>
                      <m:t>=</m:t>
                    </m:r>
                    <m:r>
                      <a:rPr lang="ru-RU" sz="2800" b="0" i="1" smtClean="0">
                        <a:effectLst/>
                        <a:latin typeface="Cambria Math"/>
                        <a:ea typeface="Calibri"/>
                        <a:cs typeface="Times New Roman"/>
                      </a:rPr>
                      <m:t>    =</m:t>
                    </m:r>
                    <m:r>
                      <a:rPr lang="ru-RU" sz="2800" i="1">
                        <a:effectLst/>
                        <a:latin typeface="Cambria Math"/>
                        <a:ea typeface="Calibri"/>
                        <a:cs typeface="Times New Roman"/>
                      </a:rPr>
                      <m:t>11,4см</m:t>
                    </m:r>
                  </m:oMath>
                </a14:m>
                <a:r>
                  <a:rPr lang="ru-RU" sz="2800" dirty="0">
                    <a:ea typeface="Calibri"/>
                    <a:cs typeface="Times New Roman"/>
                  </a:rPr>
                  <a:t/>
                </a:r>
                <a:br>
                  <a:rPr lang="ru-RU" sz="2800" dirty="0">
                    <a:ea typeface="Calibri"/>
                    <a:cs typeface="Times New Roman"/>
                  </a:rPr>
                </a:br>
                <a:endParaRPr lang="ru-RU" sz="28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323528" y="274638"/>
                <a:ext cx="8568952" cy="6106690"/>
              </a:xfrm>
              <a:blipFill rotWithShape="1">
                <a:blip r:embed="rId3"/>
                <a:stretch>
                  <a:fillRect r="-782"/>
                </a:stretch>
              </a:blipFill>
            </p:spPr>
            <p:txBody>
              <a:bodyPr/>
              <a:lstStyle/>
              <a:p>
                <a:r>
                  <a:rPr lang="ru-RU">
                    <a:noFill/>
                  </a:rPr>
                  <a:t> </a:t>
                </a:r>
              </a:p>
            </p:txBody>
          </p:sp>
        </mc:Fallback>
      </mc:AlternateContent>
    </p:spTree>
    <p:extLst>
      <p:ext uri="{BB962C8B-B14F-4D97-AF65-F5344CB8AC3E}">
        <p14:creationId xmlns:p14="http://schemas.microsoft.com/office/powerpoint/2010/main" val="371274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2400"/>
            <a:ext cx="9523413"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138138"/>
          </a:xfrm>
        </p:spPr>
        <p:txBody>
          <a:bodyPr/>
          <a:lstStyle/>
          <a:p>
            <a:r>
              <a:rPr lang="ru-RU" dirty="0"/>
              <a:t>Графік динаміки росту картоплі</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8810627" cy="51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588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2400"/>
            <a:ext cx="9523413"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457200" y="274638"/>
                <a:ext cx="8229600" cy="5962674"/>
              </a:xfrm>
            </p:spPr>
            <p:txBody>
              <a:bodyPr/>
              <a:lstStyle/>
              <a:p>
                <a:pPr/>
                <a:r>
                  <a:rPr lang="ru-RU" sz="3600" dirty="0"/>
                  <a:t>Дослідження кількості бульб картоплі </a:t>
                </a:r>
                <a:br>
                  <a:rPr lang="ru-RU" sz="3600" dirty="0"/>
                </a:br>
                <a:r>
                  <a:rPr lang="ru-RU" sz="3600" dirty="0"/>
                  <a:t/>
                </a:r>
                <a:br>
                  <a:rPr lang="ru-RU" sz="3600" dirty="0"/>
                </a:br>
                <a:r>
                  <a:rPr lang="ru-RU" sz="3600" dirty="0">
                    <a:latin typeface="Times New Roman" panose="02020603050405020304" pitchFamily="18" charset="0"/>
                    <a:cs typeface="Times New Roman" panose="02020603050405020304" pitchFamily="18" charset="0"/>
                  </a:rPr>
                  <a:t>Дослідні рослини :</a:t>
                </a:r>
                <a:br>
                  <a:rPr lang="ru-RU" sz="3600" dirty="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nary>
                        <m:naryPr>
                          <m:chr m:val="∑"/>
                          <m:limLoc m:val="subSup"/>
                          <m:supHide m:val="on"/>
                          <m:ctrlPr>
                            <a:rPr lang="ru-RU" sz="3600" i="1" smtClean="0">
                              <a:latin typeface="Cambria Math"/>
                            </a:rPr>
                          </m:ctrlPr>
                        </m:naryPr>
                        <m:sub>
                          <m:r>
                            <m:rPr>
                              <m:brk m:alnAt="9"/>
                            </m:rPr>
                            <a:rPr lang="ru-RU" sz="3600" b="0" i="1" smtClean="0">
                              <a:latin typeface="Cambria Math"/>
                            </a:rPr>
                            <m:t>с</m:t>
                          </m:r>
                          <m:r>
                            <a:rPr lang="ru-RU" sz="3600" b="0" i="1" smtClean="0">
                              <a:latin typeface="Cambria Math"/>
                            </a:rPr>
                            <m:t>.а</m:t>
                          </m:r>
                        </m:sub>
                        <m:sup/>
                        <m:e>
                          <m:r>
                            <a:rPr lang="ru-RU" sz="3600" b="0" i="1" smtClean="0">
                              <a:latin typeface="Cambria Math"/>
                            </a:rPr>
                            <m:t>=4,6 шт.</m:t>
                          </m:r>
                        </m:e>
                      </m:nary>
                    </m:oMath>
                  </m:oMathPara>
                </a14:m>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Контрольні рослини:</a:t>
                </a:r>
                <a:br>
                  <a:rPr lang="ru-RU" sz="3600" dirty="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nary>
                        <m:naryPr>
                          <m:chr m:val="∑"/>
                          <m:limLoc m:val="subSup"/>
                          <m:supHide m:val="on"/>
                          <m:ctrlPr>
                            <a:rPr lang="ru-RU" sz="3600" i="1">
                              <a:solidFill>
                                <a:prstClr val="black"/>
                              </a:solidFill>
                              <a:latin typeface="Cambria Math"/>
                            </a:rPr>
                          </m:ctrlPr>
                        </m:naryPr>
                        <m:sub>
                          <m:r>
                            <m:rPr>
                              <m:brk m:alnAt="9"/>
                            </m:rPr>
                            <a:rPr lang="ru-RU" sz="3600" i="1">
                              <a:solidFill>
                                <a:prstClr val="black"/>
                              </a:solidFill>
                              <a:latin typeface="Cambria Math"/>
                            </a:rPr>
                            <m:t>с</m:t>
                          </m:r>
                          <m:r>
                            <a:rPr lang="ru-RU" sz="3600" i="1">
                              <a:solidFill>
                                <a:prstClr val="black"/>
                              </a:solidFill>
                              <a:latin typeface="Cambria Math"/>
                            </a:rPr>
                            <m:t>.а</m:t>
                          </m:r>
                        </m:sub>
                        <m:sup/>
                        <m:e>
                          <m:r>
                            <a:rPr lang="ru-RU" sz="3600" i="1">
                              <a:solidFill>
                                <a:prstClr val="black"/>
                              </a:solidFill>
                              <a:latin typeface="Cambria Math"/>
                            </a:rPr>
                            <m:t>=</m:t>
                          </m:r>
                          <m:r>
                            <a:rPr lang="ru-RU" sz="3600" b="0" i="1" smtClean="0">
                              <a:solidFill>
                                <a:prstClr val="black"/>
                              </a:solidFill>
                              <a:latin typeface="Cambria Math"/>
                            </a:rPr>
                            <m:t>5,2</m:t>
                          </m:r>
                          <m:r>
                            <a:rPr lang="ru-RU" sz="3600" i="1">
                              <a:solidFill>
                                <a:prstClr val="black"/>
                              </a:solidFill>
                              <a:latin typeface="Cambria Math"/>
                            </a:rPr>
                            <m:t> шт.</m:t>
                          </m:r>
                        </m:e>
                      </m:nary>
                    </m:oMath>
                  </m:oMathPara>
                </a14:m>
                <a:endParaRPr lang="ru-RU" sz="3600" dirty="0">
                  <a:latin typeface="Times New Roman" panose="02020603050405020304" pitchFamily="18" charset="0"/>
                  <a:cs typeface="Times New Roman" panose="02020603050405020304" pitchFamily="18" charset="0"/>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457200" y="274638"/>
                <a:ext cx="8229600" cy="5962674"/>
              </a:xfrm>
              <a:blipFill rotWithShape="1">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128840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2400"/>
            <a:ext cx="9523413"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Висновки</a:t>
            </a:r>
            <a:endParaRPr lang="ru-RU" dirty="0"/>
          </a:p>
        </p:txBody>
      </p:sp>
      <p:sp>
        <p:nvSpPr>
          <p:cNvPr id="4" name="Объект 3"/>
          <p:cNvSpPr>
            <a:spLocks noGrp="1"/>
          </p:cNvSpPr>
          <p:nvPr>
            <p:ph idx="1"/>
          </p:nvPr>
        </p:nvSpPr>
        <p:spPr>
          <a:xfrm>
            <a:off x="457200" y="1600200"/>
            <a:ext cx="8291264" cy="4565104"/>
          </a:xfrm>
        </p:spPr>
        <p:txBody>
          <a:bodyPr>
            <a:normAutofit fontScale="92500" lnSpcReduction="20000"/>
          </a:bodyPr>
          <a:lstStyle/>
          <a:p>
            <a:pPr marL="0" indent="0" algn="ctr">
              <a:buNone/>
            </a:pPr>
            <a:r>
              <a:rPr lang="ru-RU" dirty="0"/>
              <a:t>Дослідивши вплив інсектициду марки "Матадор" ми побачили, що він пригнітив ріст і розвиток картоплі та сприяв зменшенню кількості бульб у дослідній картоплі. Інший інсектицид  марки "Кораген" на рослину не чинив шкідливий вплив, а на жуків вплинув негативно знищивши практично усіх, але тільки на деякий час. Отже, традиційні методи знищення колорадського жука не є ефективними, а як показали наші дослідження можуть шкідливо впливати на ріст і розвиток картоплі. А отже потрібно шукати інші методи. </a:t>
            </a:r>
          </a:p>
        </p:txBody>
      </p:sp>
    </p:spTree>
    <p:extLst>
      <p:ext uri="{BB962C8B-B14F-4D97-AF65-F5344CB8AC3E}">
        <p14:creationId xmlns:p14="http://schemas.microsoft.com/office/powerpoint/2010/main" val="3803957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2400"/>
            <a:ext cx="9523413"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685800" y="548681"/>
            <a:ext cx="7772400" cy="936103"/>
          </a:xfrm>
        </p:spPr>
        <p:txBody>
          <a:bodyPr/>
          <a:lstStyle/>
          <a:p>
            <a:r>
              <a:rPr lang="ru-RU" dirty="0"/>
              <a:t>Рекомендації</a:t>
            </a:r>
          </a:p>
        </p:txBody>
      </p:sp>
      <p:sp>
        <p:nvSpPr>
          <p:cNvPr id="3" name="Подзаголовок 2"/>
          <p:cNvSpPr>
            <a:spLocks noGrp="1"/>
          </p:cNvSpPr>
          <p:nvPr>
            <p:ph type="subTitle" idx="1"/>
          </p:nvPr>
        </p:nvSpPr>
        <p:spPr>
          <a:xfrm>
            <a:off x="755576" y="1556792"/>
            <a:ext cx="7704856" cy="5040560"/>
          </a:xfrm>
        </p:spPr>
        <p:txBody>
          <a:bodyPr>
            <a:normAutofit lnSpcReduction="10000"/>
          </a:bodyPr>
          <a:lstStyle/>
          <a:p>
            <a:pPr>
              <a:spcBef>
                <a:spcPts val="768"/>
              </a:spcBef>
            </a:pPr>
            <a:r>
              <a:rPr lang="ru-RU" dirty="0">
                <a:solidFill>
                  <a:schemeClr val="tx1"/>
                </a:solidFill>
              </a:rPr>
              <a:t>Пропонуємо для боротьби із колорадськими жуками використати :</a:t>
            </a:r>
          </a:p>
          <a:p>
            <a:pPr>
              <a:spcBef>
                <a:spcPts val="768"/>
              </a:spcBef>
            </a:pPr>
            <a:r>
              <a:rPr lang="ru-RU" dirty="0">
                <a:solidFill>
                  <a:schemeClr val="tx1"/>
                </a:solidFill>
              </a:rPr>
              <a:t>1.Дрон з вмонтованим генератором електромагнітних хвиль, які є шкідливими для жука. Він літаючи над полем посилатиме випромінювання, яке і буде знищувати шкідників.</a:t>
            </a:r>
          </a:p>
          <a:p>
            <a:pPr>
              <a:spcBef>
                <a:spcPts val="768"/>
              </a:spcBef>
            </a:pPr>
            <a:r>
              <a:rPr lang="ru-RU" dirty="0">
                <a:solidFill>
                  <a:schemeClr val="tx1"/>
                </a:solidFill>
              </a:rPr>
              <a:t>2. Дрон, який розпилюватиме феромони жуків в певному місці, де </a:t>
            </a:r>
            <a:r>
              <a:rPr lang="ru-RU" dirty="0" err="1">
                <a:solidFill>
                  <a:schemeClr val="tx1"/>
                </a:solidFill>
              </a:rPr>
              <a:t>їх</a:t>
            </a:r>
            <a:r>
              <a:rPr lang="ru-RU" dirty="0">
                <a:solidFill>
                  <a:schemeClr val="tx1"/>
                </a:solidFill>
              </a:rPr>
              <a:t> </a:t>
            </a:r>
            <a:r>
              <a:rPr lang="ru-RU" dirty="0" err="1" smtClean="0">
                <a:solidFill>
                  <a:schemeClr val="tx1"/>
                </a:solidFill>
              </a:rPr>
              <a:t>потім</a:t>
            </a:r>
            <a:r>
              <a:rPr lang="ru-RU" dirty="0" smtClean="0">
                <a:solidFill>
                  <a:schemeClr val="tx1"/>
                </a:solidFill>
              </a:rPr>
              <a:t> </a:t>
            </a:r>
            <a:r>
              <a:rPr lang="ru-RU" dirty="0" err="1" smtClean="0">
                <a:solidFill>
                  <a:schemeClr val="tx1"/>
                </a:solidFill>
              </a:rPr>
              <a:t>можна</a:t>
            </a:r>
            <a:r>
              <a:rPr lang="ru-RU" dirty="0" smtClean="0">
                <a:solidFill>
                  <a:schemeClr val="tx1"/>
                </a:solidFill>
              </a:rPr>
              <a:t> </a:t>
            </a:r>
            <a:r>
              <a:rPr lang="ru-RU" dirty="0">
                <a:solidFill>
                  <a:schemeClr val="tx1"/>
                </a:solidFill>
              </a:rPr>
              <a:t>знищувати.</a:t>
            </a:r>
            <a:endParaRPr lang="ru-RU" dirty="0">
              <a:solidFill>
                <a:schemeClr val="tx1"/>
              </a:solidFill>
              <a:effectLst/>
            </a:endParaRPr>
          </a:p>
        </p:txBody>
      </p:sp>
    </p:spTree>
    <p:extLst>
      <p:ext uri="{BB962C8B-B14F-4D97-AF65-F5344CB8AC3E}">
        <p14:creationId xmlns:p14="http://schemas.microsoft.com/office/powerpoint/2010/main" val="81610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2400"/>
            <a:ext cx="9523413"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22714"/>
          </a:xfrm>
        </p:spPr>
        <p:txBody>
          <a:bodyPr>
            <a:normAutofit fontScale="90000"/>
          </a:bodyPr>
          <a:lstStyle/>
          <a:p>
            <a:r>
              <a:rPr lang="ru-RU" sz="1400" b="1" dirty="0">
                <a:latin typeface="Times New Roman" panose="02020603050405020304" pitchFamily="18" charset="0"/>
                <a:cs typeface="Times New Roman" panose="02020603050405020304" pitchFamily="18" charset="0"/>
              </a:rPr>
              <a:t>ВИКОРИСТАНІ ЛІТЕРАТУРНІ ДЖЕРЕЛА</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1.Бойко </a:t>
            </a:r>
            <a:r>
              <a:rPr lang="ru-RU" sz="1600" dirty="0">
                <a:latin typeface="Times New Roman" panose="02020603050405020304" pitchFamily="18" charset="0"/>
                <a:cs typeface="Times New Roman" panose="02020603050405020304" pitchFamily="18" charset="0"/>
              </a:rPr>
              <a:t>Ю. В. </a:t>
            </a:r>
            <a:r>
              <a:rPr lang="ru-RU" sz="1600" dirty="0" err="1">
                <a:latin typeface="Times New Roman" panose="02020603050405020304" pitchFamily="18" charset="0"/>
                <a:cs typeface="Times New Roman" panose="02020603050405020304" pitchFamily="18" charset="0"/>
              </a:rPr>
              <a:t>Особливості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шкодочинності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основних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феноформ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колорадського</a:t>
            </a:r>
            <a:r>
              <a:rPr lang="ru-RU" sz="1600" dirty="0">
                <a:latin typeface="Times New Roman" panose="02020603050405020304" pitchFamily="18" charset="0"/>
                <a:cs typeface="Times New Roman" panose="02020603050405020304" pitchFamily="18" charset="0"/>
              </a:rPr>
              <a:t> жука та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стійкості</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сучасних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інсектицидів</a:t>
            </a:r>
            <a:r>
              <a:rPr lang="ru-RU" sz="1600" dirty="0">
                <a:latin typeface="Times New Roman" panose="02020603050405020304" pitchFamily="18" charset="0"/>
                <a:cs typeface="Times New Roman" panose="02020603050405020304" pitchFamily="18" charset="0"/>
              </a:rPr>
              <a:t> / Ю. В. Бойко // </a:t>
            </a:r>
            <a:r>
              <a:rPr lang="ru-RU" sz="1600" dirty="0" err="1">
                <a:latin typeface="Times New Roman" panose="02020603050405020304" pitchFamily="18" charset="0"/>
                <a:cs typeface="Times New Roman" panose="02020603050405020304" pitchFamily="18" charset="0"/>
              </a:rPr>
              <a:t>Доповіді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учасників</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VIII </a:t>
            </a:r>
            <a:r>
              <a:rPr lang="ru-RU" sz="1600" dirty="0" err="1">
                <a:latin typeface="Times New Roman" panose="02020603050405020304" pitchFamily="18" charset="0"/>
                <a:cs typeface="Times New Roman" panose="02020603050405020304" pitchFamily="18" charset="0"/>
              </a:rPr>
              <a:t>зльоту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іменних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стипендіатів</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відмінників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навчання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аграрних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вищих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навчальних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закладів</a:t>
            </a:r>
            <a:r>
              <a:rPr lang="ru-RU" sz="1600" dirty="0">
                <a:latin typeface="Times New Roman" panose="02020603050405020304" pitchFamily="18" charset="0"/>
                <a:cs typeface="Times New Roman" panose="02020603050405020304" pitchFamily="18" charset="0"/>
              </a:rPr>
              <a:t> (24-27 </a:t>
            </a:r>
            <a:r>
              <a:rPr lang="ru-RU" sz="1600" dirty="0" err="1">
                <a:latin typeface="Times New Roman" panose="02020603050405020304" pitchFamily="18" charset="0"/>
                <a:cs typeface="Times New Roman" panose="02020603050405020304" pitchFamily="18" charset="0"/>
              </a:rPr>
              <a:t>травня</a:t>
            </a:r>
            <a:r>
              <a:rPr lang="ru-RU" sz="1600" dirty="0">
                <a:latin typeface="Times New Roman" panose="02020603050405020304" pitchFamily="18" charset="0"/>
                <a:cs typeface="Times New Roman" panose="02020603050405020304" pitchFamily="18" charset="0"/>
              </a:rPr>
              <a:t> 2006 р., м. </a:t>
            </a:r>
            <a:r>
              <a:rPr lang="ru-RU" sz="1600" dirty="0" err="1">
                <a:latin typeface="Times New Roman" panose="02020603050405020304" pitchFamily="18" charset="0"/>
                <a:cs typeface="Times New Roman" panose="02020603050405020304" pitchFamily="18" charset="0"/>
              </a:rPr>
              <a:t>Дніпропетровськ</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Дніпропетр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держ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агр</a:t>
            </a:r>
            <a:r>
              <a:rPr lang="ru-RU" sz="1600" dirty="0">
                <a:latin typeface="Times New Roman" panose="02020603050405020304" pitchFamily="18" charset="0"/>
                <a:cs typeface="Times New Roman" panose="02020603050405020304" pitchFamily="18" charset="0"/>
              </a:rPr>
              <a:t>. ун-т. – </a:t>
            </a:r>
            <a:r>
              <a:rPr lang="ru-RU" sz="1600" dirty="0" err="1">
                <a:latin typeface="Times New Roman" panose="02020603050405020304" pitchFamily="18" charset="0"/>
                <a:cs typeface="Times New Roman" panose="02020603050405020304" pitchFamily="18" charset="0"/>
              </a:rPr>
              <a:t>Дніпропетровськ</a:t>
            </a:r>
            <a:r>
              <a:rPr lang="ru-RU" sz="1600" dirty="0">
                <a:latin typeface="Times New Roman" panose="02020603050405020304" pitchFamily="18" charset="0"/>
                <a:cs typeface="Times New Roman" panose="02020603050405020304" pitchFamily="18" charset="0"/>
              </a:rPr>
              <a:t>, 2006. – С. 21-22</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2.  </a:t>
            </a:r>
            <a:r>
              <a:rPr lang="ru-RU" sz="1600" dirty="0" err="1">
                <a:latin typeface="Times New Roman" panose="02020603050405020304" pitchFamily="18" charset="0"/>
                <a:cs typeface="Times New Roman" panose="02020603050405020304" pitchFamily="18" charset="0"/>
              </a:rPr>
              <a:t>Глез</a:t>
            </a:r>
            <a:r>
              <a:rPr lang="ru-RU" sz="1600" dirty="0">
                <a:latin typeface="Times New Roman" panose="02020603050405020304" pitchFamily="18" charset="0"/>
                <a:cs typeface="Times New Roman" panose="02020603050405020304" pitchFamily="18" charset="0"/>
              </a:rPr>
              <a:t> В. М. Колорадский жук (</a:t>
            </a:r>
            <a:r>
              <a:rPr lang="en-US" sz="1600" dirty="0" err="1">
                <a:latin typeface="Times New Roman" panose="02020603050405020304" pitchFamily="18" charset="0"/>
                <a:cs typeface="Times New Roman" panose="02020603050405020304" pitchFamily="18" charset="0"/>
              </a:rPr>
              <a:t>Leptinotarsa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decemlineata</a:t>
            </a:r>
            <a:r>
              <a:rPr lang="en-US" sz="1600" dirty="0">
                <a:latin typeface="Times New Roman" panose="02020603050405020304" pitchFamily="18"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В. М. </a:t>
            </a:r>
            <a:r>
              <a:rPr lang="ru-RU" sz="1600" dirty="0" err="1">
                <a:latin typeface="Times New Roman" panose="02020603050405020304" pitchFamily="18" charset="0"/>
                <a:cs typeface="Times New Roman" panose="02020603050405020304" pitchFamily="18" charset="0"/>
              </a:rPr>
              <a:t>Глез</a:t>
            </a:r>
            <a:r>
              <a:rPr lang="ru-RU" sz="1600" dirty="0">
                <a:latin typeface="Times New Roman" panose="02020603050405020304" pitchFamily="18" charset="0"/>
                <a:cs typeface="Times New Roman" panose="02020603050405020304" pitchFamily="18" charset="0"/>
              </a:rPr>
              <a:t>, В. И. Черкашин : Библиотечка по защите растений – приложение к журналу защита и карантин растений. 2002. № 05. – 32 с.</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3.Сілі І. І. </a:t>
            </a:r>
            <a:r>
              <a:rPr lang="ru-RU" sz="1600" dirty="0" err="1">
                <a:latin typeface="Times New Roman" panose="02020603050405020304" pitchFamily="18" charset="0"/>
                <a:cs typeface="Times New Roman" panose="02020603050405020304" pitchFamily="18" charset="0"/>
              </a:rPr>
              <a:t>Енергоінформаційна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радіоімпульсна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біотехнологія</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електронні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системи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знищення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шкідників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картоплі</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автореф</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дис</a:t>
            </a:r>
            <a:r>
              <a:rPr lang="ru-RU" sz="1600" dirty="0">
                <a:latin typeface="Times New Roman" panose="02020603050405020304" pitchFamily="18" charset="0"/>
                <a:cs typeface="Times New Roman" panose="02020603050405020304" pitchFamily="18" charset="0"/>
              </a:rPr>
              <a:t>. … канд. </a:t>
            </a:r>
            <a:r>
              <a:rPr lang="ru-RU" sz="1600" dirty="0" err="1">
                <a:latin typeface="Times New Roman" panose="02020603050405020304" pitchFamily="18" charset="0"/>
                <a:cs typeface="Times New Roman" panose="02020603050405020304" pitchFamily="18" charset="0"/>
              </a:rPr>
              <a:t>техн</a:t>
            </a:r>
            <a:r>
              <a:rPr lang="ru-RU" sz="1600" dirty="0">
                <a:latin typeface="Times New Roman" panose="02020603050405020304" pitchFamily="18" charset="0"/>
                <a:cs typeface="Times New Roman" panose="02020603050405020304" pitchFamily="18" charset="0"/>
              </a:rPr>
              <a:t>. наук : 05.11.17 - </a:t>
            </a:r>
            <a:r>
              <a:rPr lang="ru-RU" sz="1600" dirty="0" err="1">
                <a:latin typeface="Times New Roman" panose="02020603050405020304" pitchFamily="18" charset="0"/>
                <a:cs typeface="Times New Roman" panose="02020603050405020304" pitchFamily="18" charset="0"/>
              </a:rPr>
              <a:t>Біологічні</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медичні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прилади</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системи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Харків</a:t>
            </a:r>
            <a:r>
              <a:rPr lang="ru-RU" sz="1600" dirty="0">
                <a:latin typeface="Times New Roman" panose="02020603050405020304" pitchFamily="18" charset="0"/>
                <a:cs typeface="Times New Roman" panose="02020603050405020304" pitchFamily="18" charset="0"/>
              </a:rPr>
              <a:t>, 2015. 22 с.</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4.  </a:t>
            </a:r>
            <a:r>
              <a:rPr lang="ru-RU" sz="1600" dirty="0" err="1">
                <a:latin typeface="Times New Roman" panose="02020603050405020304" pitchFamily="18" charset="0"/>
                <a:cs typeface="Times New Roman" panose="02020603050405020304" pitchFamily="18" charset="0"/>
              </a:rPr>
              <a:t>Фасулати</a:t>
            </a:r>
            <a:r>
              <a:rPr lang="ru-RU" sz="1600" dirty="0">
                <a:latin typeface="Times New Roman" panose="02020603050405020304" pitchFamily="18" charset="0"/>
                <a:cs typeface="Times New Roman" panose="02020603050405020304" pitchFamily="18" charset="0"/>
              </a:rPr>
              <a:t> С. Р. Формирование внутривидовой структуры у насекомых в условиях </a:t>
            </a:r>
            <a:r>
              <a:rPr lang="ru-RU" sz="1600" dirty="0" err="1">
                <a:latin typeface="Times New Roman" panose="02020603050405020304" pitchFamily="18" charset="0"/>
                <a:cs typeface="Times New Roman" panose="02020603050405020304" pitchFamily="18" charset="0"/>
              </a:rPr>
              <a:t>агроэкосистем</a:t>
            </a:r>
            <a:r>
              <a:rPr lang="ru-RU" sz="1600" dirty="0">
                <a:latin typeface="Times New Roman" panose="02020603050405020304" pitchFamily="18" charset="0"/>
                <a:cs typeface="Times New Roman" panose="02020603050405020304" pitchFamily="18" charset="0"/>
              </a:rPr>
              <a:t> на примерах колорадского жука </a:t>
            </a:r>
            <a:r>
              <a:rPr lang="en-US" sz="1600" dirty="0" err="1">
                <a:latin typeface="Times New Roman" panose="02020603050405020304" pitchFamily="18" charset="0"/>
                <a:cs typeface="Times New Roman" panose="02020603050405020304" pitchFamily="18" charset="0"/>
              </a:rPr>
              <a:t>Leptinotarsa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decemlineata</a:t>
            </a:r>
            <a:r>
              <a:rPr lang="en-US" sz="1600" dirty="0">
                <a:latin typeface="Times New Roman" panose="02020603050405020304" pitchFamily="18" charset="0"/>
                <a:cs typeface="Times New Roman" panose="02020603050405020304" pitchFamily="18" charset="0"/>
              </a:rPr>
              <a:t> Say, 1824 (</a:t>
            </a:r>
            <a:r>
              <a:rPr lang="en-US" sz="1600" dirty="0" err="1">
                <a:latin typeface="Times New Roman" panose="02020603050405020304" pitchFamily="18" charset="0"/>
                <a:cs typeface="Times New Roman" panose="02020603050405020304" pitchFamily="18" charset="0"/>
              </a:rPr>
              <a:t>Coleoptera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Chrysomelidae</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и вредной черепашки </a:t>
            </a:r>
            <a:r>
              <a:rPr lang="en-US" sz="1600" dirty="0" err="1">
                <a:latin typeface="Times New Roman" panose="02020603050405020304" pitchFamily="18" charset="0"/>
                <a:cs typeface="Times New Roman" panose="02020603050405020304" pitchFamily="18" charset="0"/>
              </a:rPr>
              <a:t>Eurygaster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integriceps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puton</a:t>
            </a:r>
            <a:r>
              <a:rPr lang="en-US" sz="1600" dirty="0">
                <a:latin typeface="Times New Roman" panose="02020603050405020304" pitchFamily="18" charset="0"/>
                <a:cs typeface="Times New Roman" panose="02020603050405020304" pitchFamily="18" charset="0"/>
              </a:rPr>
              <a:t>, 1881 (</a:t>
            </a:r>
            <a:r>
              <a:rPr lang="en-US" sz="1600" dirty="0" err="1">
                <a:latin typeface="Times New Roman" panose="02020603050405020304" pitchFamily="18" charset="0"/>
                <a:cs typeface="Times New Roman" panose="02020603050405020304" pitchFamily="18" charset="0"/>
              </a:rPr>
              <a:t>Heteroptera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Scutelleridae</a:t>
            </a:r>
            <a:r>
              <a:rPr lang="en-US"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Науковий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вісник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Ужгородського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університету</a:t>
            </a:r>
            <a:r>
              <a:rPr lang="ru-RU" sz="1600" dirty="0">
                <a:latin typeface="Times New Roman" panose="02020603050405020304" pitchFamily="18" charset="0"/>
                <a:cs typeface="Times New Roman" panose="02020603050405020304" pitchFamily="18" charset="0"/>
              </a:rPr>
              <a:t>. 2010. </a:t>
            </a:r>
            <a:r>
              <a:rPr lang="ru-RU" sz="1600" dirty="0" err="1">
                <a:latin typeface="Times New Roman" panose="02020603050405020304" pitchFamily="18" charset="0"/>
                <a:cs typeface="Times New Roman" panose="02020603050405020304" pitchFamily="18" charset="0"/>
              </a:rPr>
              <a:t>Вип</a:t>
            </a:r>
            <a:r>
              <a:rPr lang="ru-RU" sz="1600" dirty="0">
                <a:latin typeface="Times New Roman" panose="02020603050405020304" pitchFamily="18" charset="0"/>
                <a:cs typeface="Times New Roman" panose="02020603050405020304" pitchFamily="18" charset="0"/>
              </a:rPr>
              <a:t>. 29. </a:t>
            </a:r>
            <a:r>
              <a:rPr lang="ru-RU" sz="1600" dirty="0" err="1">
                <a:latin typeface="Times New Roman" panose="02020603050405020304" pitchFamily="18" charset="0"/>
                <a:cs typeface="Times New Roman" panose="02020603050405020304" pitchFamily="18" charset="0"/>
              </a:rPr>
              <a:t>Серія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Біологія</a:t>
            </a:r>
            <a:r>
              <a:rPr lang="ru-RU" sz="1600" dirty="0">
                <a:latin typeface="Times New Roman" panose="02020603050405020304" pitchFamily="18" charset="0"/>
                <a:cs typeface="Times New Roman" panose="02020603050405020304" pitchFamily="18" charset="0"/>
              </a:rPr>
              <a:t>. С. 13–27.</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5.Шаламова І. </a:t>
            </a:r>
            <a:r>
              <a:rPr lang="ru-RU" sz="1600" dirty="0" err="1">
                <a:latin typeface="Times New Roman" panose="02020603050405020304" pitchFamily="18" charset="0"/>
                <a:cs typeface="Times New Roman" panose="02020603050405020304" pitchFamily="18" charset="0"/>
              </a:rPr>
              <a:t>Сучасний</a:t>
            </a:r>
            <a:r>
              <a:rPr lang="ru-RU" sz="1600" dirty="0">
                <a:latin typeface="Times New Roman" panose="02020603050405020304" pitchFamily="18" charset="0"/>
                <a:cs typeface="Times New Roman" panose="02020603050405020304" pitchFamily="18" charset="0"/>
              </a:rPr>
              <a:t> стан та </a:t>
            </a:r>
            <a:r>
              <a:rPr lang="ru-RU" sz="1600" dirty="0" err="1">
                <a:latin typeface="Times New Roman" panose="02020603050405020304" pitchFamily="18" charset="0"/>
                <a:cs typeface="Times New Roman" panose="02020603050405020304" pitchFamily="18" charset="0"/>
              </a:rPr>
              <a:t>перспективи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використання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хижих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клопів</a:t>
            </a:r>
            <a:r>
              <a:rPr lang="ru-RU" sz="1600" dirty="0">
                <a:latin typeface="Times New Roman" panose="02020603050405020304" pitchFamily="18" charset="0"/>
                <a:cs typeface="Times New Roman" panose="02020603050405020304" pitchFamily="18" charset="0"/>
              </a:rPr>
              <a:t> як </a:t>
            </a:r>
            <a:r>
              <a:rPr lang="ru-RU" sz="1600" dirty="0" err="1">
                <a:latin typeface="Times New Roman" panose="02020603050405020304" pitchFamily="18" charset="0"/>
                <a:cs typeface="Times New Roman" panose="02020603050405020304" pitchFamily="18" charset="0"/>
              </a:rPr>
              <a:t>агентів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біологічного</a:t>
            </a:r>
            <a:r>
              <a:rPr lang="ru-RU" sz="1600" dirty="0">
                <a:latin typeface="Times New Roman" panose="02020603050405020304" pitchFamily="18" charset="0"/>
                <a:cs typeface="Times New Roman" panose="02020603050405020304" pitchFamily="18" charset="0"/>
              </a:rPr>
              <a:t> методу в </a:t>
            </a:r>
            <a:r>
              <a:rPr lang="ru-RU" sz="1600" dirty="0" err="1">
                <a:latin typeface="Times New Roman" panose="02020603050405020304" pitchFamily="18" charset="0"/>
                <a:cs typeface="Times New Roman" panose="02020603050405020304" pitchFamily="18" charset="0"/>
              </a:rPr>
              <a:t>Україні</a:t>
            </a:r>
            <a:r>
              <a:rPr lang="ru-RU" sz="1600" dirty="0">
                <a:latin typeface="Times New Roman" panose="02020603050405020304" pitchFamily="18" charset="0"/>
                <a:cs typeface="Times New Roman" panose="02020603050405020304" pitchFamily="18" charset="0"/>
              </a:rPr>
              <a:t> / І. Шаламова, Т. Ю. </a:t>
            </a:r>
            <a:r>
              <a:rPr lang="ru-RU" sz="1600" dirty="0" err="1">
                <a:latin typeface="Times New Roman" panose="02020603050405020304" pitchFamily="18" charset="0"/>
                <a:cs typeface="Times New Roman" panose="02020603050405020304" pitchFamily="18" charset="0"/>
              </a:rPr>
              <a:t>Маркіна</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Актуальні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питання</a:t>
            </a:r>
            <a:r>
              <a:rPr lang="ru-RU" sz="1600" dirty="0">
                <a:latin typeface="Times New Roman" panose="02020603050405020304" pitchFamily="18" charset="0"/>
                <a:cs typeface="Times New Roman" panose="02020603050405020304" pitchFamily="18" charset="0"/>
              </a:rPr>
              <a:t> науки та </a:t>
            </a:r>
            <a:r>
              <a:rPr lang="ru-RU" sz="1600" dirty="0" err="1">
                <a:latin typeface="Times New Roman" panose="02020603050405020304" pitchFamily="18" charset="0"/>
                <a:cs typeface="Times New Roman" panose="02020603050405020304" pitchFamily="18" charset="0"/>
              </a:rPr>
              <a:t>освіти</a:t>
            </a:r>
            <a:r>
              <a:rPr lang="ru-RU" sz="1600" dirty="0">
                <a:latin typeface="Times New Roman" panose="02020603050405020304" pitchFamily="18" charset="0"/>
                <a:cs typeface="Times New Roman" panose="02020603050405020304" pitchFamily="18" charset="0"/>
              </a:rPr>
              <a:t> : матер. </a:t>
            </a:r>
            <a:r>
              <a:rPr lang="en-US" sz="1600" dirty="0">
                <a:latin typeface="Times New Roman" panose="02020603050405020304" pitchFamily="18" charset="0"/>
                <a:cs typeface="Times New Roman" panose="02020603050405020304" pitchFamily="18" charset="0"/>
              </a:rPr>
              <a:t>I </a:t>
            </a:r>
            <a:r>
              <a:rPr lang="ru-RU" sz="1600" dirty="0" err="1">
                <a:latin typeface="Times New Roman" panose="02020603050405020304" pitchFamily="18" charset="0"/>
                <a:cs typeface="Times New Roman" panose="02020603050405020304" pitchFamily="18" charset="0"/>
              </a:rPr>
              <a:t>Міжуніверситет</a:t>
            </a:r>
            <a:r>
              <a:rPr lang="ru-RU" sz="1600" dirty="0">
                <a:latin typeface="Times New Roman" panose="02020603050405020304" pitchFamily="18" charset="0"/>
                <a:cs typeface="Times New Roman" panose="02020603050405020304" pitchFamily="18" charset="0"/>
              </a:rPr>
              <a:t>. наук.-</a:t>
            </a:r>
            <a:r>
              <a:rPr lang="ru-RU" sz="1600" dirty="0" err="1">
                <a:latin typeface="Times New Roman" panose="02020603050405020304" pitchFamily="18" charset="0"/>
                <a:cs typeface="Times New Roman" panose="02020603050405020304" pitchFamily="18" charset="0"/>
              </a:rPr>
              <a:t>практ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конф</a:t>
            </a:r>
            <a:r>
              <a:rPr lang="ru-RU" sz="1600" dirty="0">
                <a:latin typeface="Times New Roman" panose="02020603050405020304" pitchFamily="18" charset="0"/>
                <a:cs typeface="Times New Roman" panose="02020603050405020304" pitchFamily="18" charset="0"/>
              </a:rPr>
              <a:t>. студ., </a:t>
            </a:r>
            <a:r>
              <a:rPr lang="ru-RU" sz="1600" dirty="0" err="1">
                <a:latin typeface="Times New Roman" panose="02020603050405020304" pitchFamily="18" charset="0"/>
                <a:cs typeface="Times New Roman" panose="02020603050405020304" pitchFamily="18" charset="0"/>
              </a:rPr>
              <a:t>магістр</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зб</a:t>
            </a:r>
            <a:r>
              <a:rPr lang="ru-RU" sz="1600" dirty="0">
                <a:latin typeface="Times New Roman" panose="02020603050405020304" pitchFamily="18" charset="0"/>
                <a:cs typeface="Times New Roman" panose="02020603050405020304" pitchFamily="18" charset="0"/>
              </a:rPr>
              <a:t>. наук. пр. студ. природ. ф-ту, м. </a:t>
            </a:r>
            <a:r>
              <a:rPr lang="ru-RU" sz="1600" dirty="0" err="1">
                <a:latin typeface="Times New Roman" panose="02020603050405020304" pitchFamily="18" charset="0"/>
                <a:cs typeface="Times New Roman" panose="02020603050405020304" pitchFamily="18" charset="0"/>
              </a:rPr>
              <a:t>Харків</a:t>
            </a:r>
            <a:r>
              <a:rPr lang="ru-RU" sz="1600" dirty="0">
                <a:latin typeface="Times New Roman" panose="02020603050405020304" pitchFamily="18" charset="0"/>
                <a:cs typeface="Times New Roman" panose="02020603050405020304" pitchFamily="18" charset="0"/>
              </a:rPr>
              <a:t>, 20 </a:t>
            </a:r>
            <a:r>
              <a:rPr lang="ru-RU" sz="1600" dirty="0" err="1">
                <a:latin typeface="Times New Roman" panose="02020603050405020304" pitchFamily="18" charset="0"/>
                <a:cs typeface="Times New Roman" panose="02020603050405020304" pitchFamily="18" charset="0"/>
              </a:rPr>
              <a:t>квіт</a:t>
            </a:r>
            <a:r>
              <a:rPr lang="ru-RU" sz="1600" dirty="0">
                <a:latin typeface="Times New Roman" panose="02020603050405020304" pitchFamily="18" charset="0"/>
                <a:cs typeface="Times New Roman" panose="02020603050405020304" pitchFamily="18" charset="0"/>
              </a:rPr>
              <a:t>. 2017 р. / </a:t>
            </a:r>
            <a:r>
              <a:rPr lang="ru-RU" sz="1600" dirty="0" err="1">
                <a:latin typeface="Times New Roman" panose="02020603050405020304" pitchFamily="18" charset="0"/>
                <a:cs typeface="Times New Roman" panose="02020603050405020304" pitchFamily="18" charset="0"/>
              </a:rPr>
              <a:t>Харк</a:t>
            </a:r>
            <a:r>
              <a:rPr lang="ru-RU" sz="1600" dirty="0">
                <a:latin typeface="Times New Roman" panose="02020603050405020304" pitchFamily="18" charset="0"/>
                <a:cs typeface="Times New Roman" panose="02020603050405020304" pitchFamily="18" charset="0"/>
              </a:rPr>
              <a:t>. нац. </a:t>
            </a:r>
            <a:r>
              <a:rPr lang="ru-RU" sz="1600" dirty="0" err="1">
                <a:latin typeface="Times New Roman" panose="02020603050405020304" pitchFamily="18" charset="0"/>
                <a:cs typeface="Times New Roman" panose="02020603050405020304" pitchFamily="18" charset="0"/>
              </a:rPr>
              <a:t>пед</a:t>
            </a:r>
            <a:r>
              <a:rPr lang="ru-RU" sz="1600" dirty="0">
                <a:latin typeface="Times New Roman" panose="02020603050405020304" pitchFamily="18" charset="0"/>
                <a:cs typeface="Times New Roman" panose="02020603050405020304" pitchFamily="18" charset="0"/>
              </a:rPr>
              <a:t>. ун-т </a:t>
            </a:r>
            <a:r>
              <a:rPr lang="ru-RU" sz="1600" dirty="0" err="1">
                <a:latin typeface="Times New Roman" panose="02020603050405020304" pitchFamily="18" charset="0"/>
                <a:cs typeface="Times New Roman" panose="02020603050405020304" pitchFamily="18" charset="0"/>
              </a:rPr>
              <a:t>імені</a:t>
            </a:r>
            <a:r>
              <a:rPr lang="ru-RU" sz="1600" dirty="0">
                <a:latin typeface="Times New Roman" panose="02020603050405020304" pitchFamily="18" charset="0"/>
                <a:cs typeface="Times New Roman" panose="02020603050405020304" pitchFamily="18" charset="0"/>
              </a:rPr>
              <a:t> Г. С. Сковороди ; [</a:t>
            </a:r>
            <a:r>
              <a:rPr lang="ru-RU" sz="1600" dirty="0" err="1">
                <a:latin typeface="Times New Roman" panose="02020603050405020304" pitchFamily="18" charset="0"/>
                <a:cs typeface="Times New Roman" panose="02020603050405020304" pitchFamily="18" charset="0"/>
              </a:rPr>
              <a:t>редкол</a:t>
            </a:r>
            <a:r>
              <a:rPr lang="ru-RU" sz="1600" dirty="0">
                <a:latin typeface="Times New Roman" panose="02020603050405020304" pitchFamily="18" charset="0"/>
                <a:cs typeface="Times New Roman" panose="02020603050405020304" pitchFamily="18" charset="0"/>
              </a:rPr>
              <a:t>. : О. А. </a:t>
            </a:r>
            <a:r>
              <a:rPr lang="ru-RU" sz="1600" dirty="0" err="1">
                <a:latin typeface="Times New Roman" panose="02020603050405020304" pitchFamily="18" charset="0"/>
                <a:cs typeface="Times New Roman" panose="02020603050405020304" pitchFamily="18" charset="0"/>
              </a:rPr>
              <a:t>Андрущенко</a:t>
            </a:r>
            <a:r>
              <a:rPr lang="ru-RU" sz="1600" dirty="0">
                <a:latin typeface="Times New Roman" panose="02020603050405020304" pitchFamily="18" charset="0"/>
                <a:cs typeface="Times New Roman" panose="02020603050405020304" pitchFamily="18" charset="0"/>
              </a:rPr>
              <a:t> (голов. ред.) та </a:t>
            </a:r>
            <a:r>
              <a:rPr lang="ru-RU" sz="1600" dirty="0" err="1">
                <a:latin typeface="Times New Roman" panose="02020603050405020304" pitchFamily="18" charset="0"/>
                <a:cs typeface="Times New Roman" panose="02020603050405020304" pitchFamily="18" charset="0"/>
              </a:rPr>
              <a:t>ін</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Харків</a:t>
            </a:r>
            <a:r>
              <a:rPr lang="ru-RU" sz="1600" dirty="0">
                <a:latin typeface="Times New Roman" panose="02020603050405020304" pitchFamily="18" charset="0"/>
                <a:cs typeface="Times New Roman" panose="02020603050405020304" pitchFamily="18" charset="0"/>
              </a:rPr>
              <a:t> : ХНПУ, 2017. – </a:t>
            </a:r>
            <a:r>
              <a:rPr lang="ru-RU" sz="1600" dirty="0" err="1">
                <a:latin typeface="Times New Roman" panose="02020603050405020304" pitchFamily="18" charset="0"/>
                <a:cs typeface="Times New Roman" panose="02020603050405020304" pitchFamily="18" charset="0"/>
              </a:rPr>
              <a:t>Вип</a:t>
            </a:r>
            <a:r>
              <a:rPr lang="ru-RU" sz="1600" dirty="0">
                <a:latin typeface="Times New Roman" panose="02020603050405020304" pitchFamily="18" charset="0"/>
                <a:cs typeface="Times New Roman" panose="02020603050405020304" pitchFamily="18" charset="0"/>
              </a:rPr>
              <a:t>. 10. – С. 74–76. </a:t>
            </a:r>
            <a:r>
              <a:rPr lang="en-US" sz="1600" dirty="0">
                <a:latin typeface="Times New Roman" panose="02020603050405020304" pitchFamily="18" charset="0"/>
                <a:cs typeface="Times New Roman" panose="02020603050405020304" pitchFamily="18" charset="0"/>
              </a:rPr>
              <a:t>http://dspace.hnpu.edu.ua/handle/123456789/1587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6.</a:t>
            </a:r>
            <a:r>
              <a:rPr lang="ru-RU" sz="1600" dirty="0" err="1">
                <a:latin typeface="Times New Roman" panose="02020603050405020304" pitchFamily="18" charset="0"/>
                <a:cs typeface="Times New Roman" panose="02020603050405020304" pitchFamily="18" charset="0"/>
              </a:rPr>
              <a:t>Збірник</a:t>
            </a:r>
            <a:r>
              <a:rPr lang="ru-RU" sz="1600" dirty="0">
                <a:latin typeface="Times New Roman" panose="02020603050405020304" pitchFamily="18" charset="0"/>
                <a:cs typeface="Times New Roman" panose="02020603050405020304" pitchFamily="18" charset="0"/>
              </a:rPr>
              <a:t> тез </a:t>
            </a:r>
            <a:r>
              <a:rPr lang="ru-RU" sz="1600" dirty="0" err="1">
                <a:latin typeface="Times New Roman" panose="02020603050405020304" pitchFamily="18" charset="0"/>
                <a:cs typeface="Times New Roman" panose="02020603050405020304" pitchFamily="18" charset="0"/>
              </a:rPr>
              <a:t>доповідей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викладачів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аспірантів</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співробітників</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LI</a:t>
            </a:r>
            <a:r>
              <a:rPr lang="ru-RU" sz="1600" dirty="0">
                <a:latin typeface="Times New Roman" panose="02020603050405020304" pitchFamily="18" charset="0"/>
                <a:cs typeface="Times New Roman" panose="02020603050405020304" pitchFamily="18" charset="0"/>
              </a:rPr>
              <a:t>І </a:t>
            </a:r>
            <a:r>
              <a:rPr lang="ru-RU" sz="1600" dirty="0" err="1">
                <a:latin typeface="Times New Roman" panose="02020603050405020304" pitchFamily="18" charset="0"/>
                <a:cs typeface="Times New Roman" panose="02020603050405020304" pitchFamily="18" charset="0"/>
              </a:rPr>
              <a:t>науково-технічної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конференції</a:t>
            </a:r>
            <a:r>
              <a:rPr lang="ru-RU" sz="1600" dirty="0">
                <a:latin typeface="Times New Roman" panose="02020603050405020304" pitchFamily="18" charset="0"/>
                <a:cs typeface="Times New Roman" panose="02020603050405020304" pitchFamily="18" charset="0"/>
              </a:rPr>
              <a:t> «Наука в ЦНТУ: </a:t>
            </a:r>
            <a:r>
              <a:rPr lang="ru-RU" sz="1600" dirty="0" err="1">
                <a:latin typeface="Times New Roman" panose="02020603050405020304" pitchFamily="18" charset="0"/>
                <a:cs typeface="Times New Roman" panose="02020603050405020304" pitchFamily="18" charset="0"/>
              </a:rPr>
              <a:t>основні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досягнення</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перспективи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розвитку</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підсумками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проведення</a:t>
            </a:r>
            <a:r>
              <a:rPr lang="ru-RU" sz="1600" dirty="0">
                <a:latin typeface="Times New Roman" panose="02020603050405020304" pitchFamily="18" charset="0"/>
                <a:cs typeface="Times New Roman" panose="02020603050405020304" pitchFamily="18" charset="0"/>
              </a:rPr>
              <a:t> «Дня науки – 2021» 14 </a:t>
            </a:r>
            <a:r>
              <a:rPr lang="ru-RU" sz="1600" dirty="0" err="1">
                <a:latin typeface="Times New Roman" panose="02020603050405020304" pitchFamily="18" charset="0"/>
                <a:cs typeface="Times New Roman" panose="02020603050405020304" pitchFamily="18" charset="0"/>
              </a:rPr>
              <a:t>травня</a:t>
            </a:r>
            <a:r>
              <a:rPr lang="ru-RU" sz="1600" dirty="0">
                <a:latin typeface="Times New Roman" panose="02020603050405020304" pitchFamily="18" charset="0"/>
                <a:cs typeface="Times New Roman" panose="02020603050405020304" pitchFamily="18" charset="0"/>
              </a:rPr>
              <a:t> 2021 року. </a:t>
            </a:r>
            <a:r>
              <a:rPr lang="ru-RU" sz="1600" dirty="0" err="1">
                <a:latin typeface="Times New Roman" panose="02020603050405020304" pitchFamily="18" charset="0"/>
                <a:cs typeface="Times New Roman" panose="02020603050405020304" pitchFamily="18" charset="0"/>
              </a:rPr>
              <a:t>Кропивницький</a:t>
            </a:r>
            <a:r>
              <a:rPr lang="ru-RU" sz="1600" dirty="0">
                <a:latin typeface="Times New Roman" panose="02020603050405020304" pitchFamily="18" charset="0"/>
                <a:cs typeface="Times New Roman" panose="02020603050405020304" pitchFamily="18" charset="0"/>
              </a:rPr>
              <a:t>: ЦНТУ, 2021. – 96с.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99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23528" y="274638"/>
            <a:ext cx="8496944" cy="6106690"/>
          </a:xfrm>
        </p:spPr>
        <p:txBody>
          <a:bodyPr>
            <a:normAutofit fontScale="90000"/>
          </a:bodyPr>
          <a:lstStyle/>
          <a:p>
            <a:r>
              <a:rPr lang="ru-RU" sz="3600" dirty="0">
                <a:latin typeface="Times New Roman" panose="02020603050405020304" pitchFamily="18" charset="0"/>
                <a:cs typeface="Times New Roman" panose="02020603050405020304" pitchFamily="18" charset="0"/>
              </a:rPr>
              <a:t>Одним з найпоширеніших інвазійних видів в Україні є колорадський жук </a:t>
            </a:r>
            <a:r>
              <a:rPr lang="ru-RU" sz="3600" i="1"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Leptinotarsa decemlineata)</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Йому властива стійкість до різних кліматичних умов та хімічних речовин, а характерною біологічною ознакою є наявність у циклі розвитку кількох форм фізіологічного спокою різної тривалості, що ускладнює боротьбу з ними, а тому вивчення впливу різних факторів на цей вид є актуальним і продиктованим реаліями сучасності.</a:t>
            </a:r>
          </a:p>
        </p:txBody>
      </p:sp>
    </p:spTree>
    <p:extLst>
      <p:ext uri="{BB962C8B-B14F-4D97-AF65-F5344CB8AC3E}">
        <p14:creationId xmlns:p14="http://schemas.microsoft.com/office/powerpoint/2010/main" val="918017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908720"/>
            <a:ext cx="8424936" cy="5832648"/>
          </a:xfrm>
        </p:spPr>
        <p:txBody>
          <a:bodyPr>
            <a:normAutofit fontScale="90000"/>
          </a:bodyPr>
          <a:lstStyle/>
          <a:p>
            <a:pPr algn="l"/>
            <a:r>
              <a:rPr lang="uk-UA" sz="4000" b="1" dirty="0">
                <a:latin typeface="Times New Roman" panose="02020603050405020304" pitchFamily="18" charset="0"/>
                <a:cs typeface="Times New Roman" panose="02020603050405020304" pitchFamily="18" charset="0"/>
              </a:rPr>
              <a:t>Мета роботи</a:t>
            </a:r>
            <a:r>
              <a:rPr lang="uk-UA" sz="4000"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a:t>
            </a:r>
            <a:r>
              <a:rPr lang="uk-UA" sz="4000" dirty="0">
                <a:latin typeface="Times New Roman" panose="02020603050405020304" pitchFamily="18" charset="0"/>
                <a:cs typeface="Times New Roman" panose="02020603050405020304" pitchFamily="18" charset="0"/>
              </a:rPr>
              <a:t>дослідити вплив різних чинників на процеси життєдіяльності колорадських жуків в природній та </a:t>
            </a:r>
            <a:r>
              <a:rPr lang="uk-UA" sz="4000" dirty="0" smtClean="0">
                <a:latin typeface="Times New Roman" panose="02020603050405020304" pitchFamily="18" charset="0"/>
                <a:cs typeface="Times New Roman" panose="02020603050405020304" pitchFamily="18" charset="0"/>
              </a:rPr>
              <a:t>штучній екосистемах.</a:t>
            </a:r>
            <a:r>
              <a:rPr lang="uk-UA" dirty="0" smtClean="0">
                <a:latin typeface="Times New Roman" panose="02020603050405020304" pitchFamily="18" charset="0"/>
                <a:cs typeface="Times New Roman" panose="02020603050405020304" pitchFamily="18" charset="0"/>
              </a:rPr>
              <a:t/>
            </a:r>
            <a:br>
              <a:rPr lang="uk-UA" dirty="0" smtClean="0">
                <a:latin typeface="Times New Roman" panose="02020603050405020304" pitchFamily="18" charset="0"/>
                <a:cs typeface="Times New Roman" panose="02020603050405020304" pitchFamily="18" charset="0"/>
              </a:rPr>
            </a:br>
            <a:r>
              <a:rPr lang="ru-RU" sz="4000" b="1" dirty="0" err="1">
                <a:latin typeface="Times New Roman" panose="02020603050405020304" pitchFamily="18" charset="0"/>
                <a:cs typeface="Times New Roman" panose="02020603050405020304" pitchFamily="18" charset="0"/>
              </a:rPr>
              <a:t>Об’єктом</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нашого</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дослідження</a:t>
            </a:r>
            <a:r>
              <a:rPr lang="ru-RU" sz="4000" dirty="0">
                <a:latin typeface="Times New Roman" panose="02020603050405020304" pitchFamily="18" charset="0"/>
                <a:cs typeface="Times New Roman" panose="02020603050405020304" pitchFamily="18" charset="0"/>
              </a:rPr>
              <a:t> є </a:t>
            </a:r>
            <a:r>
              <a:rPr lang="ru-RU" sz="4000" dirty="0" err="1">
                <a:latin typeface="Times New Roman" panose="02020603050405020304" pitchFamily="18" charset="0"/>
                <a:cs typeface="Times New Roman" panose="02020603050405020304" pitchFamily="18" charset="0"/>
              </a:rPr>
              <a:t>колорадський</a:t>
            </a:r>
            <a:r>
              <a:rPr lang="ru-RU" sz="4000" dirty="0">
                <a:latin typeface="Times New Roman" panose="02020603050405020304" pitchFamily="18" charset="0"/>
                <a:cs typeface="Times New Roman" panose="02020603050405020304" pitchFamily="18" charset="0"/>
              </a:rPr>
              <a:t> жук, а </a:t>
            </a:r>
            <a:r>
              <a:rPr lang="ru-RU" sz="4000" b="1" dirty="0">
                <a:latin typeface="Times New Roman" panose="02020603050405020304" pitchFamily="18" charset="0"/>
                <a:cs typeface="Times New Roman" panose="02020603050405020304" pitchFamily="18" charset="0"/>
              </a:rPr>
              <a:t>предметом</a:t>
            </a:r>
            <a:r>
              <a:rPr lang="ru-RU" sz="4000" dirty="0">
                <a:latin typeface="Times New Roman" panose="02020603050405020304" pitchFamily="18" charset="0"/>
                <a:cs typeface="Times New Roman" panose="02020603050405020304" pitchFamily="18" charset="0"/>
              </a:rPr>
              <a:t> - </a:t>
            </a:r>
            <a:r>
              <a:rPr lang="ru-RU" sz="4000" dirty="0" err="1">
                <a:latin typeface="Times New Roman" panose="02020603050405020304" pitchFamily="18" charset="0"/>
                <a:cs typeface="Times New Roman" panose="02020603050405020304" pitchFamily="18" charset="0"/>
              </a:rPr>
              <a:t>вплив</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різних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чинників</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довкілля</a:t>
            </a:r>
            <a:r>
              <a:rPr lang="ru-RU" sz="4000" dirty="0">
                <a:latin typeface="Times New Roman" panose="02020603050405020304" pitchFamily="18" charset="0"/>
                <a:cs typeface="Times New Roman" panose="02020603050405020304" pitchFamily="18" charset="0"/>
              </a:rPr>
              <a:t> на </a:t>
            </a:r>
            <a:r>
              <a:rPr lang="ru-RU" sz="4000" dirty="0" err="1">
                <a:latin typeface="Times New Roman" panose="02020603050405020304" pitchFamily="18" charset="0"/>
                <a:cs typeface="Times New Roman" panose="02020603050405020304" pitchFamily="18" charset="0"/>
              </a:rPr>
              <a:t>нього</a:t>
            </a:r>
            <a:r>
              <a:rPr lang="ru-RU" sz="4000" dirty="0">
                <a:latin typeface="Times New Roman" panose="02020603050405020304" pitchFamily="18" charset="0"/>
                <a:cs typeface="Times New Roman" panose="02020603050405020304" pitchFamily="18" charset="0"/>
              </a:rPr>
              <a:t>.</a:t>
            </a:r>
            <a:br>
              <a:rPr lang="ru-RU" sz="4000"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00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611560" y="332657"/>
            <a:ext cx="7992888" cy="1368151"/>
          </a:xfrm>
        </p:spPr>
        <p:txBody>
          <a:bodyPr>
            <a:normAutofit fontScale="90000"/>
          </a:bodyPr>
          <a:lstStyle/>
          <a:p>
            <a:r>
              <a:rPr lang="ru-RU" b="1" dirty="0">
                <a:latin typeface="Times New Roman" panose="02020603050405020304" pitchFamily="18" charset="0"/>
                <a:cs typeface="Times New Roman" panose="02020603050405020304" pitchFamily="18" charset="0"/>
              </a:rPr>
              <a:t>Завдання роботи </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endParaRPr lang="ru-RU" dirty="0"/>
          </a:p>
        </p:txBody>
      </p:sp>
      <p:sp>
        <p:nvSpPr>
          <p:cNvPr id="3" name="Подзаголовок 2"/>
          <p:cNvSpPr>
            <a:spLocks noGrp="1"/>
          </p:cNvSpPr>
          <p:nvPr>
            <p:ph type="subTitle" idx="1"/>
          </p:nvPr>
        </p:nvSpPr>
        <p:spPr>
          <a:xfrm>
            <a:off x="539552" y="1340768"/>
            <a:ext cx="8136904" cy="4968552"/>
          </a:xfrm>
        </p:spPr>
        <p:txBody>
          <a:bodyPr>
            <a:noAutofit/>
          </a:bodyPr>
          <a:lstStyle/>
          <a:p>
            <a:pPr algn="l">
              <a:lnSpc>
                <a:spcPct val="150000"/>
              </a:lnSpc>
            </a:pPr>
            <a:r>
              <a:rPr lang="ru-RU" sz="2800" dirty="0">
                <a:solidFill>
                  <a:prstClr val="black"/>
                </a:solidFill>
                <a:latin typeface="Times New Roman" panose="02020603050405020304" pitchFamily="18" charset="0"/>
                <a:cs typeface="Times New Roman" panose="02020603050405020304" pitchFamily="18" charset="0"/>
              </a:rPr>
              <a:t>1.Опрацювати наукову літературу щодо процесів життєдіяльності колорадського жука та впливу на нього різних чинників.</a:t>
            </a:r>
          </a:p>
          <a:p>
            <a:pPr algn="l">
              <a:lnSpc>
                <a:spcPct val="150000"/>
              </a:lnSpc>
            </a:pPr>
            <a:r>
              <a:rPr lang="ru-RU" sz="2800" dirty="0">
                <a:solidFill>
                  <a:prstClr val="black"/>
                </a:solidFill>
                <a:latin typeface="Times New Roman" panose="02020603050405020304" pitchFamily="18" charset="0"/>
                <a:cs typeface="Times New Roman" panose="02020603050405020304" pitchFamily="18" charset="0"/>
              </a:rPr>
              <a:t>2.Дослідити життя комахи у природній </a:t>
            </a:r>
            <a:r>
              <a:rPr lang="uk-UA" sz="2800" dirty="0">
                <a:solidFill>
                  <a:prstClr val="black"/>
                </a:solidFill>
                <a:latin typeface="Times New Roman" panose="02020603050405020304" pitchFamily="18" charset="0"/>
                <a:cs typeface="Times New Roman" panose="02020603050405020304" pitchFamily="18" charset="0"/>
              </a:rPr>
              <a:t>та</a:t>
            </a:r>
            <a:r>
              <a:rPr lang="ru-RU" sz="2800" dirty="0">
                <a:solidFill>
                  <a:prstClr val="black"/>
                </a:solidFill>
                <a:latin typeface="Times New Roman" panose="02020603050405020304" pitchFamily="18" charset="0"/>
                <a:cs typeface="Times New Roman" panose="02020603050405020304" pitchFamily="18" charset="0"/>
              </a:rPr>
              <a:t> штучній екосистемах.</a:t>
            </a:r>
            <a:br>
              <a:rPr lang="ru-RU" sz="2800" dirty="0">
                <a:solidFill>
                  <a:prstClr val="black"/>
                </a:solidFill>
                <a:latin typeface="Times New Roman" panose="02020603050405020304" pitchFamily="18" charset="0"/>
                <a:cs typeface="Times New Roman" panose="02020603050405020304" pitchFamily="18" charset="0"/>
              </a:rPr>
            </a:br>
            <a:r>
              <a:rPr lang="ru-RU" sz="2800" dirty="0">
                <a:solidFill>
                  <a:prstClr val="black"/>
                </a:solidFill>
                <a:latin typeface="Times New Roman" panose="02020603050405020304" pitchFamily="18" charset="0"/>
                <a:cs typeface="Times New Roman" panose="02020603050405020304" pitchFamily="18" charset="0"/>
              </a:rPr>
              <a:t>3.Дослідити вплив температури, освітлення та різних видів їжі на стан жука.</a:t>
            </a:r>
            <a:br>
              <a:rPr lang="ru-RU" sz="2800" dirty="0">
                <a:solidFill>
                  <a:prstClr val="black"/>
                </a:solidFill>
                <a:latin typeface="Times New Roman" panose="02020603050405020304" pitchFamily="18" charset="0"/>
                <a:cs typeface="Times New Roman" panose="02020603050405020304" pitchFamily="18" charset="0"/>
              </a:rPr>
            </a:br>
            <a:endParaRPr lang="ru-RU" sz="2800" dirty="0"/>
          </a:p>
        </p:txBody>
      </p:sp>
    </p:spTree>
    <p:extLst>
      <p:ext uri="{BB962C8B-B14F-4D97-AF65-F5344CB8AC3E}">
        <p14:creationId xmlns:p14="http://schemas.microsoft.com/office/powerpoint/2010/main" val="647297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539552" y="476673"/>
            <a:ext cx="8064896" cy="1008111"/>
          </a:xfrm>
        </p:spPr>
        <p:txBody>
          <a:bodyPr>
            <a:normAutofit fontScale="90000"/>
          </a:bodyPr>
          <a:lstStyle/>
          <a:p>
            <a:r>
              <a:rPr lang="ru-RU" dirty="0">
                <a:latin typeface="Times New Roman" panose="02020603050405020304" pitchFamily="18" charset="0"/>
                <a:cs typeface="Times New Roman" panose="02020603050405020304" pitchFamily="18" charset="0"/>
              </a:rPr>
              <a:t>Завдання роботи :</a:t>
            </a:r>
            <a:br>
              <a:rPr lang="ru-RU" dirty="0">
                <a:latin typeface="Times New Roman" panose="02020603050405020304" pitchFamily="18" charset="0"/>
                <a:cs typeface="Times New Roman" panose="02020603050405020304" pitchFamily="18" charset="0"/>
              </a:rPr>
            </a:br>
            <a:endParaRPr lang="ru-RU" dirty="0"/>
          </a:p>
        </p:txBody>
      </p:sp>
      <p:sp>
        <p:nvSpPr>
          <p:cNvPr id="3" name="Подзаголовок 2"/>
          <p:cNvSpPr>
            <a:spLocks noGrp="1"/>
          </p:cNvSpPr>
          <p:nvPr>
            <p:ph type="subTitle" idx="1"/>
          </p:nvPr>
        </p:nvSpPr>
        <p:spPr>
          <a:xfrm>
            <a:off x="539552" y="1052736"/>
            <a:ext cx="8280920" cy="5472608"/>
          </a:xfrm>
        </p:spPr>
        <p:txBody>
          <a:bodyPr>
            <a:normAutofit fontScale="92500" lnSpcReduction="20000"/>
          </a:bodyPr>
          <a:lstStyle/>
          <a:p>
            <a:pPr algn="l">
              <a:lnSpc>
                <a:spcPct val="150000"/>
              </a:lnSpc>
            </a:pPr>
            <a:r>
              <a:rPr lang="ru-RU" dirty="0">
                <a:solidFill>
                  <a:prstClr val="black"/>
                </a:solidFill>
                <a:latin typeface="Times New Roman" panose="02020603050405020304" pitchFamily="18" charset="0"/>
                <a:cs typeface="Times New Roman" panose="02020603050405020304" pitchFamily="18" charset="0"/>
              </a:rPr>
              <a:t>4.Оцінити вплив інсектицидів «Матадор» та «Кораген» на колорадського жука та на ріст і розвиток картоплі сорту «Рів'єра».</a:t>
            </a:r>
            <a:br>
              <a:rPr lang="ru-RU" dirty="0">
                <a:solidFill>
                  <a:prstClr val="black"/>
                </a:solidFill>
                <a:latin typeface="Times New Roman" panose="02020603050405020304" pitchFamily="18" charset="0"/>
                <a:cs typeface="Times New Roman" panose="02020603050405020304" pitchFamily="18" charset="0"/>
              </a:rPr>
            </a:br>
            <a:r>
              <a:rPr lang="ru-RU" dirty="0">
                <a:solidFill>
                  <a:prstClr val="black"/>
                </a:solidFill>
                <a:latin typeface="Times New Roman" panose="02020603050405020304" pitchFamily="18" charset="0"/>
                <a:cs typeface="Times New Roman" panose="02020603050405020304" pitchFamily="18" charset="0"/>
              </a:rPr>
              <a:t>5.Зробити висновок про вплив різних чинників на процеси життєдіяльності комахи.</a:t>
            </a:r>
            <a:br>
              <a:rPr lang="ru-RU" dirty="0">
                <a:solidFill>
                  <a:prstClr val="black"/>
                </a:solidFill>
                <a:latin typeface="Times New Roman" panose="02020603050405020304" pitchFamily="18" charset="0"/>
                <a:cs typeface="Times New Roman" panose="02020603050405020304" pitchFamily="18" charset="0"/>
              </a:rPr>
            </a:br>
            <a:r>
              <a:rPr lang="ru-RU" dirty="0">
                <a:solidFill>
                  <a:prstClr val="black"/>
                </a:solidFill>
                <a:latin typeface="Times New Roman" panose="02020603050405020304" pitchFamily="18" charset="0"/>
                <a:cs typeface="Times New Roman" panose="02020603050405020304" pitchFamily="18" charset="0"/>
              </a:rPr>
              <a:t>6.На основі отриманих результатів розробити рекомендації щодо методів боротьби зі шкідником.</a:t>
            </a:r>
            <a:r>
              <a:rPr lang="ru-RU" sz="4000" dirty="0">
                <a:solidFill>
                  <a:prstClr val="black"/>
                </a:solidFill>
              </a:rPr>
              <a:t/>
            </a:r>
            <a:br>
              <a:rPr lang="ru-RU" sz="4000" dirty="0">
                <a:solidFill>
                  <a:prstClr val="black"/>
                </a:solidFill>
              </a:rPr>
            </a:br>
            <a:endParaRPr lang="ru-RU" dirty="0"/>
          </a:p>
        </p:txBody>
      </p:sp>
    </p:spTree>
    <p:extLst>
      <p:ext uri="{BB962C8B-B14F-4D97-AF65-F5344CB8AC3E}">
        <p14:creationId xmlns:p14="http://schemas.microsoft.com/office/powerpoint/2010/main" val="260222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4821837" cy="37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259" y="2564904"/>
            <a:ext cx="3602930" cy="38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344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02" y="630465"/>
            <a:ext cx="7862546" cy="546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06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2400"/>
            <a:ext cx="9523413"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a:t>Штучна екосистема</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369" y="1600200"/>
            <a:ext cx="66252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874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a:t>Популяція, що загинула</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398396"/>
            <a:ext cx="6984776" cy="532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922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360</Words>
  <Application>Microsoft Office PowerPoint</Application>
  <PresentationFormat>Экран (4:3)</PresentationFormat>
  <Paragraphs>33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Оцінка впливу різних чинників на штучну та природну популяцію колорадського жука.</vt:lpstr>
      <vt:lpstr>Одним з найпоширеніших інвазійних видів в Україні є колорадський жук (Leptinotarsa decemlineata). Йому властива стійкість до різних кліматичних умов та хімічних речовин, а характерною біологічною ознакою є наявність у циклі розвитку кількох форм фізіологічного спокою різної тривалості, що ускладнює боротьбу з ними, а тому вивчення впливу різних факторів на цей вид є актуальним і продиктованим реаліями сучасності.</vt:lpstr>
      <vt:lpstr>Мета роботи : дослідити вплив різних чинників на процеси життєдіяльності колорадських жуків в природній та штучній екосистемах. Об’єктом нашого дослідження є колорадський жук, а предметом - вплив різних чинників довкілля на нього.  </vt:lpstr>
      <vt:lpstr>Завдання роботи : </vt:lpstr>
      <vt:lpstr>Завдання роботи : </vt:lpstr>
      <vt:lpstr>Презентация PowerPoint</vt:lpstr>
      <vt:lpstr>Презентация PowerPoint</vt:lpstr>
      <vt:lpstr>Штучна екосистема</vt:lpstr>
      <vt:lpstr>Популяція, що загинула</vt:lpstr>
      <vt:lpstr>Природна екосистема</vt:lpstr>
      <vt:lpstr>Дослідження ефективності протруювача «Матадор»  Дослідні рослини: ∑=(12,5+14+13+6+6,5+11+9+2,5+4+7+14+10+7,5+4+6,5+16)/16==9см Контрольні рослини :  ∑=(15+11+7+5+10+11+7+2+11+12+10+21+18+12+19+12)/16=    =11,4см </vt:lpstr>
      <vt:lpstr>Графік динаміки росту картоплі</vt:lpstr>
      <vt:lpstr>Дослідження кількості бульб картоплі   Дослідні рослини : ∑2_(с.а)▒〖=4,6 шт.〗 Контрольні рослини: ∑2_(с.а)▒〖=5,2 шт.〗</vt:lpstr>
      <vt:lpstr>Висновки</vt:lpstr>
      <vt:lpstr>Рекомендації</vt:lpstr>
      <vt:lpstr>ВИКОРИСТАНІ ЛІТЕРАТУРНІ ДЖЕРЕЛА  1.Бойко Ю. В. Особливості шкодочинності основних феноформ колорадського жука та їх стійкості до сучасних інсектицидів / Ю. В. Бойко // Доповіді учасників VIII зльоту іменних стипендіатів та відмінників навчання аграрних вищих навчальних закладів (24-27 травня 2006 р., м. Дніпропетровськ) / Дніпропетр. держ. агр. ун-т. – Дніпропетровськ, 2006. – С. 21-22 2.  Глез В. М. Колорадский жук (Leptinotarsa decemlineata) / В. М. Глез, В. И. Черкашин : Библиотечка по защите растений – приложение к журналу защита и карантин растений. 2002. № 05. – 32 с. 3.Сілі І. І. Енергоінформаційна радіоімпульсна біотехнологія і електронні системи знищення шкідників картоплі : автореф. дис. … канд. техн. наук : 05.11.17 - Біологічні та медичні прилади і системи. Харків, 2015. 22 с. 4.  Фасулати С. Р. Формирование внутривидовой структуры у насекомых в условиях агроэкосистем на примерах колорадского жука Leptinotarsa decemlineata Say, 1824 (Coleoptera, Chrysomelidae) и вредной черепашки Eurygaster integriceps puton, 1881 (Heteroptera, Scutelleridae). Науковий вісник Ужгородського університету. 2010. Вип. 29. Серія Біологія. С. 13–27. 5.Шаламова І. Сучасний стан та перспективи використання хижих клопів як агентів біологічного методу в Україні / І. Шаламова, Т. Ю. Маркіна // Актуальні питання науки та освіти : матер. I Міжуніверситет. наук.-практ. конф. студ., магістр. : зб. наук. пр. студ. природ. ф-ту, м. Харків, 20 квіт. 2017 р. / Харк. нац. пед. ун-т імені Г. С. Сковороди ; [редкол. : О. А. Андрущенко (голов. ред.) та ін.]. – Харків : ХНПУ, 2017. – Вип. 10. – С. 74–76. http://dspace.hnpu.edu.ua/handle/123456789/1587  6.Збірник тез доповідей викладачів, аспірантів та співробітників LIІ науково-технічної конференції «Наука в ЦНТУ: основні досягнення та перспективи розвитку» за підсумками проведення «Дня науки – 2021» 14 травня 2021 року. Кропивницький: ЦНТУ, 2021. – 96с.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Оцінка впливу різних факторів на популяцію колорадського жука.</dc:title>
  <dc:creator>Валентина Петрівна</dc:creator>
  <cp:lastModifiedBy>Валентина Петрівна</cp:lastModifiedBy>
  <cp:revision>49</cp:revision>
  <dcterms:created xsi:type="dcterms:W3CDTF">2023-11-17T20:40:00Z</dcterms:created>
  <dcterms:modified xsi:type="dcterms:W3CDTF">2024-04-13T10:39:06Z</dcterms:modified>
</cp:coreProperties>
</file>