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26" r:id="rId4"/>
  </p:sldMasterIdLst>
  <p:notesMasterIdLst>
    <p:notesMasterId r:id="rId20"/>
  </p:notesMasterIdLst>
  <p:handoutMasterIdLst>
    <p:handoutMasterId r:id="rId21"/>
  </p:handoutMasterIdLst>
  <p:sldIdLst>
    <p:sldId id="299" r:id="rId5"/>
    <p:sldId id="298" r:id="rId6"/>
    <p:sldId id="344" r:id="rId7"/>
    <p:sldId id="333" r:id="rId8"/>
    <p:sldId id="324" r:id="rId9"/>
    <p:sldId id="325" r:id="rId10"/>
    <p:sldId id="337" r:id="rId11"/>
    <p:sldId id="338" r:id="rId12"/>
    <p:sldId id="343" r:id="rId13"/>
    <p:sldId id="340" r:id="rId14"/>
    <p:sldId id="341" r:id="rId15"/>
    <p:sldId id="334" r:id="rId16"/>
    <p:sldId id="329" r:id="rId17"/>
    <p:sldId id="342" r:id="rId18"/>
    <p:sldId id="34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F8"/>
    <a:srgbClr val="F2EFB9"/>
    <a:srgbClr val="DCDBE0"/>
    <a:srgbClr val="CCECFF"/>
    <a:srgbClr val="FFFF66"/>
    <a:srgbClr val="230957"/>
    <a:srgbClr val="363449"/>
    <a:srgbClr val="6D6A93"/>
    <a:srgbClr val="4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8339" autoAdjust="0"/>
  </p:normalViewPr>
  <p:slideViewPr>
    <p:cSldViewPr snapToGrid="0">
      <p:cViewPr varScale="1">
        <p:scale>
          <a:sx n="80" d="100"/>
          <a:sy n="80" d="100"/>
        </p:scale>
        <p:origin x="70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NICEF\Desktop\&#1088;&#1086;&#1073;&#1086;&#1090;&#1072;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8692038495188"/>
          <c:y val="3.3996198751018183E-2"/>
          <c:w val="0.79682261592300963"/>
          <c:h val="0.76176889140069892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Аркуш19!$D$4:$D$36</c:f>
              <c:strCache>
                <c:ptCount val="33"/>
                <c:pt idx="0">
                  <c:v>0.00000038</c:v>
                </c:pt>
                <c:pt idx="1">
                  <c:v>0.00000039</c:v>
                </c:pt>
                <c:pt idx="2">
                  <c:v>0.0000004</c:v>
                </c:pt>
                <c:pt idx="3">
                  <c:v>0.00000041</c:v>
                </c:pt>
                <c:pt idx="4">
                  <c:v>0.00000042</c:v>
                </c:pt>
                <c:pt idx="5">
                  <c:v>0.00000043</c:v>
                </c:pt>
                <c:pt idx="6">
                  <c:v>0.00000044</c:v>
                </c:pt>
                <c:pt idx="7">
                  <c:v>0.00000045</c:v>
                </c:pt>
                <c:pt idx="8">
                  <c:v>0.00000046</c:v>
                </c:pt>
                <c:pt idx="9">
                  <c:v>0.00000047</c:v>
                </c:pt>
                <c:pt idx="10">
                  <c:v>0.00000048</c:v>
                </c:pt>
                <c:pt idx="11">
                  <c:v>0.00000049</c:v>
                </c:pt>
                <c:pt idx="12">
                  <c:v>0.0000005</c:v>
                </c:pt>
                <c:pt idx="13">
                  <c:v>0.00000051</c:v>
                </c:pt>
                <c:pt idx="14">
                  <c:v>0.00000052</c:v>
                </c:pt>
                <c:pt idx="15">
                  <c:v>0.00000053</c:v>
                </c:pt>
                <c:pt idx="16">
                  <c:v>0.00000054</c:v>
                </c:pt>
                <c:pt idx="17">
                  <c:v>0.00000055</c:v>
                </c:pt>
                <c:pt idx="18">
                  <c:v>0.00000056</c:v>
                </c:pt>
                <c:pt idx="19">
                  <c:v>0.00000057</c:v>
                </c:pt>
                <c:pt idx="20">
                  <c:v>0.00000058</c:v>
                </c:pt>
                <c:pt idx="21">
                  <c:v>0.00000059</c:v>
                </c:pt>
                <c:pt idx="22">
                  <c:v>0.0000006</c:v>
                </c:pt>
                <c:pt idx="23">
                  <c:v>0.00000061</c:v>
                </c:pt>
                <c:pt idx="24">
                  <c:v>0.00000062</c:v>
                </c:pt>
                <c:pt idx="25">
                  <c:v>0.00000063</c:v>
                </c:pt>
                <c:pt idx="26">
                  <c:v>0.00000064</c:v>
                </c:pt>
                <c:pt idx="27">
                  <c:v>0.00000065</c:v>
                </c:pt>
                <c:pt idx="28">
                  <c:v>0.00000066</c:v>
                </c:pt>
                <c:pt idx="29">
                  <c:v>0.00000067</c:v>
                </c:pt>
                <c:pt idx="30">
                  <c:v>0.00000068</c:v>
                </c:pt>
                <c:pt idx="31">
                  <c:v>0.00000069</c:v>
                </c:pt>
                <c:pt idx="32">
                  <c:v>0.0000007</c:v>
                </c:pt>
              </c:strCache>
            </c:strRef>
          </c:cat>
          <c:val>
            <c:numRef>
              <c:f>Аркуш19!$E$4:$E$36</c:f>
              <c:numCache>
                <c:formatCode>_-* #\ ##0.0000000_-;\-* #\ ##0.0000000_-;_-* "-"??_-;_-@_-</c:formatCode>
                <c:ptCount val="33"/>
                <c:pt idx="0">
                  <c:v>1.5270628808864266</c:v>
                </c:pt>
                <c:pt idx="1">
                  <c:v>1.5251967126890202</c:v>
                </c:pt>
                <c:pt idx="2">
                  <c:v>1.5234687499999999</c:v>
                </c:pt>
                <c:pt idx="3">
                  <c:v>1.5218656751933373</c:v>
                </c:pt>
                <c:pt idx="4">
                  <c:v>1.5203757369614512</c:v>
                </c:pt>
                <c:pt idx="5">
                  <c:v>1.5189885343428879</c:v>
                </c:pt>
                <c:pt idx="6">
                  <c:v>1.5176948347107437</c:v>
                </c:pt>
                <c:pt idx="7">
                  <c:v>1.5164864197530863</c:v>
                </c:pt>
                <c:pt idx="8">
                  <c:v>1.51535595463138</c:v>
                </c:pt>
                <c:pt idx="9">
                  <c:v>1.5142968764146671</c:v>
                </c:pt>
                <c:pt idx="10">
                  <c:v>1.513303298611111</c:v>
                </c:pt>
                <c:pt idx="11">
                  <c:v>1.5123699291961683</c:v>
                </c:pt>
                <c:pt idx="12">
                  <c:v>1.5114920000000001</c:v>
                </c:pt>
                <c:pt idx="13">
                  <c:v>1.5106652056901191</c:v>
                </c:pt>
                <c:pt idx="14">
                  <c:v>1.509885650887574</c:v>
                </c:pt>
                <c:pt idx="15">
                  <c:v>1.5091498042007832</c:v>
                </c:pt>
                <c:pt idx="16">
                  <c:v>1.5084544581618655</c:v>
                </c:pt>
                <c:pt idx="17">
                  <c:v>1.5077966942148759</c:v>
                </c:pt>
                <c:pt idx="18">
                  <c:v>1.5071738520408162</c:v>
                </c:pt>
                <c:pt idx="19">
                  <c:v>1.5065835026161896</c:v>
                </c:pt>
                <c:pt idx="20">
                  <c:v>1.5060234244946491</c:v>
                </c:pt>
                <c:pt idx="21">
                  <c:v>1.5054915828784832</c:v>
                </c:pt>
                <c:pt idx="22">
                  <c:v>1.5049861111111111</c:v>
                </c:pt>
                <c:pt idx="23">
                  <c:v>1.5045052942757322</c:v>
                </c:pt>
                <c:pt idx="24">
                  <c:v>1.5040475546305931</c:v>
                </c:pt>
                <c:pt idx="25">
                  <c:v>1.5036114386495338</c:v>
                </c:pt>
                <c:pt idx="26">
                  <c:v>1.5031956054687499</c:v>
                </c:pt>
                <c:pt idx="27">
                  <c:v>1.5027988165680473</c:v>
                </c:pt>
                <c:pt idx="28">
                  <c:v>1.5024199265381084</c:v>
                </c:pt>
                <c:pt idx="29">
                  <c:v>1.502057874805079</c:v>
                </c:pt>
                <c:pt idx="30">
                  <c:v>1.5017116782006921</c:v>
                </c:pt>
                <c:pt idx="31">
                  <c:v>1.5013804242806132</c:v>
                </c:pt>
                <c:pt idx="32">
                  <c:v>1.5010632653061224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16-4C27-A2FD-288F48CA3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452687"/>
        <c:axId val="831383711"/>
      </c:lineChart>
      <c:catAx>
        <c:axId val="60945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383711"/>
        <c:crosses val="autoZero"/>
        <c:auto val="1"/>
        <c:lblAlgn val="ctr"/>
        <c:lblOffset val="100"/>
        <c:noMultiLvlLbl val="0"/>
      </c:catAx>
      <c:valAx>
        <c:axId val="831383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00000_-;\-* #\ ##0.00000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452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EFDF8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B14CA7-9311-4301-8053-08155274EECA}" type="datetime1">
              <a:rPr lang="ru-RU" smtClean="0"/>
              <a:pPr rtl="0"/>
              <a:t>21.04.2024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BBB0D-19E3-4A38-91B0-CF7805518460}" type="datetime1">
              <a:rPr lang="ru-RU" smtClean="0"/>
              <a:pPr/>
              <a:t>21.04.2024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86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418476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497503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98478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7603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289501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022963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384562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85655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5922021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 разделов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6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3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101" y="4623218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758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8133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2247852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5638009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80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80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3" y="360005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1" y="5681932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3" y="144000"/>
            <a:ext cx="5280100" cy="6048000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4" y="4465176"/>
            <a:ext cx="3372329" cy="7749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4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5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 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2" y="2020362"/>
            <a:ext cx="5472113" cy="417089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4005"/>
            <a:ext cx="11905200" cy="6047999"/>
          </a:xfrm>
          <a:solidFill>
            <a:schemeClr val="bg1">
              <a:lumMod val="95000"/>
            </a:schemeClr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3" y="4910452"/>
            <a:ext cx="4101900" cy="773546"/>
          </a:xfrm>
          <a:solidFill>
            <a:schemeClr val="tx1"/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8C031A-1E1B-4E18-9052-CA66397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80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80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3" y="360005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1" y="5681932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79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3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101" y="4623218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46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4C657649-400B-459D-918F-D5C58351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5" y="1512001"/>
            <a:ext cx="5472115" cy="466496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id="{F923135C-68B1-4D2B-80D0-318CB859F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85" y="1512001"/>
            <a:ext cx="5472115" cy="466496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id="{6BF39E7D-3145-466A-B07A-D49E661C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85" y="1512000"/>
            <a:ext cx="5472115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 4">
            <a:extLst>
              <a:ext uri="{FF2B5EF4-FFF2-40B4-BE49-F238E27FC236}">
                <a16:creationId xmlns:a16="http://schemas.microsoft.com/office/drawing/2014/main" id="{D33A71EE-E94D-4F02-B8C5-DC59F4563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5" y="1512000"/>
            <a:ext cx="5472115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Объект 5">
            <a:extLst>
              <a:ext uri="{FF2B5EF4-FFF2-40B4-BE49-F238E27FC236}">
                <a16:creationId xmlns:a16="http://schemas.microsoft.com/office/drawing/2014/main" id="{EF63D731-8A55-4A6C-A975-9B0F1F435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5" y="2505075"/>
            <a:ext cx="5472115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4" name="Объект 3">
            <a:extLst>
              <a:ext uri="{FF2B5EF4-FFF2-40B4-BE49-F238E27FC236}">
                <a16:creationId xmlns:a16="http://schemas.microsoft.com/office/drawing/2014/main" id="{60CBD79B-0266-4692-9562-0F7706A2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89" y="2505075"/>
            <a:ext cx="5472115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55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3655771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4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49" y="1511480"/>
            <a:ext cx="3600451" cy="46792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4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4" y="3263903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4" y="4889916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/>
              <a:t>Образец текста</a:t>
            </a:r>
          </a:p>
        </p:txBody>
      </p:sp>
      <p:sp>
        <p:nvSpPr>
          <p:cNvPr id="15" name="Объект 2">
            <a:extLst>
              <a:ext uri="{FF2B5EF4-FFF2-40B4-BE49-F238E27FC236}">
                <a16:creationId xmlns:a16="http://schemas.microsoft.com/office/drawing/2014/main" id="{305EC740-58FD-4D74-B7D7-DA487FC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472000" cy="471856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42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4" y="3263903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4" y="4889916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/>
              <a:t>Образец текста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E28466D9-7530-474E-BC12-1642958B7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3" y="987431"/>
            <a:ext cx="5471999" cy="4718561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054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75926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798549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40467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64829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8816721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082475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125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7" r:id="rId20"/>
    <p:sldLayoutId id="2147483649" r:id="rId21"/>
    <p:sldLayoutId id="2147483665" r:id="rId22"/>
    <p:sldLayoutId id="2147483659" r:id="rId23"/>
    <p:sldLayoutId id="2147483660" r:id="rId24"/>
    <p:sldLayoutId id="2147483668" r:id="rId25"/>
    <p:sldLayoutId id="2147483669" r:id="rId26"/>
    <p:sldLayoutId id="2147483650" r:id="rId27"/>
    <p:sldLayoutId id="2147483652" r:id="rId28"/>
    <p:sldLayoutId id="2147483667" r:id="rId29"/>
    <p:sldLayoutId id="2147483656" r:id="rId30"/>
    <p:sldLayoutId id="2147483657" r:id="rId31"/>
    <p:sldLayoutId id="2147483671" r:id="rId32"/>
    <p:sldLayoutId id="2147483672" r:id="rId33"/>
    <p:sldLayoutId id="2147483654" r:id="rId34"/>
  </p:sldLayoutIdLst>
  <p:transition>
    <p:fade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.wiki/8pfo" TargetMode="External"/><Relationship Id="rId2" Type="http://schemas.openxmlformats.org/officeDocument/2006/relationships/hyperlink" Target="https://phet.colorado.ed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asyphysics.in.ua/11clas/optics/&#1076;&#1080;&#1089;&#1087;&#1077;&#1088;&#1089;&#1080;&#1103;%200-&#1089;&#1074;&#1077;&#1090;&#1072;/" TargetMode="External"/><Relationship Id="rId4" Type="http://schemas.openxmlformats.org/officeDocument/2006/relationships/hyperlink" Target="https://phet.colorado.edu/en/simulations/bending-ligh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879600" y="304480"/>
            <a:ext cx="8689975" cy="964161"/>
          </a:xfrm>
          <a:noFill/>
          <a:effectLst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Луганське територіальне відділення МАНУ</a:t>
            </a:r>
            <a:b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Лисичанська філія</a:t>
            </a:r>
            <a:endParaRPr lang="uk-UA" sz="31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259186" y="3575714"/>
            <a:ext cx="4522480" cy="3050273"/>
          </a:xfrm>
          <a:prstGeom prst="rect">
            <a:avLst/>
          </a:prstGeom>
          <a:noFill/>
          <a:effectLst/>
        </p:spPr>
        <p:txBody>
          <a:bodyPr vert="horz" lIns="72000" tIns="0" rIns="180000" bIns="180000" rtlCol="0" anchor="b">
            <a:noAutofit/>
          </a:bodyPr>
          <a:lstStyle/>
          <a:p>
            <a:pPr lvl="0">
              <a:spcBef>
                <a:spcPct val="0"/>
              </a:spcBef>
            </a:pP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</a:t>
            </a:r>
            <a:r>
              <a:rPr lang="uk-UA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b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Сотнікова Лариса Феліксівна,</a:t>
            </a:r>
            <a:b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фізики Лисичанської гімназії №9 </a:t>
            </a:r>
          </a:p>
          <a:p>
            <a:pPr lvl="0">
              <a:spcBef>
                <a:spcPct val="0"/>
              </a:spcBef>
            </a:pPr>
            <a: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Сєвєродонецького району Луганської області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>, керівник секції «Прикладна фізика»</a:t>
            </a:r>
            <a:endParaRPr lang="uk-UA" sz="1400" dirty="0"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</a:pPr>
            <a:b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72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25837" y="6100549"/>
            <a:ext cx="11811396" cy="525438"/>
          </a:xfrm>
          <a:prstGeom prst="rect">
            <a:avLst/>
          </a:prstGeom>
          <a:noFill/>
          <a:effectLst/>
        </p:spPr>
        <p:txBody>
          <a:bodyPr vert="horz" lIns="72000" tIns="0" rIns="180000" bIns="18000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2024 </a:t>
            </a:r>
            <a:endParaRPr kumimoji="0" lang="ru-RU" sz="172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259186" y="4448415"/>
            <a:ext cx="5130174" cy="774664"/>
          </a:xfrm>
          <a:prstGeom prst="rect">
            <a:avLst/>
          </a:prstGeom>
          <a:noFill/>
          <a:effectLst/>
        </p:spPr>
        <p:txBody>
          <a:bodyPr vert="horz" lIns="72000" tIns="0" rIns="180000" bIns="180000" rtlCol="0" anchor="b">
            <a:noAutofit/>
          </a:bodyPr>
          <a:lstStyle/>
          <a:p>
            <a:pPr lvl="0">
              <a:spcBef>
                <a:spcPct val="0"/>
              </a:spcBef>
            </a:pP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Дослідження</a:t>
            </a:r>
            <a: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виконала:</a:t>
            </a:r>
          </a:p>
          <a:p>
            <a:pPr lvl="0">
              <a:spcBef>
                <a:spcPct val="0"/>
              </a:spcBef>
            </a:pPr>
            <a: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Коса Євгенія Олегівна,</a:t>
            </a:r>
          </a:p>
          <a:p>
            <a:pPr lvl="0">
              <a:spcBef>
                <a:spcPct val="0"/>
              </a:spcBef>
            </a:pPr>
            <a: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9 класу Лисичанської гімназії №9 </a:t>
            </a:r>
          </a:p>
          <a:p>
            <a:pPr lvl="0">
              <a:spcBef>
                <a:spcPct val="0"/>
              </a:spcBef>
            </a:pPr>
            <a: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Сєвєродонецького району Луганської області</a:t>
            </a:r>
          </a:p>
          <a:p>
            <a:pPr lvl="0">
              <a:spcBef>
                <a:spcPct val="0"/>
              </a:spcBef>
            </a:pPr>
            <a:b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uk-UA" sz="172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D0113-C443-068B-5205-C3A6E11296D1}"/>
              </a:ext>
            </a:extLst>
          </p:cNvPr>
          <p:cNvSpPr txBox="1"/>
          <p:nvPr/>
        </p:nvSpPr>
        <p:spPr>
          <a:xfrm>
            <a:off x="1293495" y="1270899"/>
            <a:ext cx="927608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Всеукраїнський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інтерактивний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 «МАН-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Юніор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2024»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Номінація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Технік-Юніор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2CFD21-5DD8-DAF4-9F0A-B3236FDBF828}"/>
              </a:ext>
            </a:extLst>
          </p:cNvPr>
          <p:cNvSpPr txBox="1"/>
          <p:nvPr/>
        </p:nvSpPr>
        <p:spPr>
          <a:xfrm>
            <a:off x="712945" y="2196507"/>
            <a:ext cx="11023283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МОДЕЛЮВАННЯ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СВІТЛОВИХ ЯВИЩ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ДОПОМОГОЮ ІНТЕРАКТИВНИХ </a:t>
            </a:r>
            <a:r>
              <a:rPr lang="uk-UA" sz="24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СИМУЛЯЦІЙ PHET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085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3F6C44-FD09-06C3-3265-344C3522E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80"/>
          <a:stretch/>
        </p:blipFill>
        <p:spPr>
          <a:xfrm>
            <a:off x="339525" y="1296750"/>
            <a:ext cx="6477762" cy="33311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D069BA-2AA7-2EBD-E74C-FFF8383B5D43}"/>
              </a:ext>
            </a:extLst>
          </p:cNvPr>
          <p:cNvSpPr txBox="1"/>
          <p:nvPr/>
        </p:nvSpPr>
        <p:spPr>
          <a:xfrm>
            <a:off x="1920741" y="352230"/>
            <a:ext cx="1010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Побудова колірної моделі</a:t>
            </a:r>
            <a:endParaRPr lang="en-US" sz="3600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75739E2A-B2FA-F20C-61B4-CE7FE07C0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810"/>
              </p:ext>
            </p:extLst>
          </p:nvPr>
        </p:nvGraphicFramePr>
        <p:xfrm>
          <a:off x="7118449" y="2795268"/>
          <a:ext cx="4887960" cy="333806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068041">
                  <a:extLst>
                    <a:ext uri="{9D8B030D-6E8A-4147-A177-3AD203B41FA5}">
                      <a16:colId xmlns:a16="http://schemas.microsoft.com/office/drawing/2014/main" val="1872373348"/>
                    </a:ext>
                  </a:extLst>
                </a:gridCol>
                <a:gridCol w="943583">
                  <a:extLst>
                    <a:ext uri="{9D8B030D-6E8A-4147-A177-3AD203B41FA5}">
                      <a16:colId xmlns:a16="http://schemas.microsoft.com/office/drawing/2014/main" val="2979735764"/>
                    </a:ext>
                  </a:extLst>
                </a:gridCol>
                <a:gridCol w="921152">
                  <a:extLst>
                    <a:ext uri="{9D8B030D-6E8A-4147-A177-3AD203B41FA5}">
                      <a16:colId xmlns:a16="http://schemas.microsoft.com/office/drawing/2014/main" val="3758440519"/>
                    </a:ext>
                  </a:extLst>
                </a:gridCol>
                <a:gridCol w="800643">
                  <a:extLst>
                    <a:ext uri="{9D8B030D-6E8A-4147-A177-3AD203B41FA5}">
                      <a16:colId xmlns:a16="http://schemas.microsoft.com/office/drawing/2014/main" val="4288688537"/>
                    </a:ext>
                  </a:extLst>
                </a:gridCol>
                <a:gridCol w="1154541">
                  <a:extLst>
                    <a:ext uri="{9D8B030D-6E8A-4147-A177-3AD203B41FA5}">
                      <a16:colId xmlns:a16="http://schemas.microsoft.com/office/drawing/2014/main" val="782366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Основний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колір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 err="1">
                          <a:effectLst/>
                        </a:rPr>
                        <a:t>Фіоле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 err="1">
                          <a:effectLst/>
                        </a:rPr>
                        <a:t>товий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Синій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 err="1">
                          <a:effectLst/>
                        </a:rPr>
                        <a:t>Блакит</a:t>
                      </a:r>
                      <a:br>
                        <a:rPr lang="uk-UA" sz="1300" dirty="0">
                          <a:effectLst/>
                        </a:rPr>
                      </a:br>
                      <a:r>
                        <a:rPr lang="uk-UA" sz="1300" dirty="0">
                          <a:effectLst/>
                        </a:rPr>
                        <a:t>ний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Зелений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594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λ, нм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380-428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431-458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463-496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503-539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918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Додаткові кольори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Світло </a:t>
                      </a:r>
                      <a:r>
                        <a:rPr lang="uk-UA" sz="1300" dirty="0" err="1">
                          <a:effectLst/>
                        </a:rPr>
                        <a:t>жлвто</a:t>
                      </a:r>
                      <a:r>
                        <a:rPr lang="uk-UA" sz="1300" dirty="0">
                          <a:effectLst/>
                        </a:rPr>
                        <a:t>-зелений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Жовтий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Оран</a:t>
                      </a:r>
                      <a:br>
                        <a:rPr lang="uk-UA" sz="1300">
                          <a:effectLst/>
                        </a:rPr>
                      </a:br>
                      <a:r>
                        <a:rPr lang="uk-UA" sz="1300">
                          <a:effectLst/>
                        </a:rPr>
                        <a:t>жевий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Малино</a:t>
                      </a:r>
                      <a:br>
                        <a:rPr lang="uk-UA" sz="1300">
                          <a:effectLst/>
                        </a:rPr>
                      </a:br>
                      <a:r>
                        <a:rPr lang="uk-UA" sz="1300">
                          <a:effectLst/>
                        </a:rPr>
                        <a:t>вий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092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/>
                          </a:solidFill>
                          <a:effectLst/>
                        </a:rPr>
                        <a:t>Основний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/>
                          </a:solidFill>
                          <a:effectLst/>
                        </a:rPr>
                        <a:t>колір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</a:rPr>
                        <a:t>Жовтий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</a:rPr>
                        <a:t>Оранжевий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</a:rPr>
                        <a:t>Червоний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5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λ, нм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547-580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587-619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620-700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557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Додаткові кольори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Синій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Блакитний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Блакитно- зелений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2732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5BFDC8-73C4-C123-E0AB-6249D003930F}"/>
              </a:ext>
            </a:extLst>
          </p:cNvPr>
          <p:cNvSpPr txBox="1"/>
          <p:nvPr/>
        </p:nvSpPr>
        <p:spPr>
          <a:xfrm>
            <a:off x="6971221" y="1296750"/>
            <a:ext cx="5035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Експериментально підібрали додаткові кольори до основних. Перемикаючись між вкладками кольорового світла і монохромного можемо визначити довжини хвиль 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CB714D-25EA-8570-B1A0-65911CC0E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80" b="3842"/>
          <a:stretch/>
        </p:blipFill>
        <p:spPr bwMode="auto">
          <a:xfrm>
            <a:off x="339525" y="4821340"/>
            <a:ext cx="3162432" cy="1647931"/>
          </a:xfrm>
          <a:prstGeom prst="rect">
            <a:avLst/>
          </a:prstGeom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35E62F-4B2F-5EDF-80F0-14F25DB640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1000"/>
                    </a14:imgEffect>
                    <a14:imgEffect>
                      <a14:brightnessContrast bright="-21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0" b="3769"/>
          <a:stretch/>
        </p:blipFill>
        <p:spPr bwMode="auto">
          <a:xfrm>
            <a:off x="3632679" y="4821340"/>
            <a:ext cx="3162431" cy="1656577"/>
          </a:xfrm>
          <a:prstGeom prst="rect">
            <a:avLst/>
          </a:prstGeom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157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6DA541-5A31-5827-8567-71E5DC73C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0" y="1040820"/>
            <a:ext cx="6119495" cy="14935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EC1BD5-3C3C-89C0-2A01-0C09D3405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0" y="2521106"/>
            <a:ext cx="6119495" cy="15125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C279DE-0372-36A5-099E-1E7849F06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9452" y="3170711"/>
            <a:ext cx="6119495" cy="3099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CF95B-7149-7336-8D8A-FBAB187407BF}"/>
              </a:ext>
            </a:extLst>
          </p:cNvPr>
          <p:cNvSpPr txBox="1"/>
          <p:nvPr/>
        </p:nvSpPr>
        <p:spPr>
          <a:xfrm>
            <a:off x="7164387" y="1310640"/>
            <a:ext cx="473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	Використовуємо призми різних форм та їх поєднання.</a:t>
            </a:r>
          </a:p>
          <a:p>
            <a:pPr algn="just"/>
            <a:r>
              <a:rPr lang="uk-UA" sz="2400" dirty="0"/>
              <a:t>Призма складної форми дає кращий ефект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9E317-1B5B-6D91-7F13-F1610771ED3B}"/>
              </a:ext>
            </a:extLst>
          </p:cNvPr>
          <p:cNvSpPr txBox="1"/>
          <p:nvPr/>
        </p:nvSpPr>
        <p:spPr>
          <a:xfrm>
            <a:off x="1899920" y="223520"/>
            <a:ext cx="1010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Моделювання оптичних явищ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4B18F-945D-2D7D-C042-B73015B75A00}"/>
              </a:ext>
            </a:extLst>
          </p:cNvPr>
          <p:cNvSpPr txBox="1"/>
          <p:nvPr/>
        </p:nvSpPr>
        <p:spPr>
          <a:xfrm>
            <a:off x="487680" y="4269047"/>
            <a:ext cx="496824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  <a:ea typeface="Calibri" panose="020F0502020204030204" pitchFamily="34" charset="0"/>
              </a:rPr>
              <a:t>Збільшення перекриття з 5,648 мм до 6,884 мм змінює довжину хвилі, яка внутрішньо відбивається,</a:t>
            </a:r>
            <a:br>
              <a:rPr lang="uk-UA" sz="2000" dirty="0">
                <a:effectLst/>
                <a:ea typeface="Calibri" panose="020F0502020204030204" pitchFamily="34" charset="0"/>
              </a:rPr>
            </a:br>
            <a:r>
              <a:rPr lang="uk-UA" sz="2000" dirty="0">
                <a:effectLst/>
                <a:ea typeface="Calibri" panose="020F0502020204030204" pitchFamily="34" charset="0"/>
              </a:rPr>
              <a:t> з 639 нм до 601 нм.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</a:rPr>
              <a:t>На результати досліду впливає наявність повітряного прошарку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1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B218A8-101F-4B77-6D63-C61C3C27F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1" y="1457781"/>
            <a:ext cx="7903739" cy="3942438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964037AC-28B2-5642-2A31-4515ED2DA4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Моделювання природних  явищ</a:t>
            </a:r>
            <a:endParaRPr lang="en-US" sz="36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2C543B-1E27-5BE4-B171-469F9BF3D2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15521821-A789-F1D9-4571-4B2A9FD16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9E8DE0-9D9E-946F-84C7-A12438AE4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271" y="1457780"/>
            <a:ext cx="3533909" cy="42826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1C8FFB-6CDC-3A5E-F6F8-DFE1C3419EE2}"/>
              </a:ext>
            </a:extLst>
          </p:cNvPr>
          <p:cNvSpPr txBox="1"/>
          <p:nvPr/>
        </p:nvSpPr>
        <p:spPr>
          <a:xfrm>
            <a:off x="468151" y="5628640"/>
            <a:ext cx="790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Веселка подвійна, промені відбиті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80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19B51A1E-902D-48AF-9020-955120F399B6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38453" y="765011"/>
            <a:ext cx="1042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F9A11179-F096-40C2-43DE-72DBA3D1E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76035"/>
              </p:ext>
            </p:extLst>
          </p:nvPr>
        </p:nvGraphicFramePr>
        <p:xfrm>
          <a:off x="1114266" y="1981200"/>
          <a:ext cx="9963468" cy="2819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21156">
                  <a:extLst>
                    <a:ext uri="{9D8B030D-6E8A-4147-A177-3AD203B41FA5}">
                      <a16:colId xmlns:a16="http://schemas.microsoft.com/office/drawing/2014/main" val="1130812485"/>
                    </a:ext>
                  </a:extLst>
                </a:gridCol>
                <a:gridCol w="3321156">
                  <a:extLst>
                    <a:ext uri="{9D8B030D-6E8A-4147-A177-3AD203B41FA5}">
                      <a16:colId xmlns:a16="http://schemas.microsoft.com/office/drawing/2014/main" val="4045006216"/>
                    </a:ext>
                  </a:extLst>
                </a:gridCol>
                <a:gridCol w="3321156">
                  <a:extLst>
                    <a:ext uri="{9D8B030D-6E8A-4147-A177-3AD203B41FA5}">
                      <a16:colId xmlns:a16="http://schemas.microsoft.com/office/drawing/2014/main" val="720417374"/>
                    </a:ext>
                  </a:extLst>
                </a:gridCol>
              </a:tblGrid>
              <a:tr h="115408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Оптичні прилади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Фотографія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41720"/>
                  </a:ext>
                </a:extLst>
              </a:tr>
              <a:tr h="1665317">
                <a:tc>
                  <a:txBody>
                    <a:bodyPr/>
                    <a:lstStyle/>
                    <a:p>
                      <a:pPr marL="0" marR="0" lvl="0" indent="0" algn="ctr" defTabSz="41756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Оптоволоконні технології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uk-UA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технології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Природні явища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93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08538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19B51A1E-902D-48AF-9020-955120F399B6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30610" y="489144"/>
            <a:ext cx="1042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04954-ED25-FE6F-373C-41DD1624857F}"/>
              </a:ext>
            </a:extLst>
          </p:cNvPr>
          <p:cNvSpPr txBox="1"/>
          <p:nvPr/>
        </p:nvSpPr>
        <p:spPr>
          <a:xfrm>
            <a:off x="698521" y="1061365"/>
            <a:ext cx="11028045" cy="5019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дослідили характеристики світла;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роздивилися можливості моделювання оптичних явищ та ілюзій, пов’язаних з дисперсією світла, призмами різних форм;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вивели певні залежності для показника заломлення світла від довжини хвилі;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побудували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колірну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модель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додаткових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кольорів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допомогою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роздивилися практичне використання отриманих ефектів.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комп’ютерні симуляції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PhET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мають певні спрощення та ідеалізації, але саме вони допомагають пояснити сутність процесів та отриманих закономірностей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8425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539EBA46-B8A5-62FE-BEF3-A7F2F35E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15</a:t>
            </a:fld>
            <a:endParaRPr lang="ru-RU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FA77D-012E-5C87-6861-C78AF9A60AB2}"/>
              </a:ext>
            </a:extLst>
          </p:cNvPr>
          <p:cNvSpPr txBox="1"/>
          <p:nvPr/>
        </p:nvSpPr>
        <p:spPr>
          <a:xfrm>
            <a:off x="593890" y="1295900"/>
            <a:ext cx="11004219" cy="5562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hlinkClick r:id="rId2"/>
              </a:rPr>
              <a:t>PhET</a:t>
            </a:r>
            <a:r>
              <a:rPr lang="en-US" sz="2400" dirty="0">
                <a:hlinkClick r:id="rId2"/>
              </a:rPr>
              <a:t>: Free online physics, chemistry, biology, earth science and math simulations (colorado.edu)</a:t>
            </a:r>
            <a:r>
              <a:rPr lang="en-US" sz="2400" dirty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/>
              <a:t>Дисперсія світла (</a:t>
            </a:r>
            <a:r>
              <a:rPr lang="en-US" sz="2400" dirty="0">
                <a:hlinkClick r:id="rId3"/>
              </a:rPr>
              <a:t>https://w.wiki/8pfo</a:t>
            </a:r>
            <a:r>
              <a:rPr lang="en-US" sz="2400" dirty="0"/>
              <a:t>)</a:t>
            </a:r>
            <a:endParaRPr lang="uk-UA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/>
              <a:t>Заломлення світла  </a:t>
            </a:r>
            <a:r>
              <a:rPr lang="en-US" sz="2400" dirty="0"/>
              <a:t>URL: </a:t>
            </a:r>
            <a:r>
              <a:rPr lang="en-US" sz="2400" dirty="0">
                <a:hlinkClick r:id="rId4"/>
              </a:rPr>
              <a:t>https://phet.colorado.edu/en/simulations/bending-light</a:t>
            </a:r>
            <a:endParaRPr lang="uk-UA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/>
              <a:t>Фізика – легко! Вивчаємо фізику і не тільки. </a:t>
            </a:r>
            <a:r>
              <a:rPr lang="en-US" sz="2400" dirty="0"/>
              <a:t>URL: </a:t>
            </a:r>
            <a:r>
              <a:rPr lang="en-US" sz="2400" dirty="0">
                <a:hlinkClick r:id="rId5"/>
              </a:rPr>
              <a:t>https://www.easyphysics.in.ua/11clas/optics/</a:t>
            </a:r>
            <a:r>
              <a:rPr lang="uk-UA" sz="2400" dirty="0" err="1">
                <a:hlinkClick r:id="rId5"/>
              </a:rPr>
              <a:t>дисперсия</a:t>
            </a:r>
            <a:r>
              <a:rPr lang="uk-UA" sz="2400" dirty="0">
                <a:hlinkClick r:id="rId5"/>
              </a:rPr>
              <a:t> 0-света</a:t>
            </a:r>
            <a:r>
              <a:rPr lang="en-US" sz="2400" dirty="0">
                <a:hlinkClick r:id="rId5"/>
              </a:rPr>
              <a:t>/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/>
              <a:t>Фізика : </a:t>
            </a:r>
            <a:r>
              <a:rPr lang="uk-UA" sz="2400" dirty="0" err="1"/>
              <a:t>підруч</a:t>
            </a:r>
            <a:r>
              <a:rPr lang="uk-UA" sz="2400" dirty="0"/>
              <a:t>. для 9 </a:t>
            </a:r>
            <a:r>
              <a:rPr lang="uk-UA" sz="2400" dirty="0" err="1"/>
              <a:t>кл</a:t>
            </a:r>
            <a:r>
              <a:rPr lang="uk-UA" sz="2400" dirty="0"/>
              <a:t>. </a:t>
            </a:r>
            <a:r>
              <a:rPr lang="uk-UA" sz="2400" dirty="0" err="1"/>
              <a:t>загальноосвіт</a:t>
            </a:r>
            <a:r>
              <a:rPr lang="uk-UA" sz="2400" dirty="0"/>
              <a:t>. </a:t>
            </a:r>
            <a:r>
              <a:rPr lang="uk-UA" sz="2400" dirty="0" err="1"/>
              <a:t>навч</a:t>
            </a:r>
            <a:r>
              <a:rPr lang="uk-UA" sz="2400" dirty="0"/>
              <a:t>. </a:t>
            </a:r>
            <a:r>
              <a:rPr lang="uk-UA" sz="2400" dirty="0" err="1"/>
              <a:t>закл</a:t>
            </a:r>
            <a:r>
              <a:rPr lang="uk-UA" sz="2400" dirty="0"/>
              <a:t>. / В. Г. Бар’яхтар, С. О. Довгий, Ф. Я. </a:t>
            </a:r>
            <a:r>
              <a:rPr lang="uk-UA" sz="2400" dirty="0" err="1"/>
              <a:t>Божинова</a:t>
            </a:r>
            <a:r>
              <a:rPr lang="uk-UA" sz="2400" dirty="0"/>
              <a:t>, О. О. </a:t>
            </a:r>
            <a:r>
              <a:rPr lang="uk-UA" sz="2400" dirty="0" err="1"/>
              <a:t>Кірюхіна</a:t>
            </a:r>
            <a:r>
              <a:rPr lang="uk-UA" sz="2400" dirty="0"/>
              <a:t> ; за ред. В. Г. Бар’яхтара, С. О. Довгого. Харків : Вид-во «Ранок», 2017, 272 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49D5F6-5E91-4733-FBF7-023298406CD1}"/>
              </a:ext>
            </a:extLst>
          </p:cNvPr>
          <p:cNvSpPr txBox="1"/>
          <p:nvPr/>
        </p:nvSpPr>
        <p:spPr>
          <a:xfrm>
            <a:off x="1244910" y="526459"/>
            <a:ext cx="1042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</a:p>
        </p:txBody>
      </p:sp>
    </p:spTree>
    <p:extLst>
      <p:ext uri="{BB962C8B-B14F-4D97-AF65-F5344CB8AC3E}">
        <p14:creationId xmlns:p14="http://schemas.microsoft.com/office/powerpoint/2010/main" val="365337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1798FE-0CAD-17BC-6A59-EC63117A8CCF}"/>
              </a:ext>
            </a:extLst>
          </p:cNvPr>
          <p:cNvSpPr txBox="1"/>
          <p:nvPr/>
        </p:nvSpPr>
        <p:spPr>
          <a:xfrm>
            <a:off x="995680" y="719701"/>
            <a:ext cx="10160000" cy="540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31800" algn="just">
              <a:lnSpc>
                <a:spcPct val="150000"/>
              </a:lnSpc>
              <a:spcAft>
                <a:spcPts val="1000"/>
              </a:spcAft>
              <a:tabLst>
                <a:tab pos="642620" algn="l"/>
              </a:tabLs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Мета дослідження: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 допомогою інтерактивних симуляцій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PhET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дослідити можливість моделювання  оптичних явищ, пов'язаних з дисперсією  світла.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31800"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Завдання дослідження: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з’ясувати, причини дисперсії світла, її різновиди; оцінити правильність обраної моделі; змоделювати ситуації, що поясняють природні явища та дослідити колірні оптичні ілюзії.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0955" indent="431800"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Об’єкт дослідження: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світлові хвилі, дисперсія світла, оптичні ілюзії.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0955" indent="431800"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Предмет дослідження: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моделювання оптичних явищ, пов’язаних з кольорами світла, та їх практичне використання.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BAC7E343-2CE6-09C3-D877-93786DAA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01D874-D736-DF89-60B9-D7B0F9A28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1"/>
          <a:stretch/>
        </p:blipFill>
        <p:spPr>
          <a:xfrm>
            <a:off x="542617" y="586322"/>
            <a:ext cx="3368340" cy="40825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869042-D148-ACC4-0504-D98F4C7D8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bright="6000" contrast="34000"/>
                    </a14:imgEffect>
                  </a14:imgLayer>
                </a14:imgProps>
              </a:ext>
            </a:extLst>
          </a:blip>
          <a:srcRect t="26814" b="6223"/>
          <a:stretch/>
        </p:blipFill>
        <p:spPr>
          <a:xfrm>
            <a:off x="4410447" y="586322"/>
            <a:ext cx="3696226" cy="3300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C4EDBE-8EDC-1368-59E1-14F2998798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8000" contras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4385" y="586322"/>
            <a:ext cx="3194998" cy="4259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ABDC0F-1CA1-6144-C7A2-03E1298EB49A}"/>
              </a:ext>
            </a:extLst>
          </p:cNvPr>
          <p:cNvSpPr txBox="1"/>
          <p:nvPr/>
        </p:nvSpPr>
        <p:spPr>
          <a:xfrm>
            <a:off x="542617" y="4790484"/>
            <a:ext cx="11106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/>
              <a:t>	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Різнокольорова веселка, сонячний промінь, що випадково потрапив на пляшку з водою, Сонце в об’єктиві камери… 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ми бачимо різні кольори, якщо світло біле?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3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0D9E26DE-6355-9A4D-0DAD-52B52C38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4C0D6-4697-CAD2-2FBF-CA587400C87C}"/>
              </a:ext>
            </a:extLst>
          </p:cNvPr>
          <p:cNvSpPr txBox="1"/>
          <p:nvPr/>
        </p:nvSpPr>
        <p:spPr>
          <a:xfrm>
            <a:off x="1078858" y="700254"/>
            <a:ext cx="1003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Оптичні ілюзії </a:t>
            </a:r>
            <a:r>
              <a:rPr lang="uk-UA" dirty="0"/>
              <a:t>- </a:t>
            </a:r>
            <a:r>
              <a:rPr lang="uk-UA" sz="2800" dirty="0"/>
              <a:t>п</a:t>
            </a:r>
            <a:r>
              <a:rPr lang="uk-UA" sz="2800" dirty="0">
                <a:effectLst/>
                <a:ea typeface="Calibri" panose="020F0502020204030204" pitchFamily="34" charset="0"/>
              </a:rPr>
              <a:t>омилки в зоровому сприйнятті, викликані неточністю або неадекватністю процесів корекції зорового сприйняття, які ми не усвідомлюємо.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2E8DA8-945E-5718-BBB8-72B0A3799716}"/>
              </a:ext>
            </a:extLst>
          </p:cNvPr>
          <p:cNvSpPr txBox="1"/>
          <p:nvPr/>
        </p:nvSpPr>
        <p:spPr>
          <a:xfrm>
            <a:off x="5596630" y="2090453"/>
            <a:ext cx="60293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2060"/>
                </a:solidFill>
              </a:rPr>
              <a:t>За походженням: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природні, або створені природою;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штучні, або вигадані людиною;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змішані, тобто природні ілюзії, відтворені людиною.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A1670-9782-5723-9094-C06575372C7C}"/>
              </a:ext>
            </a:extLst>
          </p:cNvPr>
          <p:cNvSpPr txBox="1"/>
          <p:nvPr/>
        </p:nvSpPr>
        <p:spPr>
          <a:xfrm>
            <a:off x="5596630" y="3837930"/>
            <a:ext cx="62025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</a:rPr>
              <a:t>За спільними ефектами, що спостерігаються в кожній групі:</a:t>
            </a:r>
          </a:p>
          <a:p>
            <a:r>
              <a:rPr lang="uk-UA" sz="2000" dirty="0"/>
              <a:t>• ілюзії яскравості та контрасту;</a:t>
            </a:r>
          </a:p>
          <a:p>
            <a:r>
              <a:rPr lang="uk-UA" sz="2000" dirty="0"/>
              <a:t>• ілюзії руху;</a:t>
            </a:r>
          </a:p>
          <a:p>
            <a:r>
              <a:rPr lang="uk-UA" sz="2000" dirty="0"/>
              <a:t>• геометричні або кутові ілюзії;</a:t>
            </a:r>
          </a:p>
          <a:p>
            <a:r>
              <a:rPr lang="uk-UA" sz="2000" dirty="0"/>
              <a:t>• ілюзії уявних або неможливих фігур;</a:t>
            </a:r>
          </a:p>
          <a:p>
            <a:r>
              <a:rPr lang="uk-UA" sz="2000" dirty="0"/>
              <a:t>• ілюзії, спричинені когнітивними ефектами;</a:t>
            </a:r>
          </a:p>
          <a:p>
            <a:r>
              <a:rPr lang="uk-UA" sz="2000" dirty="0"/>
              <a:t>• ілюзії кольору.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13DB119A-9012-DD52-A2C5-094630E46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6" t="16371" b="14937"/>
          <a:stretch/>
        </p:blipFill>
        <p:spPr bwMode="auto">
          <a:xfrm>
            <a:off x="800039" y="2367329"/>
            <a:ext cx="4286492" cy="2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97EFD3-8EA0-736D-0F4D-4ED877581BAB}"/>
              </a:ext>
            </a:extLst>
          </p:cNvPr>
          <p:cNvSpPr txBox="1"/>
          <p:nvPr/>
        </p:nvSpPr>
        <p:spPr>
          <a:xfrm>
            <a:off x="1343763" y="4966592"/>
            <a:ext cx="319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ЧЕРВОНИЙ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030C9-D9F5-DCA5-F528-1605F8302164}"/>
              </a:ext>
            </a:extLst>
          </p:cNvPr>
          <p:cNvSpPr txBox="1"/>
          <p:nvPr/>
        </p:nvSpPr>
        <p:spPr>
          <a:xfrm>
            <a:off x="1343763" y="5416771"/>
            <a:ext cx="319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</a:rPr>
              <a:t>ЗЕЛЕНИЙ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B0FA6-4991-0A87-AD9A-05B3D429C04A}"/>
              </a:ext>
            </a:extLst>
          </p:cNvPr>
          <p:cNvSpPr txBox="1"/>
          <p:nvPr/>
        </p:nvSpPr>
        <p:spPr>
          <a:xfrm>
            <a:off x="1343763" y="5866950"/>
            <a:ext cx="319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СИНІЙ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8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51CCE9-B662-6269-1234-29A780DD7D95}"/>
              </a:ext>
            </a:extLst>
          </p:cNvPr>
          <p:cNvSpPr txBox="1"/>
          <p:nvPr/>
        </p:nvSpPr>
        <p:spPr>
          <a:xfrm>
            <a:off x="1099308" y="456608"/>
            <a:ext cx="9993383" cy="1317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84363" indent="-1884363" algn="just">
              <a:lnSpc>
                <a:spcPct val="150000"/>
              </a:lnSpc>
            </a:pPr>
            <a:r>
              <a:rPr lang="uk-UA" sz="2800" b="1">
                <a:effectLst/>
                <a:ea typeface="Calibri" panose="020F0502020204030204" pitchFamily="34" charset="0"/>
              </a:rPr>
              <a:t>ДИСПЕРСІЯ</a:t>
            </a:r>
            <a:r>
              <a:rPr lang="uk-UA" sz="2800" b="1">
                <a:ea typeface="Calibri" panose="020F0502020204030204" pitchFamily="34" charset="0"/>
              </a:rPr>
              <a:t> СВІТЛА </a:t>
            </a:r>
            <a:r>
              <a:rPr lang="uk-UA" sz="2800" b="1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uk-UA" sz="2800">
                <a:ea typeface="Calibri" panose="020F0502020204030204" pitchFamily="34" charset="0"/>
              </a:rPr>
              <a:t>залежність абсолютного показника заломлення середовища від частоти світлової хвилі</a:t>
            </a:r>
            <a:endParaRPr lang="uk-UA" sz="2800" dirty="0">
              <a:effectLst/>
              <a:ea typeface="Calibri" panose="020F0502020204030204" pitchFamily="34" charset="0"/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81BEC5A1-1204-AC41-EBAF-4340ECCC89F3}"/>
              </a:ext>
            </a:extLst>
          </p:cNvPr>
          <p:cNvGrpSpPr/>
          <p:nvPr/>
        </p:nvGrpSpPr>
        <p:grpSpPr>
          <a:xfrm>
            <a:off x="690016" y="1845134"/>
            <a:ext cx="4964197" cy="3547381"/>
            <a:chOff x="720878" y="19992784"/>
            <a:chExt cx="8568165" cy="5446338"/>
          </a:xfrm>
        </p:grpSpPr>
        <p:sp>
          <p:nvSpPr>
            <p:cNvPr id="5" name="Прямокутник 4">
              <a:extLst>
                <a:ext uri="{FF2B5EF4-FFF2-40B4-BE49-F238E27FC236}">
                  <a16:creationId xmlns:a16="http://schemas.microsoft.com/office/drawing/2014/main" id="{77EFC7C4-F141-823A-90F5-B49B565EAF86}"/>
                </a:ext>
              </a:extLst>
            </p:cNvPr>
            <p:cNvSpPr/>
            <p:nvPr/>
          </p:nvSpPr>
          <p:spPr>
            <a:xfrm>
              <a:off x="720878" y="19992784"/>
              <a:ext cx="8568165" cy="544633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ACD6AD"/>
                </a:gs>
                <a:gs pos="83000">
                  <a:srgbClr val="ACD6AD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EDBE9809-24D6-FBE5-9F9B-BF7DD982930D}"/>
                </a:ext>
              </a:extLst>
            </p:cNvPr>
            <p:cNvGrpSpPr/>
            <p:nvPr/>
          </p:nvGrpSpPr>
          <p:grpSpPr>
            <a:xfrm>
              <a:off x="1058450" y="20112941"/>
              <a:ext cx="8176938" cy="4944116"/>
              <a:chOff x="-1" y="-29470"/>
              <a:chExt cx="3802807" cy="2299335"/>
            </a:xfrm>
          </p:grpSpPr>
          <p:grpSp>
            <p:nvGrpSpPr>
              <p:cNvPr id="12" name="Групувати 11">
                <a:extLst>
                  <a:ext uri="{FF2B5EF4-FFF2-40B4-BE49-F238E27FC236}">
                    <a16:creationId xmlns:a16="http://schemas.microsoft.com/office/drawing/2014/main" id="{86D2EF0E-6AED-BAE2-38DB-5B1485B8A155}"/>
                  </a:ext>
                </a:extLst>
              </p:cNvPr>
              <p:cNvGrpSpPr/>
              <p:nvPr/>
            </p:nvGrpSpPr>
            <p:grpSpPr>
              <a:xfrm>
                <a:off x="-1" y="-29470"/>
                <a:ext cx="3707130" cy="2299335"/>
                <a:chOff x="0" y="-29470"/>
                <a:chExt cx="3707367" cy="2299335"/>
              </a:xfrm>
            </p:grpSpPr>
            <p:sp>
              <p:nvSpPr>
                <p:cNvPr id="20" name="Рівнобедрений трикутник 19">
                  <a:extLst>
                    <a:ext uri="{FF2B5EF4-FFF2-40B4-BE49-F238E27FC236}">
                      <a16:creationId xmlns:a16="http://schemas.microsoft.com/office/drawing/2014/main" id="{47EFBD2E-3897-726C-A1BA-FDE026D0F384}"/>
                    </a:ext>
                  </a:extLst>
                </p:cNvPr>
                <p:cNvSpPr/>
                <p:nvPr/>
              </p:nvSpPr>
              <p:spPr>
                <a:xfrm>
                  <a:off x="444552" y="-29470"/>
                  <a:ext cx="2624221" cy="2299335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1" name="Пряма сполучна лінія 20">
                  <a:extLst>
                    <a:ext uri="{FF2B5EF4-FFF2-40B4-BE49-F238E27FC236}">
                      <a16:creationId xmlns:a16="http://schemas.microsoft.com/office/drawing/2014/main" id="{2CD2F6CB-A734-7FC3-D092-50A0CAADE6CE}"/>
                    </a:ext>
                  </a:extLst>
                </p:cNvPr>
                <p:cNvCxnSpPr/>
                <p:nvPr/>
              </p:nvCxnSpPr>
              <p:spPr>
                <a:xfrm>
                  <a:off x="176213" y="771525"/>
                  <a:ext cx="1770848" cy="762134"/>
                </a:xfrm>
                <a:prstGeom prst="line">
                  <a:avLst/>
                </a:prstGeom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 сполучна лінія 21">
                  <a:extLst>
                    <a:ext uri="{FF2B5EF4-FFF2-40B4-BE49-F238E27FC236}">
                      <a16:creationId xmlns:a16="http://schemas.microsoft.com/office/drawing/2014/main" id="{C60C93A6-3C5E-83C5-C35C-C34D8E3A9207}"/>
                    </a:ext>
                  </a:extLst>
                </p:cNvPr>
                <p:cNvCxnSpPr/>
                <p:nvPr/>
              </p:nvCxnSpPr>
              <p:spPr>
                <a:xfrm flipV="1">
                  <a:off x="1443038" y="823913"/>
                  <a:ext cx="1794009" cy="814137"/>
                </a:xfrm>
                <a:prstGeom prst="line">
                  <a:avLst/>
                </a:prstGeom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 сполучна лінія 22">
                  <a:extLst>
                    <a:ext uri="{FF2B5EF4-FFF2-40B4-BE49-F238E27FC236}">
                      <a16:creationId xmlns:a16="http://schemas.microsoft.com/office/drawing/2014/main" id="{A39AF3B5-50C9-CFAF-4AC3-ED21A3767E01}"/>
                    </a:ext>
                  </a:extLst>
                </p:cNvPr>
                <p:cNvCxnSpPr/>
                <p:nvPr/>
              </p:nvCxnSpPr>
              <p:spPr>
                <a:xfrm flipV="1">
                  <a:off x="0" y="1200150"/>
                  <a:ext cx="1106136" cy="661737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 сполучна лінія 23">
                  <a:extLst>
                    <a:ext uri="{FF2B5EF4-FFF2-40B4-BE49-F238E27FC236}">
                      <a16:creationId xmlns:a16="http://schemas.microsoft.com/office/drawing/2014/main" id="{AE508FB8-9F7F-D24E-098F-FB9388B3B400}"/>
                    </a:ext>
                  </a:extLst>
                </p:cNvPr>
                <p:cNvCxnSpPr/>
                <p:nvPr/>
              </p:nvCxnSpPr>
              <p:spPr>
                <a:xfrm flipV="1">
                  <a:off x="1104900" y="38100"/>
                  <a:ext cx="1981133" cy="1157872"/>
                </a:xfrm>
                <a:prstGeom prst="line">
                  <a:avLst/>
                </a:prstGeom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 сполучна лінія 24">
                  <a:extLst>
                    <a:ext uri="{FF2B5EF4-FFF2-40B4-BE49-F238E27FC236}">
                      <a16:creationId xmlns:a16="http://schemas.microsoft.com/office/drawing/2014/main" id="{7BD96C25-EF4E-CB15-0FC8-DDCB9F0D122F}"/>
                    </a:ext>
                  </a:extLst>
                </p:cNvPr>
                <p:cNvCxnSpPr/>
                <p:nvPr/>
              </p:nvCxnSpPr>
              <p:spPr>
                <a:xfrm>
                  <a:off x="1119188" y="1181100"/>
                  <a:ext cx="1322705" cy="0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 сполучна лінія 25">
                  <a:extLst>
                    <a:ext uri="{FF2B5EF4-FFF2-40B4-BE49-F238E27FC236}">
                      <a16:creationId xmlns:a16="http://schemas.microsoft.com/office/drawing/2014/main" id="{33103105-3B2D-2C7F-E1AA-285F9408AE45}"/>
                    </a:ext>
                  </a:extLst>
                </p:cNvPr>
                <p:cNvCxnSpPr/>
                <p:nvPr/>
              </p:nvCxnSpPr>
              <p:spPr>
                <a:xfrm rot="10800000" flipH="1" flipV="1">
                  <a:off x="2428875" y="1176338"/>
                  <a:ext cx="1118936" cy="617621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 сполучна лінія 26">
                  <a:extLst>
                    <a:ext uri="{FF2B5EF4-FFF2-40B4-BE49-F238E27FC236}">
                      <a16:creationId xmlns:a16="http://schemas.microsoft.com/office/drawing/2014/main" id="{680DCD91-168F-65D9-6C2C-AEA8DBEE3DBF}"/>
                    </a:ext>
                  </a:extLst>
                </p:cNvPr>
                <p:cNvCxnSpPr/>
                <p:nvPr/>
              </p:nvCxnSpPr>
              <p:spPr>
                <a:xfrm flipH="1" flipV="1">
                  <a:off x="1485900" y="628650"/>
                  <a:ext cx="957613" cy="553252"/>
                </a:xfrm>
                <a:prstGeom prst="line">
                  <a:avLst/>
                </a:prstGeom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28" name="Дуга 27">
                  <a:extLst>
                    <a:ext uri="{FF2B5EF4-FFF2-40B4-BE49-F238E27FC236}">
                      <a16:creationId xmlns:a16="http://schemas.microsoft.com/office/drawing/2014/main" id="{3CB3F230-8B2C-AE19-D032-14DC676D1BF1}"/>
                    </a:ext>
                  </a:extLst>
                </p:cNvPr>
                <p:cNvSpPr/>
                <p:nvPr/>
              </p:nvSpPr>
              <p:spPr>
                <a:xfrm rot="19242526" flipH="1">
                  <a:off x="828675" y="1038225"/>
                  <a:ext cx="295275" cy="382905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Дуга 28">
                  <a:extLst>
                    <a:ext uri="{FF2B5EF4-FFF2-40B4-BE49-F238E27FC236}">
                      <a16:creationId xmlns:a16="http://schemas.microsoft.com/office/drawing/2014/main" id="{0A8929DC-D095-588F-7A77-62E67C952B94}"/>
                    </a:ext>
                  </a:extLst>
                </p:cNvPr>
                <p:cNvSpPr/>
                <p:nvPr/>
              </p:nvSpPr>
              <p:spPr>
                <a:xfrm rot="2357474">
                  <a:off x="2462213" y="1038225"/>
                  <a:ext cx="295517" cy="383209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Дуга 29">
                  <a:extLst>
                    <a:ext uri="{FF2B5EF4-FFF2-40B4-BE49-F238E27FC236}">
                      <a16:creationId xmlns:a16="http://schemas.microsoft.com/office/drawing/2014/main" id="{02E01820-06AF-7E18-E66E-6EBE6E2F6097}"/>
                    </a:ext>
                  </a:extLst>
                </p:cNvPr>
                <p:cNvSpPr/>
                <p:nvPr/>
              </p:nvSpPr>
              <p:spPr>
                <a:xfrm rot="19242526" flipH="1">
                  <a:off x="2138363" y="1138238"/>
                  <a:ext cx="183746" cy="257697"/>
                </a:xfrm>
                <a:prstGeom prst="arc">
                  <a:avLst>
                    <a:gd name="adj1" fmla="val 16870777"/>
                    <a:gd name="adj2" fmla="val 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Дуга 30">
                  <a:extLst>
                    <a:ext uri="{FF2B5EF4-FFF2-40B4-BE49-F238E27FC236}">
                      <a16:creationId xmlns:a16="http://schemas.microsoft.com/office/drawing/2014/main" id="{6D80A6DA-72B4-BDF6-BC1C-448A80855E31}"/>
                    </a:ext>
                  </a:extLst>
                </p:cNvPr>
                <p:cNvSpPr/>
                <p:nvPr/>
              </p:nvSpPr>
              <p:spPr>
                <a:xfrm rot="2357474">
                  <a:off x="1271588" y="1138238"/>
                  <a:ext cx="183515" cy="257175"/>
                </a:xfrm>
                <a:prstGeom prst="arc">
                  <a:avLst>
                    <a:gd name="adj1" fmla="val 16870777"/>
                    <a:gd name="adj2" fmla="val 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Дуга 31">
                  <a:extLst>
                    <a:ext uri="{FF2B5EF4-FFF2-40B4-BE49-F238E27FC236}">
                      <a16:creationId xmlns:a16="http://schemas.microsoft.com/office/drawing/2014/main" id="{3982F592-8F22-A8DA-8F29-37DB0AD2556A}"/>
                    </a:ext>
                  </a:extLst>
                </p:cNvPr>
                <p:cNvSpPr/>
                <p:nvPr/>
              </p:nvSpPr>
              <p:spPr>
                <a:xfrm rot="19242526" flipH="1">
                  <a:off x="1547813" y="1343025"/>
                  <a:ext cx="211117" cy="288429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Дуга 32">
                  <a:extLst>
                    <a:ext uri="{FF2B5EF4-FFF2-40B4-BE49-F238E27FC236}">
                      <a16:creationId xmlns:a16="http://schemas.microsoft.com/office/drawing/2014/main" id="{09EF138C-BB4E-D4CA-320D-D470FBD58E22}"/>
                    </a:ext>
                  </a:extLst>
                </p:cNvPr>
                <p:cNvSpPr/>
                <p:nvPr/>
              </p:nvSpPr>
              <p:spPr>
                <a:xfrm rot="13318918" flipH="1">
                  <a:off x="1695450" y="0"/>
                  <a:ext cx="238760" cy="323850"/>
                </a:xfrm>
                <a:prstGeom prst="arc">
                  <a:avLst>
                    <a:gd name="adj1" fmla="val 15135220"/>
                    <a:gd name="adj2" fmla="val 210400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Дуга 33">
                  <a:extLst>
                    <a:ext uri="{FF2B5EF4-FFF2-40B4-BE49-F238E27FC236}">
                      <a16:creationId xmlns:a16="http://schemas.microsoft.com/office/drawing/2014/main" id="{172D4BC1-6F9A-49AC-9CEF-CD128ED9126B}"/>
                    </a:ext>
                  </a:extLst>
                </p:cNvPr>
                <p:cNvSpPr/>
                <p:nvPr/>
              </p:nvSpPr>
              <p:spPr>
                <a:xfrm rot="465492">
                  <a:off x="2024063" y="109538"/>
                  <a:ext cx="1683304" cy="1901338"/>
                </a:xfrm>
                <a:prstGeom prst="arc">
                  <a:avLst>
                    <a:gd name="adj1" fmla="val 16200000"/>
                    <a:gd name="adj2" fmla="val 2482536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3177E4F2-7939-9F7B-F323-97E44CC03F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954" y="990600"/>
                <a:ext cx="533420" cy="382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α</a:t>
                </a:r>
                <a:r>
                  <a:rPr lang="uk-UA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FE00A84C-4609-9009-E29E-42A4ABD748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3033" y="1056473"/>
                <a:ext cx="400685" cy="382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α</a:t>
                </a:r>
                <a:r>
                  <a:rPr lang="uk-UA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591D907B-E0B0-6CE7-7C62-03EBD92C4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2841" y="1093982"/>
                <a:ext cx="579517" cy="382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β</a:t>
                </a:r>
                <a:r>
                  <a:rPr lang="uk-UA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DDC92DC7-721B-F6AB-94B3-E46C4F28C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2656" y="1024084"/>
                <a:ext cx="400685" cy="382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β</a:t>
                </a:r>
                <a:r>
                  <a:rPr lang="uk-UA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3F035656-6469-164A-BC83-B6D376A33E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825" y="242888"/>
                <a:ext cx="400685" cy="382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θ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B36A2F21-E221-94F4-3DF7-A1C5458B23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121" y="512435"/>
                <a:ext cx="400685" cy="382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φ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9EE1DAC3-7332-F82E-A5B2-C71DAAFB8C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4450" y="1309688"/>
                <a:ext cx="400685" cy="382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θ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A6405E2-3EDA-3DB7-DA6D-D5057B28F422}"/>
                  </a:ext>
                </a:extLst>
              </p:cNvPr>
              <p:cNvSpPr txBox="1"/>
              <p:nvPr/>
            </p:nvSpPr>
            <p:spPr>
              <a:xfrm>
                <a:off x="5846634" y="2719447"/>
                <a:ext cx="5881749" cy="1419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A6405E2-3EDA-3DB7-DA6D-D5057B28F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634" y="2719447"/>
                <a:ext cx="5881749" cy="1419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11C77398-DB4D-C013-AD3C-38BBF18262F8}"/>
              </a:ext>
            </a:extLst>
          </p:cNvPr>
          <p:cNvSpPr txBox="1"/>
          <p:nvPr/>
        </p:nvSpPr>
        <p:spPr>
          <a:xfrm>
            <a:off x="6024922" y="1825394"/>
            <a:ext cx="56748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φ= θ∙(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n(</a:t>
            </a:r>
            <a:r>
              <a:rPr lang="el-G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λ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промені різних довжин хвиль відхилені на різні кути.</a:t>
            </a:r>
            <a:endParaRPr lang="en-US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6991B0-A47F-928C-E495-0CAE79BFCB54}"/>
              </a:ext>
            </a:extLst>
          </p:cNvPr>
          <p:cNvSpPr txBox="1"/>
          <p:nvPr/>
        </p:nvSpPr>
        <p:spPr>
          <a:xfrm>
            <a:off x="578262" y="5551751"/>
            <a:ext cx="5980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Закон заломлення світла формула В. </a:t>
            </a:r>
            <a:r>
              <a:rPr lang="uk-UA" sz="3200" dirty="0" err="1"/>
              <a:t>Снелліуса</a:t>
            </a:r>
            <a:endParaRPr lang="en-US" sz="3200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77DBF-1176-04AA-7A6E-257E0C1F8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497" y="4328731"/>
            <a:ext cx="10656151" cy="95434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B8140A3-04BB-2D75-5841-2A642F43DED0}"/>
              </a:ext>
            </a:extLst>
          </p:cNvPr>
          <p:cNvSpPr txBox="1"/>
          <p:nvPr/>
        </p:nvSpPr>
        <p:spPr>
          <a:xfrm>
            <a:off x="10487025" y="4790229"/>
            <a:ext cx="2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2339A3-90BE-F085-33EF-C6FBF74559CF}"/>
                  </a:ext>
                </a:extLst>
              </p:cNvPr>
              <p:cNvSpPr txBox="1"/>
              <p:nvPr/>
            </p:nvSpPr>
            <p:spPr>
              <a:xfrm>
                <a:off x="6928456" y="5519518"/>
                <a:ext cx="4164235" cy="1091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2339A3-90BE-F085-33EF-C6FBF7455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456" y="5519518"/>
                <a:ext cx="4164235" cy="1091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2514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457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4AED3D-A93B-52B0-B1D1-704A9E783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970" y="1502912"/>
            <a:ext cx="4474541" cy="237772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36BE79-05D2-13C6-33B3-F6F9AF3E3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529" y="4130980"/>
            <a:ext cx="4641982" cy="23777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353279-F92D-A51A-0AB7-008036A8A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512" y="4082315"/>
            <a:ext cx="4607587" cy="24263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40DE63-D90B-4D4D-F0DD-B96F10C40C2B}"/>
              </a:ext>
            </a:extLst>
          </p:cNvPr>
          <p:cNvSpPr txBox="1"/>
          <p:nvPr/>
        </p:nvSpPr>
        <p:spPr>
          <a:xfrm>
            <a:off x="1288232" y="187946"/>
            <a:ext cx="9780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Симуляція «Заломлення світла»</a:t>
            </a:r>
          </a:p>
          <a:p>
            <a:pPr algn="ctr"/>
            <a:r>
              <a:rPr lang="uk-UA" sz="3600" dirty="0"/>
              <a:t>(«</a:t>
            </a:r>
            <a:r>
              <a:rPr lang="en-US" sz="3600" dirty="0"/>
              <a:t>Bending light»)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C6BB6-FB22-6068-77B8-8F3B9FCFA967}"/>
              </a:ext>
            </a:extLst>
          </p:cNvPr>
          <p:cNvSpPr txBox="1"/>
          <p:nvPr/>
        </p:nvSpPr>
        <p:spPr>
          <a:xfrm>
            <a:off x="995423" y="1576221"/>
            <a:ext cx="561083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Дана симуляція надає можливість </a:t>
            </a:r>
            <a:br>
              <a:rPr lang="uk-UA" sz="2400" dirty="0"/>
            </a:br>
            <a:r>
              <a:rPr lang="uk-UA" sz="2400" dirty="0"/>
              <a:t>обрати: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Монохромний промінь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Біле світло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Інструменти для вимірювань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0F64FB-745E-90D2-1803-B7993ACF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3" y="1472391"/>
            <a:ext cx="5292867" cy="26021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110A9-EE44-219A-2D93-20028C1D7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69" y="4284724"/>
            <a:ext cx="5395776" cy="23606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9DAE6E-8AD6-BBF3-E395-1BDA2D569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7"/>
          <a:stretch>
            <a:fillRect/>
          </a:stretch>
        </p:blipFill>
        <p:spPr bwMode="auto">
          <a:xfrm>
            <a:off x="6455439" y="1472391"/>
            <a:ext cx="5414845" cy="23575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765E86-7BA7-916F-9F2B-39FAFDA6A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3"/>
          <a:stretch>
            <a:fillRect/>
          </a:stretch>
        </p:blipFill>
        <p:spPr bwMode="auto">
          <a:xfrm>
            <a:off x="6474508" y="4284724"/>
            <a:ext cx="5395776" cy="23575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C58186-43C0-7283-C79C-E6E434045ADF}"/>
              </a:ext>
            </a:extLst>
          </p:cNvPr>
          <p:cNvSpPr txBox="1"/>
          <p:nvPr/>
        </p:nvSpPr>
        <p:spPr>
          <a:xfrm>
            <a:off x="1597307" y="246583"/>
            <a:ext cx="9931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Спрямуємо білий промінь, а потім перейдемо в монохромний режим і побачимо як змінюється розташування кольорів: точка падіння опускається вздовж правої грані призми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073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FD5FA18A-6C96-24E9-148B-EE06BFC29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61006"/>
              </p:ext>
            </p:extLst>
          </p:nvPr>
        </p:nvGraphicFramePr>
        <p:xfrm>
          <a:off x="1184398" y="1724814"/>
          <a:ext cx="6713284" cy="3843453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216724">
                  <a:extLst>
                    <a:ext uri="{9D8B030D-6E8A-4147-A177-3AD203B41FA5}">
                      <a16:colId xmlns:a16="http://schemas.microsoft.com/office/drawing/2014/main" val="697191660"/>
                    </a:ext>
                  </a:extLst>
                </a:gridCol>
                <a:gridCol w="942512">
                  <a:extLst>
                    <a:ext uri="{9D8B030D-6E8A-4147-A177-3AD203B41FA5}">
                      <a16:colId xmlns:a16="http://schemas.microsoft.com/office/drawing/2014/main" val="476898816"/>
                    </a:ext>
                  </a:extLst>
                </a:gridCol>
                <a:gridCol w="1074584">
                  <a:extLst>
                    <a:ext uri="{9D8B030D-6E8A-4147-A177-3AD203B41FA5}">
                      <a16:colId xmlns:a16="http://schemas.microsoft.com/office/drawing/2014/main" val="1180970920"/>
                    </a:ext>
                  </a:extLst>
                </a:gridCol>
                <a:gridCol w="1075926">
                  <a:extLst>
                    <a:ext uri="{9D8B030D-6E8A-4147-A177-3AD203B41FA5}">
                      <a16:colId xmlns:a16="http://schemas.microsoft.com/office/drawing/2014/main" val="2837733553"/>
                    </a:ext>
                  </a:extLst>
                </a:gridCol>
                <a:gridCol w="1075926">
                  <a:extLst>
                    <a:ext uri="{9D8B030D-6E8A-4147-A177-3AD203B41FA5}">
                      <a16:colId xmlns:a16="http://schemas.microsoft.com/office/drawing/2014/main" val="3469103615"/>
                    </a:ext>
                  </a:extLst>
                </a:gridCol>
                <a:gridCol w="1327612">
                  <a:extLst>
                    <a:ext uri="{9D8B030D-6E8A-4147-A177-3AD203B41FA5}">
                      <a16:colId xmlns:a16="http://schemas.microsoft.com/office/drawing/2014/main" val="1106346843"/>
                    </a:ext>
                  </a:extLst>
                </a:gridCol>
              </a:tblGrid>
              <a:tr h="1492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Колір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Кут падіння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(</a:t>
                      </a:r>
                      <a:r>
                        <a:rPr lang="uk-UA" sz="1300" baseline="30000">
                          <a:effectLst/>
                        </a:rPr>
                        <a:t>0</a:t>
                      </a:r>
                      <a:r>
                        <a:rPr lang="uk-UA" sz="13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Кут падіння</a:t>
                      </a:r>
                      <a:br>
                        <a:rPr lang="uk-UA" sz="1300">
                          <a:effectLst/>
                        </a:rPr>
                      </a:br>
                      <a:r>
                        <a:rPr lang="uk-UA" sz="1300">
                          <a:effectLst/>
                        </a:rPr>
                        <a:t>(середнє значення) (</a:t>
                      </a:r>
                      <a:r>
                        <a:rPr lang="uk-UA" sz="1300" baseline="30000">
                          <a:effectLst/>
                        </a:rPr>
                        <a:t>0</a:t>
                      </a:r>
                      <a:r>
                        <a:rPr lang="uk-UA" sz="13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Кут заломлення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(</a:t>
                      </a:r>
                      <a:r>
                        <a:rPr lang="uk-UA" sz="1300" baseline="30000">
                          <a:effectLst/>
                        </a:rPr>
                        <a:t>0</a:t>
                      </a:r>
                      <a:r>
                        <a:rPr lang="uk-UA" sz="13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Кут заломлення</a:t>
                      </a:r>
                      <a:br>
                        <a:rPr lang="uk-UA" sz="1300">
                          <a:effectLst/>
                        </a:rPr>
                      </a:br>
                      <a:r>
                        <a:rPr lang="uk-UA" sz="1300">
                          <a:effectLst/>
                        </a:rPr>
                        <a:t>(середнє значення) (</a:t>
                      </a:r>
                      <a:r>
                        <a:rPr lang="uk-UA" sz="1300" baseline="30000">
                          <a:effectLst/>
                        </a:rPr>
                        <a:t>0</a:t>
                      </a:r>
                      <a:r>
                        <a:rPr lang="uk-UA" sz="13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 dirty="0">
                          <a:effectLst/>
                        </a:rPr>
                        <a:t>Показник заломлення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1946992"/>
                  </a:ext>
                </a:extLst>
              </a:tr>
              <a:tr h="23509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Фіолетовий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λ=380нм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79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79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(</a:t>
                      </a:r>
                      <a:r>
                        <a:rPr lang="uk-UA" sz="130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uk-UA" sz="1300">
                          <a:effectLst/>
                        </a:rPr>
                        <a:t>=1,27%)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40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(</a:t>
                      </a:r>
                      <a:r>
                        <a:rPr lang="uk-UA" sz="130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uk-UA" sz="1300">
                          <a:effectLst/>
                        </a:rPr>
                        <a:t>=2,5%)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1,527140798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61236"/>
                  </a:ext>
                </a:extLst>
              </a:tr>
              <a:tr h="235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80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41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573249"/>
                  </a:ext>
                </a:extLst>
              </a:tr>
              <a:tr h="235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78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48373"/>
                  </a:ext>
                </a:extLst>
              </a:tr>
              <a:tr h="235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79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871425"/>
                  </a:ext>
                </a:extLst>
              </a:tr>
              <a:tr h="235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79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447481"/>
                  </a:ext>
                </a:extLst>
              </a:tr>
              <a:tr h="23509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Червоний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λ=700нм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81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 dirty="0">
                          <a:effectLst/>
                        </a:rPr>
                        <a:t>80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 dirty="0">
                          <a:effectLst/>
                        </a:rPr>
                        <a:t>(</a:t>
                      </a:r>
                      <a:r>
                        <a:rPr lang="uk-UA" sz="1300" dirty="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uk-UA" sz="1300" dirty="0">
                          <a:effectLst/>
                        </a:rPr>
                        <a:t>=1,24%)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42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 dirty="0">
                          <a:effectLst/>
                        </a:rPr>
                        <a:t>41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 dirty="0">
                          <a:effectLst/>
                        </a:rPr>
                        <a:t>(</a:t>
                      </a:r>
                      <a:r>
                        <a:rPr lang="uk-UA" sz="1300" dirty="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uk-UA" sz="1300" dirty="0">
                          <a:effectLst/>
                        </a:rPr>
                        <a:t>=2,4%)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 dirty="0">
                          <a:effectLst/>
                        </a:rPr>
                        <a:t>1,501096257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505135"/>
                  </a:ext>
                </a:extLst>
              </a:tr>
              <a:tr h="235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81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41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614041"/>
                  </a:ext>
                </a:extLst>
              </a:tr>
              <a:tr h="235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79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869756"/>
                  </a:ext>
                </a:extLst>
              </a:tr>
              <a:tr h="235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80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 dirty="0">
                          <a:effectLst/>
                        </a:rPr>
                        <a:t>41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642371"/>
                  </a:ext>
                </a:extLst>
              </a:tr>
              <a:tr h="235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>
                          <a:effectLst/>
                        </a:rPr>
                        <a:t>80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00" dirty="0">
                          <a:effectLst/>
                        </a:rPr>
                        <a:t>41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971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4C832C-25E3-4662-0ED6-D1216F41F12D}"/>
                  </a:ext>
                </a:extLst>
              </p:cNvPr>
              <p:cNvSpPr txBox="1"/>
              <p:nvPr/>
            </p:nvSpPr>
            <p:spPr>
              <a:xfrm>
                <a:off x="8209279" y="1660469"/>
                <a:ext cx="3495040" cy="114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4C832C-25E3-4662-0ED6-D1216F41F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279" y="1660469"/>
                <a:ext cx="3495040" cy="11440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90B4F5-4F91-BEA3-51AA-0727C5B0AF25}"/>
                  </a:ext>
                </a:extLst>
              </p:cNvPr>
              <p:cNvSpPr txBox="1"/>
              <p:nvPr/>
            </p:nvSpPr>
            <p:spPr>
              <a:xfrm>
                <a:off x="7897682" y="3812128"/>
                <a:ext cx="3962400" cy="1216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</m:den>
                      </m:f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90B4F5-4F91-BEA3-51AA-0727C5B0A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682" y="3812128"/>
                <a:ext cx="3962400" cy="1216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99F6A08-A8A7-234D-0FE9-6F0FBE329453}"/>
              </a:ext>
            </a:extLst>
          </p:cNvPr>
          <p:cNvSpPr txBox="1"/>
          <p:nvPr/>
        </p:nvSpPr>
        <p:spPr>
          <a:xfrm>
            <a:off x="1068721" y="5799346"/>
            <a:ext cx="1093216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5110" algn="ctr">
              <a:lnSpc>
                <a:spcPct val="150000"/>
              </a:lnSpc>
            </a:pPr>
            <a:r>
              <a:rPr lang="uk-UA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=1,4902,      </a:t>
            </a:r>
            <a:r>
              <a:rPr lang="uk-UA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=5,323∙10</a:t>
            </a:r>
            <a:r>
              <a:rPr lang="uk-UA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-15 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</a:t>
            </a:r>
            <a:r>
              <a:rPr lang="uk-UA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– визначені за даними таблиці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5EAFF4-0801-2B54-909B-3B99936B1976}"/>
              </a:ext>
            </a:extLst>
          </p:cNvPr>
          <p:cNvSpPr txBox="1"/>
          <p:nvPr/>
        </p:nvSpPr>
        <p:spPr>
          <a:xfrm>
            <a:off x="8626320" y="2760731"/>
            <a:ext cx="266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Спрощена формула Коші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6E44B-F880-23D7-5662-BD2768B999D1}"/>
              </a:ext>
            </a:extLst>
          </p:cNvPr>
          <p:cNvSpPr txBox="1"/>
          <p:nvPr/>
        </p:nvSpPr>
        <p:spPr>
          <a:xfrm>
            <a:off x="8009442" y="5144275"/>
            <a:ext cx="373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Формула В. </a:t>
            </a:r>
            <a:r>
              <a:rPr lang="uk-UA" sz="2400" dirty="0" err="1"/>
              <a:t>Снелліуса</a:t>
            </a:r>
            <a:r>
              <a:rPr lang="uk-UA" sz="2400" dirty="0"/>
              <a:t> 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4E2A30-3DEB-B54D-0A52-A7846AE5FFA8}"/>
              </a:ext>
            </a:extLst>
          </p:cNvPr>
          <p:cNvSpPr txBox="1"/>
          <p:nvPr/>
        </p:nvSpPr>
        <p:spPr>
          <a:xfrm>
            <a:off x="1899920" y="223520"/>
            <a:ext cx="1010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Розрахунок залежності показника світла від довжини хвилі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616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6286209-18D2-8148-5257-4352F52B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01194BE7-2DF5-8CC2-3797-6701DC6E732F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64545541"/>
              </p:ext>
            </p:extLst>
          </p:nvPr>
        </p:nvGraphicFramePr>
        <p:xfrm>
          <a:off x="6704013" y="1546225"/>
          <a:ext cx="5487986" cy="490242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885025">
                  <a:extLst>
                    <a:ext uri="{9D8B030D-6E8A-4147-A177-3AD203B41FA5}">
                      <a16:colId xmlns:a16="http://schemas.microsoft.com/office/drawing/2014/main" val="1881992003"/>
                    </a:ext>
                  </a:extLst>
                </a:gridCol>
                <a:gridCol w="798768">
                  <a:extLst>
                    <a:ext uri="{9D8B030D-6E8A-4147-A177-3AD203B41FA5}">
                      <a16:colId xmlns:a16="http://schemas.microsoft.com/office/drawing/2014/main" val="972247508"/>
                    </a:ext>
                  </a:extLst>
                </a:gridCol>
                <a:gridCol w="887389">
                  <a:extLst>
                    <a:ext uri="{9D8B030D-6E8A-4147-A177-3AD203B41FA5}">
                      <a16:colId xmlns:a16="http://schemas.microsoft.com/office/drawing/2014/main" val="2316740158"/>
                    </a:ext>
                  </a:extLst>
                </a:gridCol>
                <a:gridCol w="1027410">
                  <a:extLst>
                    <a:ext uri="{9D8B030D-6E8A-4147-A177-3AD203B41FA5}">
                      <a16:colId xmlns:a16="http://schemas.microsoft.com/office/drawing/2014/main" val="3471172233"/>
                    </a:ext>
                  </a:extLst>
                </a:gridCol>
                <a:gridCol w="801131">
                  <a:extLst>
                    <a:ext uri="{9D8B030D-6E8A-4147-A177-3AD203B41FA5}">
                      <a16:colId xmlns:a16="http://schemas.microsoft.com/office/drawing/2014/main" val="206732611"/>
                    </a:ext>
                  </a:extLst>
                </a:gridCol>
                <a:gridCol w="1088263">
                  <a:extLst>
                    <a:ext uri="{9D8B030D-6E8A-4147-A177-3AD203B41FA5}">
                      <a16:colId xmlns:a16="http://schemas.microsoft.com/office/drawing/2014/main" val="35073140"/>
                    </a:ext>
                  </a:extLst>
                </a:gridCol>
              </a:tblGrid>
              <a:tr h="205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dirty="0">
                          <a:effectLst/>
                        </a:rPr>
                        <a:t>λ, м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>
                          <a:effectLst/>
                        </a:rPr>
                        <a:t>λ, м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>
                          <a:effectLst/>
                        </a:rPr>
                        <a:t>λ, м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061625"/>
                  </a:ext>
                </a:extLst>
              </a:tr>
              <a:tr h="425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3,80∙10</a:t>
                      </a:r>
                      <a:r>
                        <a:rPr lang="ru-RU" sz="1100" baseline="30000" dirty="0">
                          <a:effectLst/>
                        </a:rPr>
                        <a:t>-07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1,5270629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4,9</a:t>
                      </a:r>
                      <a:r>
                        <a:rPr lang="ru-RU" sz="1100" b="1" dirty="0">
                          <a:effectLst/>
                        </a:rPr>
                        <a:t>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1,5123699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6,0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1,5049861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540923"/>
                  </a:ext>
                </a:extLst>
              </a:tr>
              <a:tr h="425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>
                          <a:effectLst/>
                        </a:rPr>
                        <a:t>3,9</a:t>
                      </a:r>
                      <a:r>
                        <a:rPr lang="ru-RU" sz="1100">
                          <a:effectLst/>
                        </a:rPr>
                        <a:t>∙10</a:t>
                      </a:r>
                      <a:r>
                        <a:rPr lang="ru-RU" sz="1100" baseline="30000">
                          <a:effectLst/>
                        </a:rPr>
                        <a:t>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1,5251967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5,0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1,5114920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6,1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1,5045053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093719"/>
                  </a:ext>
                </a:extLst>
              </a:tr>
              <a:tr h="425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r>
                        <a:rPr lang="ru-RU" sz="1100">
                          <a:effectLst/>
                        </a:rPr>
                        <a:t>∙10</a:t>
                      </a:r>
                      <a:r>
                        <a:rPr lang="ru-RU" sz="1100" baseline="30000">
                          <a:effectLst/>
                        </a:rPr>
                        <a:t>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1,5234688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5,1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1,5106652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6,2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1,5040476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273019"/>
                  </a:ext>
                </a:extLst>
              </a:tr>
              <a:tr h="425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r>
                        <a:rPr lang="uk-UA" sz="1100">
                          <a:effectLst/>
                        </a:rPr>
                        <a:t>.</a:t>
                      </a:r>
                      <a:r>
                        <a:rPr lang="ru-RU" sz="1100">
                          <a:effectLst/>
                        </a:rPr>
                        <a:t>1∙10</a:t>
                      </a:r>
                      <a:r>
                        <a:rPr lang="ru-RU" sz="1100" baseline="30000">
                          <a:effectLst/>
                        </a:rPr>
                        <a:t>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1,5218657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5,2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1,5098857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6,3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1,5036114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497523"/>
                  </a:ext>
                </a:extLst>
              </a:tr>
              <a:tr h="425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r>
                        <a:rPr lang="uk-UA" sz="1100">
                          <a:effectLst/>
                        </a:rPr>
                        <a:t>,</a:t>
                      </a:r>
                      <a:r>
                        <a:rPr lang="ru-RU" sz="1100">
                          <a:effectLst/>
                        </a:rPr>
                        <a:t>2∙10</a:t>
                      </a:r>
                      <a:r>
                        <a:rPr lang="ru-RU" sz="1100" baseline="30000">
                          <a:effectLst/>
                        </a:rPr>
                        <a:t>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1,5203757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5,3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1,5091498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6,4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1,5031956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937109"/>
                  </a:ext>
                </a:extLst>
              </a:tr>
              <a:tr h="425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>
                          <a:effectLst/>
                        </a:rPr>
                        <a:t>4,3</a:t>
                      </a:r>
                      <a:r>
                        <a:rPr lang="ru-RU" sz="1100">
                          <a:effectLst/>
                        </a:rPr>
                        <a:t>∙10</a:t>
                      </a:r>
                      <a:r>
                        <a:rPr lang="ru-RU" sz="1100" baseline="30000">
                          <a:effectLst/>
                        </a:rPr>
                        <a:t>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1,5189885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5,4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1,5084545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6,5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1,5027988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19879"/>
                  </a:ext>
                </a:extLst>
              </a:tr>
              <a:tr h="425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>
                          <a:effectLst/>
                        </a:rPr>
                        <a:t>4,4</a:t>
                      </a:r>
                      <a:r>
                        <a:rPr lang="ru-RU" sz="1100">
                          <a:effectLst/>
                        </a:rPr>
                        <a:t>∙10</a:t>
                      </a:r>
                      <a:r>
                        <a:rPr lang="ru-RU" sz="1100" baseline="30000">
                          <a:effectLst/>
                        </a:rPr>
                        <a:t>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1,5176948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5,5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1,5077967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6,6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1,5024199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157268"/>
                  </a:ext>
                </a:extLst>
              </a:tr>
              <a:tr h="425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>
                          <a:effectLst/>
                        </a:rPr>
                        <a:t>4,5</a:t>
                      </a:r>
                      <a:r>
                        <a:rPr lang="ru-RU" sz="1100">
                          <a:effectLst/>
                        </a:rPr>
                        <a:t>∙10</a:t>
                      </a:r>
                      <a:r>
                        <a:rPr lang="ru-RU" sz="1100" baseline="30000">
                          <a:effectLst/>
                        </a:rPr>
                        <a:t>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1,5164864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5,6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1,5071739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6,7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1,5020579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381394"/>
                  </a:ext>
                </a:extLst>
              </a:tr>
              <a:tr h="425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>
                          <a:effectLst/>
                        </a:rPr>
                        <a:t>4,6</a:t>
                      </a:r>
                      <a:r>
                        <a:rPr lang="ru-RU" sz="1100">
                          <a:effectLst/>
                        </a:rPr>
                        <a:t>∙10</a:t>
                      </a:r>
                      <a:r>
                        <a:rPr lang="ru-RU" sz="1100" baseline="30000">
                          <a:effectLst/>
                        </a:rPr>
                        <a:t>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1,5153560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5,7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1,5065835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6,8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1,5017117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9530"/>
                  </a:ext>
                </a:extLst>
              </a:tr>
              <a:tr h="425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>
                          <a:effectLst/>
                        </a:rPr>
                        <a:t>4,7</a:t>
                      </a:r>
                      <a:r>
                        <a:rPr lang="ru-RU" sz="1100">
                          <a:effectLst/>
                        </a:rPr>
                        <a:t>∙10</a:t>
                      </a:r>
                      <a:r>
                        <a:rPr lang="ru-RU" sz="1100" baseline="30000">
                          <a:effectLst/>
                        </a:rPr>
                        <a:t>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1,5142969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5,8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1,5060234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6,9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1,5013804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150881"/>
                  </a:ext>
                </a:extLst>
              </a:tr>
              <a:tr h="425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>
                          <a:effectLst/>
                        </a:rPr>
                        <a:t>4,8</a:t>
                      </a:r>
                      <a:r>
                        <a:rPr lang="ru-RU" sz="1100">
                          <a:effectLst/>
                        </a:rPr>
                        <a:t>∙10</a:t>
                      </a:r>
                      <a:r>
                        <a:rPr lang="ru-RU" sz="1100" baseline="30000">
                          <a:effectLst/>
                        </a:rPr>
                        <a:t>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1,5133033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5,9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>
                          <a:effectLst/>
                        </a:rPr>
                        <a:t>1,5054916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b="1" dirty="0">
                          <a:effectLst/>
                        </a:rPr>
                        <a:t>7,0</a:t>
                      </a:r>
                      <a:r>
                        <a:rPr lang="ru-RU" sz="1100" b="1" dirty="0">
                          <a:effectLst/>
                        </a:rPr>
                        <a:t>∙10</a:t>
                      </a:r>
                      <a:r>
                        <a:rPr lang="ru-RU" sz="1100" b="1" baseline="30000" dirty="0">
                          <a:effectLst/>
                        </a:rPr>
                        <a:t>-07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1,5010633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53" marR="4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2558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156602-796B-32F0-46A5-B3F8F27788B7}"/>
              </a:ext>
            </a:extLst>
          </p:cNvPr>
          <p:cNvSpPr txBox="1"/>
          <p:nvPr/>
        </p:nvSpPr>
        <p:spPr>
          <a:xfrm>
            <a:off x="1776712" y="181177"/>
            <a:ext cx="1010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Розрахунок залежності показника світла від довжини хвилі</a:t>
            </a:r>
            <a:endParaRPr lang="en-US" sz="3600" dirty="0"/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C713C88A-9A4C-A3F5-FD61-72882FF107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99920"/>
              </p:ext>
            </p:extLst>
          </p:nvPr>
        </p:nvGraphicFramePr>
        <p:xfrm>
          <a:off x="1498060" y="1546943"/>
          <a:ext cx="4304254" cy="376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3D46F4-2A1A-F773-1198-0F9DC43290CC}"/>
                  </a:ext>
                </a:extLst>
              </p:cNvPr>
              <p:cNvSpPr txBox="1"/>
              <p:nvPr/>
            </p:nvSpPr>
            <p:spPr>
              <a:xfrm>
                <a:off x="1498060" y="5529958"/>
                <a:ext cx="2507305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&gt;0, або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3D46F4-2A1A-F773-1198-0F9DC432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060" y="5529958"/>
                <a:ext cx="2507305" cy="670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543FAE3-C24B-ADA7-8833-96C0F3FDF3CF}"/>
              </a:ext>
            </a:extLst>
          </p:cNvPr>
          <p:cNvSpPr txBox="1"/>
          <p:nvPr/>
        </p:nvSpPr>
        <p:spPr>
          <a:xfrm>
            <a:off x="3939703" y="5549346"/>
            <a:ext cx="20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Нормальна дисперсія  світла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3245339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FA4173-5E4C-420B-BDB8-C986336F3C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B53CF6-7709-4D46-84FE-D9CA668E7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9BDB30-709D-4026-8321-5AB8945E755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fb0879af-3eba-417a-a55a-ffe6dcd6ca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0</TotalTime>
  <Words>1043</Words>
  <Application>Microsoft Office PowerPoint</Application>
  <PresentationFormat>Широкий екран</PresentationFormat>
  <Paragraphs>248</Paragraphs>
  <Slides>15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Rockwell</vt:lpstr>
      <vt:lpstr>Symbol</vt:lpstr>
      <vt:lpstr>Times New Roman</vt:lpstr>
      <vt:lpstr>Tw Cen MT</vt:lpstr>
      <vt:lpstr>Краплинка</vt:lpstr>
      <vt:lpstr> Луганське територіальне відділення МАНУ Лисичанська філія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Моделювання природних  явищ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2020-01-13T14:54:40Z</dcterms:created>
  <dcterms:modified xsi:type="dcterms:W3CDTF">2024-04-21T11:38:33Z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