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
      <p:font typeface="Proxima Nova"/>
      <p:regular r:id="rId25"/>
      <p:bold r:id="rId26"/>
      <p:italic r:id="rId27"/>
      <p:boldItalic r:id="rId28"/>
    </p:embeddedFont>
    <p:embeddedFont>
      <p:font typeface="Montserrat Medium"/>
      <p:regular r:id="rId29"/>
      <p:bold r:id="rId30"/>
      <p:italic r:id="rId31"/>
      <p:boldItalic r:id="rId32"/>
    </p:embeddedFont>
    <p:embeddedFont>
      <p:font typeface="Proxima Nova Semibold"/>
      <p:regular r:id="rId33"/>
      <p:bold r:id="rId34"/>
      <p:boldItalic r:id="rId35"/>
    </p:embeddedFont>
    <p:embeddedFont>
      <p:font typeface="Merriweather"/>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Medium-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italic.fntdata"/><Relationship Id="rId30" Type="http://schemas.openxmlformats.org/officeDocument/2006/relationships/font" Target="fonts/MontserratMedium-bold.fntdata"/><Relationship Id="rId11" Type="http://schemas.openxmlformats.org/officeDocument/2006/relationships/slide" Target="slides/slide6.xml"/><Relationship Id="rId33" Type="http://schemas.openxmlformats.org/officeDocument/2006/relationships/font" Target="fonts/ProximaNovaSemibold-regular.fntdata"/><Relationship Id="rId10" Type="http://schemas.openxmlformats.org/officeDocument/2006/relationships/slide" Target="slides/slide5.xml"/><Relationship Id="rId32" Type="http://schemas.openxmlformats.org/officeDocument/2006/relationships/font" Target="fonts/MontserratMedium-boldItalic.fntdata"/><Relationship Id="rId13" Type="http://schemas.openxmlformats.org/officeDocument/2006/relationships/slide" Target="slides/slide8.xml"/><Relationship Id="rId35" Type="http://schemas.openxmlformats.org/officeDocument/2006/relationships/font" Target="fonts/ProximaNovaSemibold-boldItalic.fntdata"/><Relationship Id="rId12" Type="http://schemas.openxmlformats.org/officeDocument/2006/relationships/slide" Target="slides/slide7.xml"/><Relationship Id="rId34" Type="http://schemas.openxmlformats.org/officeDocument/2006/relationships/font" Target="fonts/ProximaNovaSemibold-bold.fntdata"/><Relationship Id="rId15" Type="http://schemas.openxmlformats.org/officeDocument/2006/relationships/slide" Target="slides/slide10.xml"/><Relationship Id="rId37" Type="http://schemas.openxmlformats.org/officeDocument/2006/relationships/font" Target="fonts/Merriweather-bold.fntdata"/><Relationship Id="rId14" Type="http://schemas.openxmlformats.org/officeDocument/2006/relationships/slide" Target="slides/slide9.xml"/><Relationship Id="rId36" Type="http://schemas.openxmlformats.org/officeDocument/2006/relationships/font" Target="fonts/Merriweather-regular.fntdata"/><Relationship Id="rId17" Type="http://schemas.openxmlformats.org/officeDocument/2006/relationships/slide" Target="slides/slide12.xml"/><Relationship Id="rId39" Type="http://schemas.openxmlformats.org/officeDocument/2006/relationships/font" Target="fonts/Merriweather-boldItalic.fntdata"/><Relationship Id="rId16" Type="http://schemas.openxmlformats.org/officeDocument/2006/relationships/slide" Target="slides/slide11.xml"/><Relationship Id="rId38" Type="http://schemas.openxmlformats.org/officeDocument/2006/relationships/font" Target="fonts/Merriweather-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ba6fd62f33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ba6fd62f33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9dda8f137f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9dda8f137f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a6fd62f33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ba6fd62f33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a6fd62f33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ba6fd62f33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a6fd62f33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ba6fd62f33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ba6fd62f33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ba6fd62f33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a6fd62f33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ba6fd62f33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9dda8f137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9dda8f137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9dda8f137f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9dda8f137f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9dda8f137f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9dda8f137f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9dda8f137f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9dda8f137f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9dda8f137f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9dda8f137f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9dda8f137f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9dda8f137f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9dda8f137f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9dda8f137f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9dda8f137f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9dda8f137f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9.png"/><Relationship Id="rId6" Type="http://schemas.openxmlformats.org/officeDocument/2006/relationships/image" Target="../media/image28.png"/></Relationships>
</file>

<file path=ppt/slides/_rels/slide15.xml.rels><?xml version="1.0" encoding="UTF-8" standalone="yes"?><Relationships xmlns="http://schemas.openxmlformats.org/package/2006/relationships"><Relationship Id="rId11" Type="http://schemas.openxmlformats.org/officeDocument/2006/relationships/hyperlink" Target="https://uk.wikipedia.org/wiki/%D0%9A%D0%B8%D1%97%D0%B2%D1%81%D1%8C%D0%BA%D0%B8%D0%B9_%D1%84%D1%83%D0%BD%D1%96%D0%BA%D1%83%D0%BB%D0%B5%D1%80" TargetMode="External"/><Relationship Id="rId10" Type="http://schemas.openxmlformats.org/officeDocument/2006/relationships/hyperlink" Target="https://uk.wikipedia.org/wiki/%D0%A6%D0%B5%D1%80%D0%BA%D0%B2%D0%B0_%D0%A0%D1%96%D0%B7%D0%B4%D0%B2%D0%B0_%D0%A5%D1%80%D0%B8%D1%81%D1%82%D0%BE%D0%B2%D0%BE%D0%B3%D0%BE_(%D0%9A%D0%B8%D1%97%D0%B2)" TargetMode="External"/><Relationship Id="rId13" Type="http://schemas.openxmlformats.org/officeDocument/2006/relationships/hyperlink" Target="https://uk.wikipedia.org/wiki/%D0%9D%D0%B0%D0%B1%D0%B5%D1%80%D0%B5%D0%B6%D0%BD%D0%B5_%D1%88%D0%BE%D1%81%D0%B5" TargetMode="External"/><Relationship Id="rId12" Type="http://schemas.openxmlformats.org/officeDocument/2006/relationships/hyperlink" Target="https://kievinform.com/archives/6714" TargetMode="External"/><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hyperlink" Target="https://old.kyivcity.gov.ua/content/istorychna-dovidka-pro-poshtovu-ploshchu.html" TargetMode="External"/><Relationship Id="rId4" Type="http://schemas.openxmlformats.org/officeDocument/2006/relationships/hyperlink" Target="https://uk.wikipedia.org/wiki/%D0%9F%D0%BE%D1%88%D1%82%D0%BE%D0%B2%D0%B0_%D0%BF%D0%BB%D0%BE%D1%89%D0%B0" TargetMode="External"/><Relationship Id="rId9" Type="http://schemas.openxmlformats.org/officeDocument/2006/relationships/hyperlink" Target="https://vechirniy.kyiv.ua/news/85492/" TargetMode="External"/><Relationship Id="rId15" Type="http://schemas.openxmlformats.org/officeDocument/2006/relationships/hyperlink" Target="https://uk.wikipedia.org/wiki/%D0%9A%D0%B8%D1%97%D0%B2%D1%81%D1%8C%D0%BA%D0%B8%D0%B9_%D1%82%D1%80%D0%B0%D0%BC%D0%B2%D0%B0%D0%B9" TargetMode="External"/><Relationship Id="rId14" Type="http://schemas.openxmlformats.org/officeDocument/2006/relationships/hyperlink" Target="https://uk.wikipedia.org/wiki/%D0%9D%D0%B0%D0%B1%D0%B5%D1%80%D0%B5%D0%B6%D0%BD%D0%B5_%D1%88%D0%BE%D1%81%D0%B5" TargetMode="External"/><Relationship Id="rId17" Type="http://schemas.openxmlformats.org/officeDocument/2006/relationships/hyperlink" Target="https://vechirniy.kyiv.ua/news/59667/" TargetMode="External"/><Relationship Id="rId16" Type="http://schemas.openxmlformats.org/officeDocument/2006/relationships/hyperlink" Target="https://kyivpastfuture.com.ua/kyyivskyj-benzotramvaj-istoriya/" TargetMode="External"/><Relationship Id="rId5" Type="http://schemas.openxmlformats.org/officeDocument/2006/relationships/hyperlink" Target="https://uk.wikipedia.org/wiki/%D0%9A%D0%B8%D1%97%D0%B2%D1%81%D1%8C%D0%BA%D0%B8%D0%B9_%D1%80%D1%96%D1%87%D0%BA%D0%BE%D0%B2%D0%B8%D0%B9_%D0%B2%D0%BE%D0%BA%D0%B7%D0%B0%D0%BB" TargetMode="External"/><Relationship Id="rId6" Type="http://schemas.openxmlformats.org/officeDocument/2006/relationships/hyperlink" Target="https://uk.wikipedia.org/wiki/%D0%9F%D0%BE%D1%88%D1%82%D0%BE%D0%B2%D0%B8%D0%B9_%D0%B1%D1%83%D0%B4%D0%B8%D0%BD%D0%BE%D0%BA" TargetMode="External"/><Relationship Id="rId18" Type="http://schemas.openxmlformats.org/officeDocument/2006/relationships/hyperlink" Target="https://twitter.com/adrozd83" TargetMode="External"/><Relationship Id="rId7" Type="http://schemas.openxmlformats.org/officeDocument/2006/relationships/hyperlink" Target="https://vechirniy.kyiv.ua/news/85492/" TargetMode="External"/><Relationship Id="rId8" Type="http://schemas.openxmlformats.org/officeDocument/2006/relationships/hyperlink" Target="https://vechirniy.kyiv.ua/news/8549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33.jpg"/><Relationship Id="rId5" Type="http://schemas.openxmlformats.org/officeDocument/2006/relationships/image" Target="../media/image32.jpg"/><Relationship Id="rId6" Type="http://schemas.openxmlformats.org/officeDocument/2006/relationships/image" Target="../media/image27.jpg"/><Relationship Id="rId7" Type="http://schemas.openxmlformats.org/officeDocument/2006/relationships/image" Target="../media/image18.jpg"/><Relationship Id="rId8"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3"/>
          <p:cNvSpPr txBox="1"/>
          <p:nvPr/>
        </p:nvSpPr>
        <p:spPr>
          <a:xfrm>
            <a:off x="0" y="0"/>
            <a:ext cx="9144000" cy="514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uk">
                <a:latin typeface="Proxima Nova Semibold"/>
                <a:ea typeface="Proxima Nova Semibold"/>
                <a:cs typeface="Proxima Nova Semibold"/>
                <a:sym typeface="Proxima Nova Semibold"/>
              </a:rPr>
              <a:t>Конкурс «МАН Юніор Дослідник» за номінацією «Історик-Юніор»</a:t>
            </a:r>
            <a:endParaRPr>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Тема проєкту: «Історія забудови Поштової площі»</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П.І.Б. автора проєкту - Шаповалов Данііл Володимирович;</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Номер контактного телефону: +380979861554; </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Електронна адреса: d.shapovalov2008@gmail.com</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Місце проживання - м. Київ, вулиця Дениса Антіпова буд.4, кВ.176, Дарницький район.</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Найменування навчального закладу - Спеціалізована школа І-ІІІ ступенів з поглибленим вивченням української мови №316 міста Києва</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Керівник проєкту - Костюк Вікторія Вікторівна, вчителька історії Спеціалізованої школи І-ІІІ ступенів з поглибленим вивченням української мови №316 міста Києва</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Мета дослідження: Ознайомлення з історією Поштової площі, дослідження її змін;</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Завдання, які необхідно виконати, для досягнення мети:</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1)Ознайомлення з будівлями, які складають головний ансамбль площі та/або асоціюються з нею.</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2)Аналіз зміни площі.</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0"/>
              </a:spcAft>
              <a:buNone/>
            </a:pPr>
            <a:r>
              <a:rPr lang="uk" sz="1300">
                <a:latin typeface="Proxima Nova Semibold"/>
                <a:ea typeface="Proxima Nova Semibold"/>
                <a:cs typeface="Proxima Nova Semibold"/>
                <a:sym typeface="Proxima Nova Semibold"/>
              </a:rPr>
              <a:t>3)Зібрати, проаналізувати та узагальнити доступні й достовірні джерела інформації</a:t>
            </a:r>
            <a:endParaRPr sz="1300">
              <a:latin typeface="Proxima Nova Semibold"/>
              <a:ea typeface="Proxima Nova Semibold"/>
              <a:cs typeface="Proxima Nova Semibold"/>
              <a:sym typeface="Proxima Nova Semibold"/>
            </a:endParaRPr>
          </a:p>
          <a:p>
            <a:pPr indent="0" lvl="0" marL="0" rtl="0" algn="l">
              <a:lnSpc>
                <a:spcPct val="100000"/>
              </a:lnSpc>
              <a:spcBef>
                <a:spcPts val="1000"/>
              </a:spcBef>
              <a:spcAft>
                <a:spcPts val="1000"/>
              </a:spcAft>
              <a:buNone/>
            </a:pPr>
            <a:r>
              <a:rPr lang="uk" sz="1300">
                <a:latin typeface="Proxima Nova Semibold"/>
                <a:ea typeface="Proxima Nova Semibold"/>
                <a:cs typeface="Proxima Nova Semibold"/>
                <a:sym typeface="Proxima Nova Semibold"/>
              </a:rPr>
              <a:t>4)Проаналізувати причини зміни забудови </a:t>
            </a:r>
            <a:r>
              <a:rPr lang="uk" sz="1300">
                <a:latin typeface="Proxima Nova Semibold"/>
                <a:ea typeface="Proxima Nova Semibold"/>
                <a:cs typeface="Proxima Nova Semibold"/>
                <a:sym typeface="Proxima Nova Semibold"/>
              </a:rPr>
              <a:t>Поштової</a:t>
            </a:r>
            <a:r>
              <a:rPr lang="uk" sz="1300">
                <a:latin typeface="Proxima Nova Semibold"/>
                <a:ea typeface="Proxima Nova Semibold"/>
                <a:cs typeface="Proxima Nova Semibold"/>
                <a:sym typeface="Proxima Nova Semibold"/>
              </a:rPr>
              <a:t> площі</a:t>
            </a:r>
            <a:endParaRPr sz="1300">
              <a:solidFill>
                <a:schemeClr val="dk2"/>
              </a:solidFill>
              <a:latin typeface="Proxima Nova Semibold"/>
              <a:ea typeface="Proxima Nova Semibold"/>
              <a:cs typeface="Proxima Nova Semibold"/>
              <a:sym typeface="Proxima Nova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22"/>
          <p:cNvSpPr txBox="1"/>
          <p:nvPr>
            <p:ph idx="4294967295" type="ctrTitle"/>
          </p:nvPr>
        </p:nvSpPr>
        <p:spPr>
          <a:xfrm>
            <a:off x="0" y="4276950"/>
            <a:ext cx="9144000" cy="48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sz="2588">
                <a:solidFill>
                  <a:schemeClr val="accent2"/>
                </a:solidFill>
                <a:latin typeface="Proxima Nova Semibold"/>
                <a:ea typeface="Proxima Nova Semibold"/>
                <a:cs typeface="Proxima Nova Semibold"/>
                <a:sym typeface="Proxima Nova Semibold"/>
              </a:rPr>
              <a:t>Нова та стара підстанції трамваю, нова 1902 року, стара 1890-ті</a:t>
            </a:r>
            <a:endParaRPr sz="2588">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700">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700">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700">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700">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700">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700">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700">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2700">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1500">
              <a:solidFill>
                <a:schemeClr val="accent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rPr lang="uk" sz="1500">
                <a:solidFill>
                  <a:schemeClr val="accent2"/>
                </a:solidFill>
                <a:latin typeface="Proxima Nova Semibold"/>
                <a:ea typeface="Proxima Nova Semibold"/>
                <a:cs typeface="Proxima Nova Semibold"/>
                <a:sym typeface="Proxima Nova Semibold"/>
              </a:rPr>
              <a:t>Нині будівля КП “Київпастранс”</a:t>
            </a:r>
            <a:endParaRPr sz="1500">
              <a:solidFill>
                <a:schemeClr val="accent2"/>
              </a:solidFill>
              <a:latin typeface="Proxima Nova Semibold"/>
              <a:ea typeface="Proxima Nova Semibold"/>
              <a:cs typeface="Proxima Nova Semibold"/>
              <a:sym typeface="Proxima Nova Semibold"/>
            </a:endParaRPr>
          </a:p>
        </p:txBody>
      </p:sp>
      <p:sp>
        <p:nvSpPr>
          <p:cNvPr id="144" name="Google Shape;144;p22"/>
          <p:cNvSpPr txBox="1"/>
          <p:nvPr>
            <p:ph idx="1" type="body"/>
          </p:nvPr>
        </p:nvSpPr>
        <p:spPr>
          <a:xfrm>
            <a:off x="0" y="4762375"/>
            <a:ext cx="9144000" cy="381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uk" sz="1200">
                <a:solidFill>
                  <a:schemeClr val="accent3"/>
                </a:solidFill>
                <a:latin typeface="Proxima Nova Semibold"/>
                <a:ea typeface="Proxima Nova Semibold"/>
                <a:cs typeface="Proxima Nova Semibold"/>
                <a:sym typeface="Proxima Nova Semibold"/>
              </a:rPr>
              <a:t>                                                  </a:t>
            </a:r>
            <a:r>
              <a:rPr lang="uk" sz="1200">
                <a:solidFill>
                  <a:schemeClr val="accent3"/>
                </a:solidFill>
                <a:latin typeface="Proxima Nova Semibold"/>
                <a:ea typeface="Proxima Nova Semibold"/>
                <a:cs typeface="Proxima Nova Semibold"/>
                <a:sym typeface="Proxima Nova Semibold"/>
              </a:rPr>
              <a:t>                                        </a:t>
            </a:r>
            <a:r>
              <a:rPr lang="uk" sz="1200">
                <a:solidFill>
                  <a:schemeClr val="accent3"/>
                </a:solidFill>
                <a:latin typeface="Proxima Nova Semibold"/>
                <a:ea typeface="Proxima Nova Semibold"/>
                <a:cs typeface="Proxima Nova Semibold"/>
                <a:sym typeface="Proxima Nova Semibold"/>
              </a:rPr>
              <a:t>                                                                 </a:t>
            </a:r>
            <a:r>
              <a:rPr lang="uk" sz="1200">
                <a:solidFill>
                  <a:schemeClr val="accent2"/>
                </a:solidFill>
                <a:latin typeface="Proxima Nova Semibold"/>
                <a:ea typeface="Proxima Nova Semibold"/>
                <a:cs typeface="Proxima Nova Semibold"/>
                <a:sym typeface="Proxima Nova Semibold"/>
              </a:rPr>
              <a:t>Нині будівля КП “Київпастранс”</a:t>
            </a:r>
            <a:endParaRPr sz="1200">
              <a:solidFill>
                <a:schemeClr val="accent2"/>
              </a:solidFill>
              <a:latin typeface="Proxima Nova Semibold"/>
              <a:ea typeface="Proxima Nova Semibold"/>
              <a:cs typeface="Proxima Nova Semibold"/>
              <a:sym typeface="Proxima Nova Semibold"/>
            </a:endParaRPr>
          </a:p>
        </p:txBody>
      </p:sp>
      <p:sp>
        <p:nvSpPr>
          <p:cNvPr id="145" name="Google Shape;145;p22"/>
          <p:cNvSpPr txBox="1"/>
          <p:nvPr>
            <p:ph idx="1" type="body"/>
          </p:nvPr>
        </p:nvSpPr>
        <p:spPr>
          <a:xfrm>
            <a:off x="0" y="4762375"/>
            <a:ext cx="9144000" cy="381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uk" sz="1000">
                <a:solidFill>
                  <a:schemeClr val="accent3"/>
                </a:solidFill>
                <a:latin typeface="Proxima Nova Semibold"/>
                <a:ea typeface="Proxima Nova Semibold"/>
                <a:cs typeface="Proxima Nova Semibold"/>
                <a:sym typeface="Proxima Nova Semibold"/>
              </a:rPr>
              <a:t>(На задньому фоні будівництво бізнес центру на місці маєтку Казанського)</a:t>
            </a:r>
            <a:endParaRPr sz="1000">
              <a:solidFill>
                <a:schemeClr val="accent2"/>
              </a:solidFill>
              <a:latin typeface="Proxima Nova Semibold"/>
              <a:ea typeface="Proxima Nova Semibold"/>
              <a:cs typeface="Proxima Nova Semibold"/>
              <a:sym typeface="Proxima Nova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p:nvPr/>
        </p:nvSpPr>
        <p:spPr>
          <a:xfrm>
            <a:off x="0" y="2184875"/>
            <a:ext cx="3751800" cy="1244100"/>
          </a:xfrm>
          <a:prstGeom prst="rect">
            <a:avLst/>
          </a:prstGeom>
          <a:solidFill>
            <a:srgbClr val="3139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1" name="Google Shape;151;p23"/>
          <p:cNvSpPr txBox="1"/>
          <p:nvPr>
            <p:ph type="title"/>
          </p:nvPr>
        </p:nvSpPr>
        <p:spPr>
          <a:xfrm>
            <a:off x="0" y="2706875"/>
            <a:ext cx="3751800" cy="72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uk">
                <a:latin typeface="Montserrat Medium"/>
                <a:ea typeface="Montserrat Medium"/>
                <a:cs typeface="Montserrat Medium"/>
                <a:sym typeface="Montserrat Medium"/>
              </a:rPr>
              <a:t>Трамвай</a:t>
            </a:r>
            <a:endParaRPr>
              <a:latin typeface="Montserrat Medium"/>
              <a:ea typeface="Montserrat Medium"/>
              <a:cs typeface="Montserrat Medium"/>
              <a:sym typeface="Montserrat Medium"/>
            </a:endParaRPr>
          </a:p>
        </p:txBody>
      </p:sp>
      <p:pic>
        <p:nvPicPr>
          <p:cNvPr id="152" name="Google Shape;152;p23"/>
          <p:cNvPicPr preferRelativeResize="0"/>
          <p:nvPr/>
        </p:nvPicPr>
        <p:blipFill>
          <a:blip r:embed="rId3">
            <a:alphaModFix/>
          </a:blip>
          <a:stretch>
            <a:fillRect/>
          </a:stretch>
        </p:blipFill>
        <p:spPr>
          <a:xfrm>
            <a:off x="3751800" y="0"/>
            <a:ext cx="5392201" cy="3428975"/>
          </a:xfrm>
          <a:prstGeom prst="rect">
            <a:avLst/>
          </a:prstGeom>
          <a:noFill/>
          <a:ln>
            <a:noFill/>
          </a:ln>
        </p:spPr>
      </p:pic>
      <p:sp>
        <p:nvSpPr>
          <p:cNvPr id="153" name="Google Shape;153;p23"/>
          <p:cNvSpPr txBox="1"/>
          <p:nvPr>
            <p:ph idx="4294967295" type="body"/>
          </p:nvPr>
        </p:nvSpPr>
        <p:spPr>
          <a:xfrm>
            <a:off x="0" y="3331975"/>
            <a:ext cx="9144000" cy="2063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uk" sz="1302">
                <a:solidFill>
                  <a:srgbClr val="000000"/>
                </a:solidFill>
                <a:latin typeface="Proxima Nova Semibold"/>
                <a:ea typeface="Proxima Nova Semibold"/>
                <a:cs typeface="Proxima Nova Semibold"/>
                <a:sym typeface="Proxima Nova Semibold"/>
              </a:rPr>
              <a:t>Зараз мало хто вже згадую про трамвай на Поштовій площі, хоча його історія довга, хоч і трохи сумна, бо нині він відсутній. Історія бере початок наприкінці 19 століття, тоді це стала одна з перших ділянок трамваю в місті, а ділянка по Володимирському узвозу стала першою електрифікованою. В часи розквіту трамваю в місті(1960-1980 рр.) сюди ходив трамвай з Дарниці через міст ім. Патона, спочатку маршрут проходив по вул. Петра Сагайдачного, але під час будівництва метро колії були переміщені на вул. Братську. У 2004 році на мосту було ліквідовано колії, що призвело до розділення трамвайної система міста на дві(Правобережну та Лівобережну), а у 2011 колії були ліквідовані і на Набережному шосе, маршрут нині не існує. Зараз стан трамвайної системи в місті жахливий, а на Подолі один з найгірших. </a:t>
            </a:r>
            <a:endParaRPr sz="1302">
              <a:solidFill>
                <a:srgbClr val="000000"/>
              </a:solidFill>
              <a:latin typeface="Proxima Nova Semibold"/>
              <a:ea typeface="Proxima Nova Semibold"/>
              <a:cs typeface="Proxima Nova Semibold"/>
              <a:sym typeface="Proxima Nova Semibold"/>
            </a:endParaRPr>
          </a:p>
        </p:txBody>
      </p:sp>
      <p:pic>
        <p:nvPicPr>
          <p:cNvPr id="154" name="Google Shape;154;p23"/>
          <p:cNvPicPr preferRelativeResize="0"/>
          <p:nvPr/>
        </p:nvPicPr>
        <p:blipFill>
          <a:blip r:embed="rId4">
            <a:alphaModFix/>
          </a:blip>
          <a:stretch>
            <a:fillRect/>
          </a:stretch>
        </p:blipFill>
        <p:spPr>
          <a:xfrm>
            <a:off x="0" y="0"/>
            <a:ext cx="3751800" cy="2184875"/>
          </a:xfrm>
          <a:prstGeom prst="rect">
            <a:avLst/>
          </a:prstGeom>
          <a:noFill/>
          <a:ln>
            <a:noFill/>
          </a:ln>
        </p:spPr>
      </p:pic>
      <p:sp>
        <p:nvSpPr>
          <p:cNvPr id="155" name="Google Shape;155;p23"/>
          <p:cNvSpPr txBox="1"/>
          <p:nvPr/>
        </p:nvSpPr>
        <p:spPr>
          <a:xfrm>
            <a:off x="0" y="2199850"/>
            <a:ext cx="3751800" cy="40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uk" sz="1300">
                <a:solidFill>
                  <a:schemeClr val="accent2"/>
                </a:solidFill>
                <a:latin typeface="Proxima Nova Semibold"/>
                <a:ea typeface="Proxima Nova Semibold"/>
                <a:cs typeface="Proxima Nova Semibold"/>
                <a:sym typeface="Proxima Nova Semibold"/>
              </a:rPr>
              <a:t>(трамвай на вул. Петра Сагайдачного)</a:t>
            </a:r>
            <a:endParaRPr sz="1300">
              <a:solidFill>
                <a:schemeClr val="accent2"/>
              </a:solidFill>
              <a:latin typeface="Proxima Nova Semibold"/>
              <a:ea typeface="Proxima Nova Semibold"/>
              <a:cs typeface="Proxima Nova Semibold"/>
              <a:sym typeface="Proxima Nova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type="title"/>
          </p:nvPr>
        </p:nvSpPr>
        <p:spPr>
          <a:xfrm>
            <a:off x="0" y="192800"/>
            <a:ext cx="3885600" cy="60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uk" sz="2800">
                <a:latin typeface="Montserrat Medium"/>
                <a:ea typeface="Montserrat Medium"/>
                <a:cs typeface="Montserrat Medium"/>
                <a:sym typeface="Montserrat Medium"/>
              </a:rPr>
              <a:t>Бензотрамвай</a:t>
            </a:r>
            <a:endParaRPr sz="2800">
              <a:latin typeface="Montserrat Medium"/>
              <a:ea typeface="Montserrat Medium"/>
              <a:cs typeface="Montserrat Medium"/>
              <a:sym typeface="Montserrat Medium"/>
            </a:endParaRPr>
          </a:p>
        </p:txBody>
      </p:sp>
      <p:sp>
        <p:nvSpPr>
          <p:cNvPr id="161" name="Google Shape;161;p24"/>
          <p:cNvSpPr txBox="1"/>
          <p:nvPr>
            <p:ph idx="1" type="body"/>
          </p:nvPr>
        </p:nvSpPr>
        <p:spPr>
          <a:xfrm>
            <a:off x="0" y="905475"/>
            <a:ext cx="3885600" cy="4238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latin typeface="Proxima Nova Semibold"/>
                <a:ea typeface="Proxima Nova Semibold"/>
                <a:cs typeface="Proxima Nova Semibold"/>
                <a:sym typeface="Proxima Nova Semibold"/>
              </a:rPr>
              <a:t>Тут же на Поштовій площі зупинявся київський бензотрамвай, лінія трамваю до Микилівської слобідки з розгалуженням до Дарниці та Броварів. Проходив цей маршрут </a:t>
            </a:r>
            <a:r>
              <a:rPr lang="uk">
                <a:latin typeface="Proxima Nova Semibold"/>
                <a:ea typeface="Proxima Nova Semibold"/>
                <a:cs typeface="Proxima Nova Semibold"/>
                <a:sym typeface="Proxima Nova Semibold"/>
              </a:rPr>
              <a:t>вздовж</a:t>
            </a:r>
            <a:r>
              <a:rPr lang="uk">
                <a:latin typeface="Proxima Nova Semibold"/>
                <a:ea typeface="Proxima Nova Semibold"/>
                <a:cs typeface="Proxima Nova Semibold"/>
                <a:sym typeface="Proxima Nova Semibold"/>
              </a:rPr>
              <a:t> берега Дніпра до Ланцюгового мосту(пізніше мостом ім. Євгенії Бош), зараз на </a:t>
            </a:r>
            <a:r>
              <a:rPr lang="uk">
                <a:latin typeface="Proxima Nova Semibold"/>
                <a:ea typeface="Proxima Nova Semibold"/>
                <a:cs typeface="Proxima Nova Semibold"/>
                <a:sym typeface="Proxima Nova Semibold"/>
              </a:rPr>
              <a:t>місці</a:t>
            </a:r>
            <a:r>
              <a:rPr lang="uk">
                <a:latin typeface="Proxima Nova Semibold"/>
                <a:ea typeface="Proxima Nova Semibold"/>
                <a:cs typeface="Proxima Nova Semibold"/>
                <a:sym typeface="Proxima Nova Semibold"/>
              </a:rPr>
              <a:t> цього мосту стоїть Міст Метро, далі рухався по вищезгаданому мосту та Русанівським мостом(нині на його місці Русанівський метроміст), далі йшло розгалуження до Дарниці та Броварів, нині трамвай присутній лише на Дарниці. Трамвай перевозив близько 12 тисяч пасажирів на день, також виконував </a:t>
            </a:r>
            <a:r>
              <a:rPr lang="uk">
                <a:latin typeface="Proxima Nova Semibold"/>
                <a:ea typeface="Proxima Nova Semibold"/>
                <a:cs typeface="Proxima Nova Semibold"/>
                <a:sym typeface="Proxima Nova Semibold"/>
              </a:rPr>
              <a:t>вантажні</a:t>
            </a:r>
            <a:r>
              <a:rPr lang="uk">
                <a:latin typeface="Proxima Nova Semibold"/>
                <a:ea typeface="Proxima Nova Semibold"/>
                <a:cs typeface="Proxima Nova Semibold"/>
                <a:sym typeface="Proxima Nova Semibold"/>
              </a:rPr>
              <a:t> перевезення. Пізніше був електрифікований, а в часи Другої світової був зруйнований, в подальшому не відновлювався.</a:t>
            </a:r>
            <a:endParaRPr>
              <a:latin typeface="Proxima Nova Semibold"/>
              <a:ea typeface="Proxima Nova Semibold"/>
              <a:cs typeface="Proxima Nova Semibold"/>
              <a:sym typeface="Proxima Nova Semibold"/>
            </a:endParaRPr>
          </a:p>
        </p:txBody>
      </p:sp>
      <p:pic>
        <p:nvPicPr>
          <p:cNvPr id="162" name="Google Shape;162;p24"/>
          <p:cNvPicPr preferRelativeResize="0"/>
          <p:nvPr/>
        </p:nvPicPr>
        <p:blipFill>
          <a:blip r:embed="rId3">
            <a:alphaModFix/>
          </a:blip>
          <a:stretch>
            <a:fillRect/>
          </a:stretch>
        </p:blipFill>
        <p:spPr>
          <a:xfrm>
            <a:off x="3885650" y="0"/>
            <a:ext cx="5258350" cy="3137175"/>
          </a:xfrm>
          <a:prstGeom prst="rect">
            <a:avLst/>
          </a:prstGeom>
          <a:noFill/>
          <a:ln>
            <a:noFill/>
          </a:ln>
        </p:spPr>
      </p:pic>
      <p:pic>
        <p:nvPicPr>
          <p:cNvPr id="163" name="Google Shape;163;p24"/>
          <p:cNvPicPr preferRelativeResize="0"/>
          <p:nvPr/>
        </p:nvPicPr>
        <p:blipFill>
          <a:blip r:embed="rId4">
            <a:alphaModFix/>
          </a:blip>
          <a:stretch>
            <a:fillRect/>
          </a:stretch>
        </p:blipFill>
        <p:spPr>
          <a:xfrm>
            <a:off x="3885645" y="3137175"/>
            <a:ext cx="5258355" cy="200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p:nvPr/>
        </p:nvSpPr>
        <p:spPr>
          <a:xfrm>
            <a:off x="0" y="684900"/>
            <a:ext cx="4559700" cy="111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02122"/>
              </a:solidFill>
              <a:latin typeface="Roboto"/>
              <a:ea typeface="Roboto"/>
              <a:cs typeface="Roboto"/>
              <a:sym typeface="Roboto"/>
            </a:endParaRPr>
          </a:p>
        </p:txBody>
      </p:sp>
      <p:sp>
        <p:nvSpPr>
          <p:cNvPr id="169" name="Google Shape;169;p25"/>
          <p:cNvSpPr txBox="1"/>
          <p:nvPr>
            <p:ph type="title"/>
          </p:nvPr>
        </p:nvSpPr>
        <p:spPr>
          <a:xfrm>
            <a:off x="0" y="0"/>
            <a:ext cx="2805900" cy="68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latin typeface="Montserrat Medium"/>
                <a:ea typeface="Montserrat Medium"/>
                <a:cs typeface="Montserrat Medium"/>
                <a:sym typeface="Montserrat Medium"/>
              </a:rPr>
              <a:t>Метро</a:t>
            </a:r>
            <a:endParaRPr>
              <a:latin typeface="Montserrat Medium"/>
              <a:ea typeface="Montserrat Medium"/>
              <a:cs typeface="Montserrat Medium"/>
              <a:sym typeface="Montserrat Medium"/>
            </a:endParaRPr>
          </a:p>
        </p:txBody>
      </p:sp>
      <p:pic>
        <p:nvPicPr>
          <p:cNvPr id="170" name="Google Shape;170;p25"/>
          <p:cNvPicPr preferRelativeResize="0"/>
          <p:nvPr/>
        </p:nvPicPr>
        <p:blipFill rotWithShape="1">
          <a:blip r:embed="rId3">
            <a:alphaModFix/>
          </a:blip>
          <a:srcRect b="8575" l="0" r="0" t="0"/>
          <a:stretch/>
        </p:blipFill>
        <p:spPr>
          <a:xfrm>
            <a:off x="4267200" y="2226200"/>
            <a:ext cx="4876800" cy="2917300"/>
          </a:xfrm>
          <a:prstGeom prst="rect">
            <a:avLst/>
          </a:prstGeom>
          <a:noFill/>
          <a:ln>
            <a:noFill/>
          </a:ln>
        </p:spPr>
      </p:pic>
      <p:pic>
        <p:nvPicPr>
          <p:cNvPr id="171" name="Google Shape;171;p25"/>
          <p:cNvPicPr preferRelativeResize="0"/>
          <p:nvPr/>
        </p:nvPicPr>
        <p:blipFill>
          <a:blip r:embed="rId4">
            <a:alphaModFix/>
          </a:blip>
          <a:stretch>
            <a:fillRect/>
          </a:stretch>
        </p:blipFill>
        <p:spPr>
          <a:xfrm>
            <a:off x="4267200" y="0"/>
            <a:ext cx="4876801" cy="3186176"/>
          </a:xfrm>
          <a:prstGeom prst="rect">
            <a:avLst/>
          </a:prstGeom>
          <a:noFill/>
          <a:ln>
            <a:noFill/>
          </a:ln>
        </p:spPr>
      </p:pic>
      <p:sp>
        <p:nvSpPr>
          <p:cNvPr id="172" name="Google Shape;172;p25"/>
          <p:cNvSpPr txBox="1"/>
          <p:nvPr/>
        </p:nvSpPr>
        <p:spPr>
          <a:xfrm>
            <a:off x="0" y="684900"/>
            <a:ext cx="4322700" cy="45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uk" sz="1300">
                <a:solidFill>
                  <a:srgbClr val="202122"/>
                </a:solidFill>
                <a:latin typeface="Proxima Nova Semibold"/>
                <a:ea typeface="Proxima Nova Semibold"/>
                <a:cs typeface="Proxima Nova Semibold"/>
                <a:sym typeface="Proxima Nova Semibold"/>
              </a:rPr>
              <a:t>На площі знаходиться </a:t>
            </a:r>
            <a:r>
              <a:rPr lang="uk" sz="1300">
                <a:solidFill>
                  <a:srgbClr val="202122"/>
                </a:solidFill>
                <a:latin typeface="Proxima Nova Semibold"/>
                <a:ea typeface="Proxima Nova Semibold"/>
                <a:cs typeface="Proxima Nova Semibold"/>
                <a:sym typeface="Proxima Nova Semibold"/>
              </a:rPr>
              <a:t>однойменна станція</a:t>
            </a:r>
            <a:r>
              <a:rPr lang="uk" sz="1300">
                <a:solidFill>
                  <a:srgbClr val="202122"/>
                </a:solidFill>
                <a:latin typeface="Proxima Nova Semibold"/>
                <a:ea typeface="Proxima Nova Semibold"/>
                <a:cs typeface="Proxima Nova Semibold"/>
                <a:sym typeface="Proxima Nova Semibold"/>
              </a:rPr>
              <a:t> синьої гілки відкрита 1976 року. Якщо брати перші проєкти метрополітену в місті то тут проходило декілька гілок. Але в одному з фінальних станція була відсутня, лінія проходила під Михайлівською площею, але в фінлі вирішили прокладати через Поштову площу, хоча ділянка була доволі важка. При будівництві використовувалося заморожування ґрунтів, а сама платформа є дещо звуженою, для того щоб зберегти забудову на поверхні. Попри це на Поштові площі було втрачено багато будівель, бо треба було розмістити вентиляцію та виходи зі станції, але будівлі далі по вулиці вдалося зберегти.</a:t>
            </a:r>
            <a:endParaRPr sz="1300">
              <a:solidFill>
                <a:srgbClr val="20212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rPr lang="uk" sz="1300">
                <a:solidFill>
                  <a:srgbClr val="202122"/>
                </a:solidFill>
                <a:latin typeface="Proxima Nova Semibold"/>
                <a:ea typeface="Proxima Nova Semibold"/>
                <a:cs typeface="Proxima Nova Semibold"/>
                <a:sym typeface="Proxima Nova Semibold"/>
              </a:rPr>
              <a:t>Що до оформлення то воно </a:t>
            </a:r>
            <a:r>
              <a:rPr lang="uk" sz="1300">
                <a:solidFill>
                  <a:srgbClr val="202122"/>
                </a:solidFill>
                <a:latin typeface="Proxima Nova Semibold"/>
                <a:ea typeface="Proxima Nova Semibold"/>
                <a:cs typeface="Proxima Nova Semibold"/>
                <a:sym typeface="Proxima Nova Semibold"/>
              </a:rPr>
              <a:t>зроблено</a:t>
            </a:r>
            <a:r>
              <a:rPr lang="uk" sz="1300">
                <a:solidFill>
                  <a:srgbClr val="202122"/>
                </a:solidFill>
                <a:latin typeface="Proxima Nova Semibold"/>
                <a:ea typeface="Proxima Nova Semibold"/>
                <a:cs typeface="Proxima Nova Semibold"/>
                <a:sym typeface="Proxima Nova Semibold"/>
              </a:rPr>
              <a:t> так щоб було зрозуміло що поруч </a:t>
            </a:r>
            <a:r>
              <a:rPr lang="uk" sz="1300">
                <a:solidFill>
                  <a:srgbClr val="202122"/>
                </a:solidFill>
                <a:latin typeface="Proxima Nova Semibold"/>
                <a:ea typeface="Proxima Nova Semibold"/>
                <a:cs typeface="Proxima Nova Semibold"/>
                <a:sym typeface="Proxima Nova Semibold"/>
              </a:rPr>
              <a:t>річковий</a:t>
            </a:r>
            <a:r>
              <a:rPr lang="uk" sz="1300">
                <a:solidFill>
                  <a:srgbClr val="202122"/>
                </a:solidFill>
                <a:latin typeface="Proxima Nova Semibold"/>
                <a:ea typeface="Proxima Nova Semibold"/>
                <a:cs typeface="Proxima Nova Semibold"/>
                <a:sym typeface="Proxima Nova Semibold"/>
              </a:rPr>
              <a:t> вокзал, початкова плитка на стінах було блакитна, ніби вода, але після </a:t>
            </a:r>
            <a:r>
              <a:rPr lang="uk" sz="1300">
                <a:solidFill>
                  <a:srgbClr val="202122"/>
                </a:solidFill>
                <a:latin typeface="Proxima Nova Semibold"/>
                <a:ea typeface="Proxima Nova Semibold"/>
                <a:cs typeface="Proxima Nova Semibold"/>
                <a:sym typeface="Proxima Nova Semibold"/>
              </a:rPr>
              <a:t>ремонту</a:t>
            </a:r>
            <a:r>
              <a:rPr lang="uk" sz="1300">
                <a:solidFill>
                  <a:srgbClr val="202122"/>
                </a:solidFill>
                <a:latin typeface="Proxima Nova Semibold"/>
                <a:ea typeface="Proxima Nova Semibold"/>
                <a:cs typeface="Proxima Nova Semibold"/>
                <a:sym typeface="Proxima Nova Semibold"/>
              </a:rPr>
              <a:t> її замінили. Вітраж у торці станції під назвою “Дніпро” є зображенням двох берегів Києва. Звужена платформа в оформлені ніяк не була обіграна.</a:t>
            </a:r>
            <a:endParaRPr sz="1300">
              <a:solidFill>
                <a:srgbClr val="20212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1300">
              <a:solidFill>
                <a:srgbClr val="20212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1300">
              <a:solidFill>
                <a:srgbClr val="202122"/>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t/>
            </a:r>
            <a:endParaRPr sz="1300">
              <a:solidFill>
                <a:srgbClr val="202122"/>
              </a:solidFill>
              <a:latin typeface="Proxima Nova Semibold"/>
              <a:ea typeface="Proxima Nova Semibold"/>
              <a:cs typeface="Proxima Nova Semibold"/>
              <a:sym typeface="Proxima Nova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type="title"/>
          </p:nvPr>
        </p:nvSpPr>
        <p:spPr>
          <a:xfrm>
            <a:off x="0" y="72825"/>
            <a:ext cx="9144000" cy="623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uk">
                <a:latin typeface="Montserrat Medium"/>
                <a:ea typeface="Montserrat Medium"/>
                <a:cs typeface="Montserrat Medium"/>
                <a:sym typeface="Montserrat Medium"/>
              </a:rPr>
              <a:t>Аналіз зміни площі та висновки</a:t>
            </a:r>
            <a:endParaRPr>
              <a:latin typeface="Montserrat Medium"/>
              <a:ea typeface="Montserrat Medium"/>
              <a:cs typeface="Montserrat Medium"/>
              <a:sym typeface="Montserrat Medium"/>
            </a:endParaRPr>
          </a:p>
        </p:txBody>
      </p:sp>
      <p:sp>
        <p:nvSpPr>
          <p:cNvPr id="178" name="Google Shape;178;p26"/>
          <p:cNvSpPr/>
          <p:nvPr/>
        </p:nvSpPr>
        <p:spPr>
          <a:xfrm>
            <a:off x="0" y="684900"/>
            <a:ext cx="9144000" cy="76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02122"/>
              </a:solidFill>
              <a:latin typeface="Roboto"/>
              <a:ea typeface="Roboto"/>
              <a:cs typeface="Roboto"/>
              <a:sym typeface="Roboto"/>
            </a:endParaRPr>
          </a:p>
        </p:txBody>
      </p:sp>
      <p:sp>
        <p:nvSpPr>
          <p:cNvPr id="179" name="Google Shape;179;p26"/>
          <p:cNvSpPr txBox="1"/>
          <p:nvPr/>
        </p:nvSpPr>
        <p:spPr>
          <a:xfrm>
            <a:off x="0" y="684900"/>
            <a:ext cx="9144000" cy="3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uk" sz="1300">
                <a:solidFill>
                  <a:srgbClr val="202122"/>
                </a:solidFill>
                <a:latin typeface="Proxima Nova Semibold"/>
                <a:ea typeface="Proxima Nova Semibold"/>
                <a:cs typeface="Proxima Nova Semibold"/>
                <a:sym typeface="Proxima Nova Semibold"/>
              </a:rPr>
              <a:t>Спираючись на наявні фото можна сказати що площа виконувала переважно транзитну функцію, особливих подій там не відбувалося(наприклад як на Контрактовій площі-ярмарок). Площа була в’їздом до Подолу зі сторони нинішнього Набережного шосе та верхнього міста, було два напрямки руху: вздовж Дніпра(більш промисловий, саме з цієї сторони був млин Бродського, а далі ЦЕС та інші переважно промислові будівлі) та по нинішній вул. Сагайдачного(вулиця зі змішаною забудовою(комерція та житло), яка вела до Контрактової площі). Потім тут прокладають метро, площа зазнає значних змін. Головна роль все ще переважно транзитна, але і утворюється </a:t>
            </a:r>
            <a:r>
              <a:rPr lang="uk" sz="1300">
                <a:solidFill>
                  <a:srgbClr val="202122"/>
                </a:solidFill>
                <a:latin typeface="Proxima Nova Semibold"/>
                <a:ea typeface="Proxima Nova Semibold"/>
                <a:cs typeface="Proxima Nova Semibold"/>
                <a:sym typeface="Proxima Nova Semibold"/>
              </a:rPr>
              <a:t>пересадковий</a:t>
            </a:r>
            <a:r>
              <a:rPr lang="uk" sz="1300">
                <a:solidFill>
                  <a:srgbClr val="202122"/>
                </a:solidFill>
                <a:latin typeface="Proxima Nova Semibold"/>
                <a:ea typeface="Proxima Nova Semibold"/>
                <a:cs typeface="Proxima Nova Semibold"/>
                <a:sym typeface="Proxima Nova Semibold"/>
              </a:rPr>
              <a:t> вузол(фунікулер-метро-трамвай-річковий транспорт). Простір, що раніше займала кільцева розв’язка стає пішохідним, але все ще транзитним, він був пустий та не використаний доволі довгий час. Але з настанням незалежності все змінюється, тут відкривається заклад мережі McDonalds, який стає місцем інтересу значної кількості людей та оживлює простір навколо. Після </a:t>
            </a:r>
            <a:r>
              <a:rPr lang="uk" sz="1300">
                <a:solidFill>
                  <a:srgbClr val="202122"/>
                </a:solidFill>
                <a:latin typeface="Proxima Nova Semibold"/>
                <a:ea typeface="Proxima Nova Semibold"/>
                <a:cs typeface="Proxima Nova Semibold"/>
                <a:sym typeface="Proxima Nova Semibold"/>
              </a:rPr>
              <a:t>реконструкції</a:t>
            </a:r>
            <a:r>
              <a:rPr lang="uk" sz="1300">
                <a:solidFill>
                  <a:srgbClr val="202122"/>
                </a:solidFill>
                <a:latin typeface="Proxima Nova Semibold"/>
                <a:ea typeface="Proxima Nova Semibold"/>
                <a:cs typeface="Proxima Nova Semibold"/>
                <a:sym typeface="Proxima Nova Semibold"/>
              </a:rPr>
              <a:t>(2012-2013рр.) площа стає повністю пішохідною, але під нею з’являється автомобільний тунель- це додає малопомітні вібрації на площі, що є доволі погано, але це краще чим рішення як далі на Набережно-Хрещатицькій. Основною точкою інтересу все ще є McDonalds, а простір ближче до будівлі КПТ пустіє, в центрі фонтан, в деякий час тут все ж набирається багато людей які просто відпочивають, що є позитивною ознакою. Ще більшого життя площі явно надасть майбутній університет в будівлі Річкового вокзалу, ймовірно в подальшому це викличе зміни у площі, точно зачепить і набережну, яка зараз є доволі не комфортною з причини жвавого руху авто поряд. </a:t>
            </a:r>
            <a:endParaRPr sz="1300">
              <a:solidFill>
                <a:srgbClr val="202122"/>
              </a:solidFill>
              <a:latin typeface="Proxima Nova Semibold"/>
              <a:ea typeface="Proxima Nova Semibold"/>
              <a:cs typeface="Proxima Nova Semibold"/>
              <a:sym typeface="Proxima Nova Semibold"/>
            </a:endParaRPr>
          </a:p>
        </p:txBody>
      </p:sp>
      <p:pic>
        <p:nvPicPr>
          <p:cNvPr id="180" name="Google Shape;180;p26"/>
          <p:cNvPicPr preferRelativeResize="0"/>
          <p:nvPr/>
        </p:nvPicPr>
        <p:blipFill rotWithShape="1">
          <a:blip r:embed="rId3">
            <a:alphaModFix/>
          </a:blip>
          <a:srcRect b="0" l="0" r="0" t="45622"/>
          <a:stretch/>
        </p:blipFill>
        <p:spPr>
          <a:xfrm>
            <a:off x="0" y="3978788"/>
            <a:ext cx="2193551" cy="1164712"/>
          </a:xfrm>
          <a:prstGeom prst="rect">
            <a:avLst/>
          </a:prstGeom>
          <a:noFill/>
          <a:ln>
            <a:noFill/>
          </a:ln>
        </p:spPr>
      </p:pic>
      <p:pic>
        <p:nvPicPr>
          <p:cNvPr id="181" name="Google Shape;181;p26"/>
          <p:cNvPicPr preferRelativeResize="0"/>
          <p:nvPr/>
        </p:nvPicPr>
        <p:blipFill rotWithShape="1">
          <a:blip r:embed="rId4">
            <a:alphaModFix/>
          </a:blip>
          <a:srcRect b="0" l="0" r="0" t="0"/>
          <a:stretch/>
        </p:blipFill>
        <p:spPr>
          <a:xfrm>
            <a:off x="3926550" y="3978800"/>
            <a:ext cx="2298272" cy="1164700"/>
          </a:xfrm>
          <a:prstGeom prst="rect">
            <a:avLst/>
          </a:prstGeom>
          <a:noFill/>
          <a:ln>
            <a:noFill/>
          </a:ln>
        </p:spPr>
      </p:pic>
      <p:pic>
        <p:nvPicPr>
          <p:cNvPr id="182" name="Google Shape;182;p26"/>
          <p:cNvPicPr preferRelativeResize="0"/>
          <p:nvPr/>
        </p:nvPicPr>
        <p:blipFill>
          <a:blip r:embed="rId5">
            <a:alphaModFix/>
          </a:blip>
          <a:stretch>
            <a:fillRect/>
          </a:stretch>
        </p:blipFill>
        <p:spPr>
          <a:xfrm>
            <a:off x="2193550" y="3978800"/>
            <a:ext cx="1732997" cy="1164700"/>
          </a:xfrm>
          <a:prstGeom prst="rect">
            <a:avLst/>
          </a:prstGeom>
          <a:noFill/>
          <a:ln>
            <a:noFill/>
          </a:ln>
        </p:spPr>
      </p:pic>
      <p:pic>
        <p:nvPicPr>
          <p:cNvPr id="183" name="Google Shape;183;p26"/>
          <p:cNvPicPr preferRelativeResize="0"/>
          <p:nvPr/>
        </p:nvPicPr>
        <p:blipFill rotWithShape="1">
          <a:blip r:embed="rId6">
            <a:alphaModFix/>
          </a:blip>
          <a:srcRect b="18545" l="0" r="0" t="30024"/>
          <a:stretch/>
        </p:blipFill>
        <p:spPr>
          <a:xfrm>
            <a:off x="6224825" y="3978800"/>
            <a:ext cx="2919174" cy="1164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p:nvPr/>
        </p:nvSpPr>
        <p:spPr>
          <a:xfrm>
            <a:off x="0" y="4002050"/>
            <a:ext cx="9144000" cy="114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89" name="Google Shape;189;p27"/>
          <p:cNvSpPr/>
          <p:nvPr/>
        </p:nvSpPr>
        <p:spPr>
          <a:xfrm>
            <a:off x="0" y="0"/>
            <a:ext cx="9144000" cy="685165"/>
          </a:xfrm>
          <a:custGeom>
            <a:rect b="b" l="l" r="r" t="t"/>
            <a:pathLst>
              <a:path extrusionOk="0" h="685165" w="9144000">
                <a:moveTo>
                  <a:pt x="0" y="684899"/>
                </a:moveTo>
                <a:lnTo>
                  <a:pt x="9143999" y="684899"/>
                </a:lnTo>
                <a:lnTo>
                  <a:pt x="9143999" y="0"/>
                </a:lnTo>
                <a:lnTo>
                  <a:pt x="0" y="0"/>
                </a:lnTo>
                <a:lnTo>
                  <a:pt x="0" y="684899"/>
                </a:lnTo>
                <a:close/>
              </a:path>
            </a:pathLst>
          </a:custGeom>
          <a:solidFill>
            <a:srgbClr val="3138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0" name="Google Shape;190;p27"/>
          <p:cNvSpPr txBox="1"/>
          <p:nvPr>
            <p:ph idx="1" type="body"/>
          </p:nvPr>
        </p:nvSpPr>
        <p:spPr>
          <a:xfrm>
            <a:off x="0" y="0"/>
            <a:ext cx="9144000" cy="68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uk" sz="2800">
                <a:latin typeface="Montserrat Medium"/>
                <a:ea typeface="Montserrat Medium"/>
                <a:cs typeface="Montserrat Medium"/>
                <a:sym typeface="Montserrat Medium"/>
              </a:rPr>
              <a:t>Використані</a:t>
            </a:r>
            <a:r>
              <a:rPr lang="uk" sz="2800">
                <a:latin typeface="Montserrat Medium"/>
                <a:ea typeface="Montserrat Medium"/>
                <a:cs typeface="Montserrat Medium"/>
                <a:sym typeface="Montserrat Medium"/>
              </a:rPr>
              <a:t> джерела</a:t>
            </a:r>
            <a:endParaRPr sz="2800">
              <a:latin typeface="Montserrat Medium"/>
              <a:ea typeface="Montserrat Medium"/>
              <a:cs typeface="Montserrat Medium"/>
              <a:sym typeface="Montserrat Medium"/>
            </a:endParaRPr>
          </a:p>
        </p:txBody>
      </p:sp>
      <p:sp>
        <p:nvSpPr>
          <p:cNvPr id="191" name="Google Shape;191;p27"/>
          <p:cNvSpPr txBox="1"/>
          <p:nvPr/>
        </p:nvSpPr>
        <p:spPr>
          <a:xfrm>
            <a:off x="0" y="685200"/>
            <a:ext cx="9144000" cy="445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uk" sz="1800">
                <a:latin typeface="Proxima Nova Semibold"/>
                <a:ea typeface="Proxima Nova Semibold"/>
                <a:cs typeface="Proxima Nova Semibold"/>
                <a:sym typeface="Proxima Nova Semibold"/>
              </a:rPr>
              <a:t>Площа: </a:t>
            </a:r>
            <a:r>
              <a:rPr lang="uk" sz="1800" u="sng">
                <a:solidFill>
                  <a:srgbClr val="1155CC"/>
                </a:solidFill>
                <a:latin typeface="Proxima Nova Semibold"/>
                <a:ea typeface="Proxima Nova Semibold"/>
                <a:cs typeface="Proxima Nova Semibold"/>
                <a:sym typeface="Proxima Nova Semibold"/>
                <a:hlinkClick r:id="rId3">
                  <a:extLst>
                    <a:ext uri="{A12FA001-AC4F-418D-AE19-62706E023703}">
                      <ahyp:hlinkClr val="tx"/>
                    </a:ext>
                  </a:extLst>
                </a:hlinkClick>
              </a:rPr>
              <a:t>https://old.kyivcity.gov.ua</a:t>
            </a:r>
            <a:r>
              <a:rPr lang="uk" sz="1800">
                <a:latin typeface="Proxima Nova Semibold"/>
                <a:ea typeface="Proxima Nova Semibold"/>
                <a:cs typeface="Proxima Nova Semibold"/>
                <a:sym typeface="Proxima Nova Semibold"/>
              </a:rPr>
              <a:t>, </a:t>
            </a:r>
            <a:r>
              <a:rPr lang="uk" sz="1800" u="sng">
                <a:solidFill>
                  <a:srgbClr val="1155CC"/>
                </a:solidFill>
                <a:latin typeface="Proxima Nova Semibold"/>
                <a:ea typeface="Proxima Nova Semibold"/>
                <a:cs typeface="Proxima Nova Semibold"/>
                <a:sym typeface="Proxima Nova Semibold"/>
                <a:hlinkClick r:id="rId4">
                  <a:extLst>
                    <a:ext uri="{A12FA001-AC4F-418D-AE19-62706E023703}">
                      <ahyp:hlinkClr val="tx"/>
                    </a:ext>
                  </a:extLst>
                </a:hlinkClick>
              </a:rPr>
              <a:t>https://uk.wikipedia.org</a:t>
            </a:r>
            <a:br>
              <a:rPr lang="uk" sz="1800">
                <a:latin typeface="Proxima Nova Semibold"/>
                <a:ea typeface="Proxima Nova Semibold"/>
                <a:cs typeface="Proxima Nova Semibold"/>
                <a:sym typeface="Proxima Nova Semibold"/>
              </a:rPr>
            </a:br>
            <a:r>
              <a:rPr lang="uk" sz="1800">
                <a:latin typeface="Proxima Nova Semibold"/>
                <a:ea typeface="Proxima Nova Semibold"/>
                <a:cs typeface="Proxima Nova Semibold"/>
                <a:sym typeface="Proxima Nova Semibold"/>
              </a:rPr>
              <a:t>Річковий вокзал: </a:t>
            </a:r>
            <a:r>
              <a:rPr lang="uk" sz="1800" u="sng">
                <a:solidFill>
                  <a:srgbClr val="1155CC"/>
                </a:solidFill>
                <a:latin typeface="Proxima Nova Semibold"/>
                <a:ea typeface="Proxima Nova Semibold"/>
                <a:cs typeface="Proxima Nova Semibold"/>
                <a:sym typeface="Proxima Nova Semibold"/>
                <a:hlinkClick r:id="rId5">
                  <a:extLst>
                    <a:ext uri="{A12FA001-AC4F-418D-AE19-62706E023703}">
                      <ahyp:hlinkClr val="tx"/>
                    </a:ext>
                  </a:extLst>
                </a:hlinkClick>
              </a:rPr>
              <a:t>https://uk.wikipedia.org</a:t>
            </a:r>
            <a:br>
              <a:rPr lang="uk" sz="1800">
                <a:latin typeface="Proxima Nova Semibold"/>
                <a:ea typeface="Proxima Nova Semibold"/>
                <a:cs typeface="Proxima Nova Semibold"/>
                <a:sym typeface="Proxima Nova Semibold"/>
              </a:rPr>
            </a:br>
            <a:r>
              <a:rPr lang="uk" sz="1800">
                <a:latin typeface="Proxima Nova Semibold"/>
                <a:ea typeface="Proxima Nova Semibold"/>
                <a:cs typeface="Proxima Nova Semibold"/>
                <a:sym typeface="Proxima Nova Semibold"/>
              </a:rPr>
              <a:t>Поштовий будинок: </a:t>
            </a:r>
            <a:r>
              <a:rPr lang="uk" sz="1800" u="sng">
                <a:solidFill>
                  <a:srgbClr val="1155CC"/>
                </a:solidFill>
                <a:latin typeface="Proxima Nova Semibold"/>
                <a:ea typeface="Proxima Nova Semibold"/>
                <a:cs typeface="Proxima Nova Semibold"/>
                <a:sym typeface="Proxima Nova Semibold"/>
                <a:hlinkClick r:id="rId6">
                  <a:extLst>
                    <a:ext uri="{A12FA001-AC4F-418D-AE19-62706E023703}">
                      <ahyp:hlinkClr val="tx"/>
                    </a:ext>
                  </a:extLst>
                </a:hlinkClick>
              </a:rPr>
              <a:t>https://uk.wikipedia.org</a:t>
            </a:r>
            <a:br>
              <a:rPr lang="uk" sz="1800">
                <a:latin typeface="Proxima Nova Semibold"/>
                <a:ea typeface="Proxima Nova Semibold"/>
                <a:cs typeface="Proxima Nova Semibold"/>
                <a:sym typeface="Proxima Nova Semibold"/>
              </a:rPr>
            </a:br>
            <a:r>
              <a:rPr lang="uk" sz="1800">
                <a:latin typeface="Proxima Nova Semibold"/>
                <a:ea typeface="Proxima Nova Semibold"/>
                <a:cs typeface="Proxima Nova Semibold"/>
                <a:sym typeface="Proxima Nova Semibold"/>
              </a:rPr>
              <a:t>Млин Бродського: </a:t>
            </a:r>
            <a:r>
              <a:rPr lang="uk" sz="1800" u="sng">
                <a:solidFill>
                  <a:srgbClr val="1155CC"/>
                </a:solidFill>
                <a:latin typeface="Proxima Nova Semibold"/>
                <a:ea typeface="Proxima Nova Semibold"/>
                <a:cs typeface="Proxima Nova Semibold"/>
                <a:sym typeface="Proxima Nova Semibold"/>
                <a:hlinkClick r:id="rId7">
                  <a:extLst>
                    <a:ext uri="{A12FA001-AC4F-418D-AE19-62706E023703}">
                      <ahyp:hlinkClr val="tx"/>
                    </a:ext>
                  </a:extLst>
                </a:hlinkClick>
              </a:rPr>
              <a:t>https://vechirniy.kyiv.ua</a:t>
            </a:r>
            <a:r>
              <a:rPr lang="uk" sz="1800">
                <a:uFill>
                  <a:noFill/>
                </a:uFill>
                <a:latin typeface="Proxima Nova Semibold"/>
                <a:ea typeface="Proxima Nova Semibold"/>
                <a:cs typeface="Proxima Nova Semibold"/>
                <a:sym typeface="Proxima Nova Semibold"/>
                <a:hlinkClick r:id="rId8"/>
              </a:rPr>
              <a:t>  </a:t>
            </a:r>
            <a:br>
              <a:rPr lang="uk" sz="1800" u="sng">
                <a:solidFill>
                  <a:srgbClr val="1155CC"/>
                </a:solidFill>
                <a:latin typeface="Proxima Nova Semibold"/>
                <a:ea typeface="Proxima Nova Semibold"/>
                <a:cs typeface="Proxima Nova Semibold"/>
                <a:sym typeface="Proxima Nova Semibold"/>
                <a:hlinkClick r:id="rId9">
                  <a:extLst>
                    <a:ext uri="{A12FA001-AC4F-418D-AE19-62706E023703}">
                      <ahyp:hlinkClr val="tx"/>
                    </a:ext>
                  </a:extLst>
                </a:hlinkClick>
              </a:rPr>
            </a:br>
            <a:r>
              <a:rPr lang="uk" sz="1800">
                <a:latin typeface="Proxima Nova Semibold"/>
                <a:ea typeface="Proxima Nova Semibold"/>
                <a:cs typeface="Proxima Nova Semibold"/>
                <a:sym typeface="Proxima Nova Semibold"/>
              </a:rPr>
              <a:t>Церква Різдва Христового: </a:t>
            </a:r>
            <a:r>
              <a:rPr lang="uk" sz="1800" u="sng">
                <a:solidFill>
                  <a:srgbClr val="1155CC"/>
                </a:solidFill>
                <a:latin typeface="Proxima Nova Semibold"/>
                <a:ea typeface="Proxima Nova Semibold"/>
                <a:cs typeface="Proxima Nova Semibold"/>
                <a:sym typeface="Proxima Nova Semibold"/>
                <a:hlinkClick r:id="rId10">
                  <a:extLst>
                    <a:ext uri="{A12FA001-AC4F-418D-AE19-62706E023703}">
                      <ahyp:hlinkClr val="tx"/>
                    </a:ext>
                  </a:extLst>
                </a:hlinkClick>
              </a:rPr>
              <a:t>https://uk.wikipedia.org</a:t>
            </a:r>
            <a:br>
              <a:rPr lang="uk" sz="1800">
                <a:latin typeface="Proxima Nova Semibold"/>
                <a:ea typeface="Proxima Nova Semibold"/>
                <a:cs typeface="Proxima Nova Semibold"/>
                <a:sym typeface="Proxima Nova Semibold"/>
              </a:rPr>
            </a:br>
            <a:r>
              <a:rPr lang="uk" sz="1800">
                <a:latin typeface="Proxima Nova Semibold"/>
                <a:ea typeface="Proxima Nova Semibold"/>
                <a:cs typeface="Proxima Nova Semibold"/>
                <a:sym typeface="Proxima Nova Semibold"/>
              </a:rPr>
              <a:t>Фунікулер: </a:t>
            </a:r>
            <a:r>
              <a:rPr lang="uk" sz="1800" u="sng">
                <a:solidFill>
                  <a:srgbClr val="1155CC"/>
                </a:solidFill>
                <a:latin typeface="Proxima Nova Semibold"/>
                <a:ea typeface="Proxima Nova Semibold"/>
                <a:cs typeface="Proxima Nova Semibold"/>
                <a:sym typeface="Proxima Nova Semibold"/>
                <a:hlinkClick r:id="rId11">
                  <a:extLst>
                    <a:ext uri="{A12FA001-AC4F-418D-AE19-62706E023703}">
                      <ahyp:hlinkClr val="tx"/>
                    </a:ext>
                  </a:extLst>
                </a:hlinkClick>
              </a:rPr>
              <a:t>https://uk.wikipedia.org</a:t>
            </a:r>
            <a:br>
              <a:rPr lang="uk" sz="1800">
                <a:latin typeface="Proxima Nova Semibold"/>
                <a:ea typeface="Proxima Nova Semibold"/>
                <a:cs typeface="Proxima Nova Semibold"/>
                <a:sym typeface="Proxima Nova Semibold"/>
              </a:rPr>
            </a:br>
            <a:r>
              <a:rPr lang="uk" sz="1800">
                <a:latin typeface="Proxima Nova Semibold"/>
                <a:ea typeface="Proxima Nova Semibold"/>
                <a:cs typeface="Proxima Nova Semibold"/>
                <a:sym typeface="Proxima Nova Semibold"/>
              </a:rPr>
              <a:t>Маєток Казанського: </a:t>
            </a:r>
            <a:r>
              <a:rPr lang="uk" sz="1800" u="sng">
                <a:solidFill>
                  <a:srgbClr val="1155CC"/>
                </a:solidFill>
                <a:latin typeface="Proxima Nova Semibold"/>
                <a:ea typeface="Proxima Nova Semibold"/>
                <a:cs typeface="Proxima Nova Semibold"/>
                <a:sym typeface="Proxima Nova Semibold"/>
                <a:hlinkClick r:id="rId12">
                  <a:extLst>
                    <a:ext uri="{A12FA001-AC4F-418D-AE19-62706E023703}">
                      <ahyp:hlinkClr val="tx"/>
                    </a:ext>
                  </a:extLst>
                </a:hlinkClick>
              </a:rPr>
              <a:t>https://kievinform.com</a:t>
            </a:r>
            <a:br>
              <a:rPr lang="uk" sz="1800">
                <a:latin typeface="Proxima Nova Semibold"/>
                <a:ea typeface="Proxima Nova Semibold"/>
                <a:cs typeface="Proxima Nova Semibold"/>
                <a:sym typeface="Proxima Nova Semibold"/>
              </a:rPr>
            </a:br>
            <a:r>
              <a:rPr lang="uk" sz="1800">
                <a:latin typeface="Proxima Nova Semibold"/>
                <a:ea typeface="Proxima Nova Semibold"/>
                <a:cs typeface="Proxima Nova Semibold"/>
                <a:sym typeface="Proxima Nova Semibold"/>
              </a:rPr>
              <a:t>Будівля КПТ: </a:t>
            </a:r>
            <a:r>
              <a:rPr lang="uk" sz="1800" u="sng">
                <a:solidFill>
                  <a:srgbClr val="1155CC"/>
                </a:solidFill>
                <a:latin typeface="Proxima Nova Semibold"/>
                <a:ea typeface="Proxima Nova Semibold"/>
                <a:cs typeface="Proxima Nova Semibold"/>
                <a:sym typeface="Proxima Nova Semibold"/>
                <a:hlinkClick r:id="rId13">
                  <a:extLst>
                    <a:ext uri="{A12FA001-AC4F-418D-AE19-62706E023703}">
                      <ahyp:hlinkClr val="tx"/>
                    </a:ext>
                  </a:extLst>
                </a:hlinkClick>
              </a:rPr>
              <a:t>https://uk.wikipedia.org</a:t>
            </a:r>
            <a:br>
              <a:rPr lang="uk" sz="1800" u="sng">
                <a:solidFill>
                  <a:srgbClr val="1155CC"/>
                </a:solidFill>
                <a:latin typeface="Proxima Nova Semibold"/>
                <a:ea typeface="Proxima Nova Semibold"/>
                <a:cs typeface="Proxima Nova Semibold"/>
                <a:sym typeface="Proxima Nova Semibold"/>
                <a:hlinkClick r:id="rId14">
                  <a:extLst>
                    <a:ext uri="{A12FA001-AC4F-418D-AE19-62706E023703}">
                      <ahyp:hlinkClr val="tx"/>
                    </a:ext>
                  </a:extLst>
                </a:hlinkClick>
              </a:rPr>
            </a:br>
            <a:r>
              <a:rPr lang="uk" sz="1800">
                <a:latin typeface="Proxima Nova Semibold"/>
                <a:ea typeface="Proxima Nova Semibold"/>
                <a:cs typeface="Proxima Nova Semibold"/>
                <a:sym typeface="Proxima Nova Semibold"/>
              </a:rPr>
              <a:t>Трамвай: </a:t>
            </a:r>
            <a:r>
              <a:rPr lang="uk" sz="1800" u="sng">
                <a:solidFill>
                  <a:srgbClr val="1155CC"/>
                </a:solidFill>
                <a:latin typeface="Proxima Nova Semibold"/>
                <a:ea typeface="Proxima Nova Semibold"/>
                <a:cs typeface="Proxima Nova Semibold"/>
                <a:sym typeface="Proxima Nova Semibold"/>
                <a:hlinkClick r:id="rId15">
                  <a:extLst>
                    <a:ext uri="{A12FA001-AC4F-418D-AE19-62706E023703}">
                      <ahyp:hlinkClr val="tx"/>
                    </a:ext>
                  </a:extLst>
                </a:hlinkClick>
              </a:rPr>
              <a:t>https://uk.wikipedia.org</a:t>
            </a:r>
            <a:br>
              <a:rPr lang="uk" sz="1800">
                <a:latin typeface="Proxima Nova Semibold"/>
                <a:ea typeface="Proxima Nova Semibold"/>
                <a:cs typeface="Proxima Nova Semibold"/>
                <a:sym typeface="Proxima Nova Semibold"/>
              </a:rPr>
            </a:br>
            <a:r>
              <a:rPr lang="uk" sz="1800">
                <a:latin typeface="Proxima Nova Semibold"/>
                <a:ea typeface="Proxima Nova Semibold"/>
                <a:cs typeface="Proxima Nova Semibold"/>
                <a:sym typeface="Proxima Nova Semibold"/>
              </a:rPr>
              <a:t>Бензотрамвай: </a:t>
            </a:r>
            <a:r>
              <a:rPr lang="uk" sz="1800" u="sng">
                <a:solidFill>
                  <a:srgbClr val="1155CC"/>
                </a:solidFill>
                <a:latin typeface="Proxima Nova Semibold"/>
                <a:ea typeface="Proxima Nova Semibold"/>
                <a:cs typeface="Proxima Nova Semibold"/>
                <a:sym typeface="Proxima Nova Semibold"/>
                <a:hlinkClick r:id="rId16">
                  <a:extLst>
                    <a:ext uri="{A12FA001-AC4F-418D-AE19-62706E023703}">
                      <ahyp:hlinkClr val="tx"/>
                    </a:ext>
                  </a:extLst>
                </a:hlinkClick>
              </a:rPr>
              <a:t>https://kyivpastfuture.com.ua</a:t>
            </a:r>
            <a:br>
              <a:rPr lang="uk" sz="1800">
                <a:latin typeface="Proxima Nova Semibold"/>
                <a:ea typeface="Proxima Nova Semibold"/>
                <a:cs typeface="Proxima Nova Semibold"/>
                <a:sym typeface="Proxima Nova Semibold"/>
              </a:rPr>
            </a:br>
            <a:r>
              <a:rPr lang="uk" sz="1800">
                <a:latin typeface="Proxima Nova Semibold"/>
                <a:ea typeface="Proxima Nova Semibold"/>
                <a:cs typeface="Proxima Nova Semibold"/>
                <a:sym typeface="Proxima Nova Semibold"/>
              </a:rPr>
              <a:t>Метро: </a:t>
            </a:r>
            <a:r>
              <a:rPr lang="uk" sz="1800" u="sng">
                <a:solidFill>
                  <a:srgbClr val="1155CC"/>
                </a:solidFill>
                <a:latin typeface="Proxima Nova Semibold"/>
                <a:ea typeface="Proxima Nova Semibold"/>
                <a:cs typeface="Proxima Nova Semibold"/>
                <a:sym typeface="Proxima Nova Semibold"/>
                <a:hlinkClick r:id="rId17">
                  <a:extLst>
                    <a:ext uri="{A12FA001-AC4F-418D-AE19-62706E023703}">
                      <ahyp:hlinkClr val="tx"/>
                    </a:ext>
                  </a:extLst>
                </a:hlinkClick>
              </a:rPr>
              <a:t>https://vechirniy.kyiv.ua</a:t>
            </a:r>
            <a:br>
              <a:rPr lang="uk" sz="1800">
                <a:latin typeface="Proxima Nova Semibold"/>
                <a:ea typeface="Proxima Nova Semibold"/>
                <a:cs typeface="Proxima Nova Semibold"/>
                <a:sym typeface="Proxima Nova Semibold"/>
              </a:rPr>
            </a:br>
            <a:r>
              <a:rPr lang="uk" sz="1800">
                <a:latin typeface="Proxima Nova Semibold"/>
                <a:ea typeface="Proxima Nova Semibold"/>
                <a:cs typeface="Proxima Nova Semibold"/>
                <a:sym typeface="Proxima Nova Semibold"/>
              </a:rPr>
              <a:t>Більшість фото: </a:t>
            </a:r>
            <a:r>
              <a:rPr lang="uk" sz="1800" u="sng">
                <a:solidFill>
                  <a:srgbClr val="1155CC"/>
                </a:solidFill>
                <a:latin typeface="Proxima Nova Semibold"/>
                <a:ea typeface="Proxima Nova Semibold"/>
                <a:cs typeface="Proxima Nova Semibold"/>
                <a:sym typeface="Proxima Nova Semibold"/>
                <a:hlinkClick r:id="rId18">
                  <a:extLst>
                    <a:ext uri="{A12FA001-AC4F-418D-AE19-62706E023703}">
                      <ahyp:hlinkClr val="tx"/>
                    </a:ext>
                  </a:extLst>
                </a:hlinkClick>
              </a:rPr>
              <a:t>https://twitter.com/adrozd83</a:t>
            </a:r>
            <a:endParaRPr sz="1800">
              <a:solidFill>
                <a:schemeClr val="dk2"/>
              </a:solidFill>
              <a:latin typeface="Proxima Nova Semibold"/>
              <a:ea typeface="Proxima Nova Semibold"/>
              <a:cs typeface="Proxima Nova Semibold"/>
              <a:sym typeface="Proxima Nova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394D"/>
        </a:solidFill>
      </p:bgPr>
    </p:bg>
    <p:spTree>
      <p:nvGrpSpPr>
        <p:cNvPr id="68" name="Shape 68"/>
        <p:cNvGrpSpPr/>
        <p:nvPr/>
      </p:nvGrpSpPr>
      <p:grpSpPr>
        <a:xfrm>
          <a:off x="0" y="0"/>
          <a:ext cx="0" cy="0"/>
          <a:chOff x="0" y="0"/>
          <a:chExt cx="0" cy="0"/>
        </a:xfrm>
      </p:grpSpPr>
      <p:sp>
        <p:nvSpPr>
          <p:cNvPr id="69" name="Google Shape;69;p14"/>
          <p:cNvSpPr txBox="1"/>
          <p:nvPr>
            <p:ph idx="1" type="body"/>
          </p:nvPr>
        </p:nvSpPr>
        <p:spPr>
          <a:xfrm>
            <a:off x="89300" y="585825"/>
            <a:ext cx="3866100" cy="5088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uk" sz="1400">
                <a:latin typeface="Proxima Nova Semibold"/>
                <a:ea typeface="Proxima Nova Semibold"/>
                <a:cs typeface="Proxima Nova Semibold"/>
                <a:sym typeface="Proxima Nova Semibold"/>
              </a:rPr>
              <a:t>Одна з найдавніших площ міста, ймовірно тут було розташовано одне з </a:t>
            </a:r>
            <a:r>
              <a:rPr lang="uk" sz="1400">
                <a:latin typeface="Proxima Nova Semibold"/>
                <a:ea typeface="Proxima Nova Semibold"/>
                <a:cs typeface="Proxima Nova Semibold"/>
                <a:sym typeface="Proxima Nova Semibold"/>
              </a:rPr>
              <a:t>торговищ</a:t>
            </a:r>
            <a:r>
              <a:rPr lang="uk" sz="1400">
                <a:latin typeface="Proxima Nova Semibold"/>
                <a:ea typeface="Proxima Nova Semibold"/>
                <a:cs typeface="Proxima Nova Semibold"/>
                <a:sym typeface="Proxima Nova Semibold"/>
              </a:rPr>
              <a:t>, що згадуються в літописах.</a:t>
            </a:r>
            <a:br>
              <a:rPr lang="uk" sz="1400">
                <a:latin typeface="Proxima Nova Semibold"/>
                <a:ea typeface="Proxima Nova Semibold"/>
                <a:cs typeface="Proxima Nova Semibold"/>
                <a:sym typeface="Proxima Nova Semibold"/>
              </a:rPr>
            </a:br>
            <a:r>
              <a:rPr lang="uk" sz="1400">
                <a:latin typeface="Proxima Nova Semibold"/>
                <a:ea typeface="Proxima Nova Semibold"/>
                <a:cs typeface="Proxima Nova Semibold"/>
                <a:sym typeface="Proxima Nova Semibold"/>
              </a:rPr>
              <a:t>Назва походить від поштового будинку який розташований на площі(ліворуч знизу на фото), також в 19 столітті була назва площа Різдва, яка походила від церкви(на фото відсутня). </a:t>
            </a:r>
            <a:br>
              <a:rPr lang="uk" sz="1400">
                <a:latin typeface="Proxima Nova Semibold"/>
                <a:ea typeface="Proxima Nova Semibold"/>
                <a:cs typeface="Proxima Nova Semibold"/>
                <a:sym typeface="Proxima Nova Semibold"/>
              </a:rPr>
            </a:br>
            <a:r>
              <a:rPr b="1" lang="uk" sz="1400">
                <a:latin typeface="Proxima Nova"/>
                <a:ea typeface="Proxima Nova"/>
                <a:cs typeface="Proxima Nova"/>
                <a:sym typeface="Proxima Nova"/>
              </a:rPr>
              <a:t>ОБ’ЄКТИ </a:t>
            </a:r>
            <a:r>
              <a:rPr b="1" lang="uk" sz="1400">
                <a:latin typeface="Proxima Nova"/>
                <a:ea typeface="Proxima Nova"/>
                <a:cs typeface="Proxima Nova"/>
                <a:sym typeface="Proxima Nova"/>
              </a:rPr>
              <a:t>ДО РОЗГЛЯДУ:</a:t>
            </a:r>
            <a:endParaRPr b="1" sz="1400">
              <a:latin typeface="Proxima Nova"/>
              <a:ea typeface="Proxima Nova"/>
              <a:cs typeface="Proxima Nova"/>
              <a:sym typeface="Proxima Nova"/>
            </a:endParaRPr>
          </a:p>
          <a:p>
            <a:pPr indent="-317500" lvl="0" marL="457200" rtl="0" algn="l">
              <a:spcBef>
                <a:spcPts val="1200"/>
              </a:spcBef>
              <a:spcAft>
                <a:spcPts val="0"/>
              </a:spcAft>
              <a:buSzPts val="1400"/>
              <a:buFont typeface="Proxima Nova Semibold"/>
              <a:buChar char="●"/>
            </a:pPr>
            <a:r>
              <a:rPr lang="uk" sz="1400">
                <a:latin typeface="Proxima Nova Semibold"/>
                <a:ea typeface="Proxima Nova Semibold"/>
                <a:cs typeface="Proxima Nova Semibold"/>
                <a:sym typeface="Proxima Nova Semibold"/>
              </a:rPr>
              <a:t>Річковий вокзал</a:t>
            </a:r>
            <a:endParaRPr sz="1400">
              <a:latin typeface="Proxima Nova Semibold"/>
              <a:ea typeface="Proxima Nova Semibold"/>
              <a:cs typeface="Proxima Nova Semibold"/>
              <a:sym typeface="Proxima Nova Semibold"/>
            </a:endParaRPr>
          </a:p>
          <a:p>
            <a:pPr indent="-317500" lvl="0" marL="457200" rtl="0" algn="l">
              <a:spcBef>
                <a:spcPts val="0"/>
              </a:spcBef>
              <a:spcAft>
                <a:spcPts val="0"/>
              </a:spcAft>
              <a:buSzPts val="1400"/>
              <a:buFont typeface="Proxima Nova Semibold"/>
              <a:buChar char="●"/>
            </a:pPr>
            <a:r>
              <a:rPr lang="uk" sz="1400">
                <a:latin typeface="Proxima Nova Semibold"/>
                <a:ea typeface="Proxima Nova Semibold"/>
                <a:cs typeface="Proxima Nova Semibold"/>
                <a:sym typeface="Proxima Nova Semibold"/>
              </a:rPr>
              <a:t>П</a:t>
            </a:r>
            <a:r>
              <a:rPr lang="uk" sz="1400">
                <a:latin typeface="Proxima Nova Semibold"/>
                <a:ea typeface="Proxima Nova Semibold"/>
                <a:cs typeface="Proxima Nova Semibold"/>
                <a:sym typeface="Proxima Nova Semibold"/>
              </a:rPr>
              <a:t>оштовий будинок</a:t>
            </a:r>
            <a:endParaRPr sz="1400">
              <a:latin typeface="Proxima Nova Semibold"/>
              <a:ea typeface="Proxima Nova Semibold"/>
              <a:cs typeface="Proxima Nova Semibold"/>
              <a:sym typeface="Proxima Nova Semibold"/>
            </a:endParaRPr>
          </a:p>
          <a:p>
            <a:pPr indent="-317500" lvl="0" marL="457200" rtl="0" algn="l">
              <a:spcBef>
                <a:spcPts val="0"/>
              </a:spcBef>
              <a:spcAft>
                <a:spcPts val="0"/>
              </a:spcAft>
              <a:buSzPts val="1400"/>
              <a:buFont typeface="Proxima Nova Semibold"/>
              <a:buChar char="●"/>
            </a:pPr>
            <a:r>
              <a:rPr lang="uk" sz="1400">
                <a:latin typeface="Proxima Nova Semibold"/>
                <a:ea typeface="Proxima Nova Semibold"/>
                <a:cs typeface="Proxima Nova Semibold"/>
                <a:sym typeface="Proxima Nova Semibold"/>
              </a:rPr>
              <a:t>Млин Бродського</a:t>
            </a:r>
            <a:endParaRPr sz="1400">
              <a:latin typeface="Proxima Nova Semibold"/>
              <a:ea typeface="Proxima Nova Semibold"/>
              <a:cs typeface="Proxima Nova Semibold"/>
              <a:sym typeface="Proxima Nova Semibold"/>
            </a:endParaRPr>
          </a:p>
          <a:p>
            <a:pPr indent="-317500" lvl="0" marL="457200" rtl="0" algn="l">
              <a:spcBef>
                <a:spcPts val="0"/>
              </a:spcBef>
              <a:spcAft>
                <a:spcPts val="0"/>
              </a:spcAft>
              <a:buSzPts val="1400"/>
              <a:buFont typeface="Proxima Nova Semibold"/>
              <a:buChar char="●"/>
            </a:pPr>
            <a:r>
              <a:rPr lang="uk" sz="1400">
                <a:latin typeface="Proxima Nova Semibold"/>
                <a:ea typeface="Proxima Nova Semibold"/>
                <a:cs typeface="Proxima Nova Semibold"/>
                <a:sym typeface="Proxima Nova Semibold"/>
              </a:rPr>
              <a:t>Церква Різдва Христового</a:t>
            </a:r>
            <a:endParaRPr sz="1400">
              <a:latin typeface="Proxima Nova Semibold"/>
              <a:ea typeface="Proxima Nova Semibold"/>
              <a:cs typeface="Proxima Nova Semibold"/>
              <a:sym typeface="Proxima Nova Semibold"/>
            </a:endParaRPr>
          </a:p>
          <a:p>
            <a:pPr indent="-317500" lvl="0" marL="457200" rtl="0" algn="l">
              <a:spcBef>
                <a:spcPts val="0"/>
              </a:spcBef>
              <a:spcAft>
                <a:spcPts val="0"/>
              </a:spcAft>
              <a:buSzPts val="1400"/>
              <a:buFont typeface="Proxima Nova Semibold"/>
              <a:buChar char="●"/>
            </a:pPr>
            <a:r>
              <a:rPr lang="uk" sz="1400">
                <a:latin typeface="Proxima Nova Semibold"/>
                <a:ea typeface="Proxima Nova Semibold"/>
                <a:cs typeface="Proxima Nova Semibold"/>
                <a:sym typeface="Proxima Nova Semibold"/>
              </a:rPr>
              <a:t>Фунікулер</a:t>
            </a:r>
            <a:endParaRPr sz="1400">
              <a:latin typeface="Proxima Nova Semibold"/>
              <a:ea typeface="Proxima Nova Semibold"/>
              <a:cs typeface="Proxima Nova Semibold"/>
              <a:sym typeface="Proxima Nova Semibold"/>
            </a:endParaRPr>
          </a:p>
          <a:p>
            <a:pPr indent="-317500" lvl="0" marL="457200" rtl="0" algn="l">
              <a:spcBef>
                <a:spcPts val="0"/>
              </a:spcBef>
              <a:spcAft>
                <a:spcPts val="0"/>
              </a:spcAft>
              <a:buSzPts val="1400"/>
              <a:buFont typeface="Proxima Nova Semibold"/>
              <a:buChar char="●"/>
            </a:pPr>
            <a:r>
              <a:rPr lang="uk" sz="1400">
                <a:latin typeface="Proxima Nova Semibold"/>
                <a:ea typeface="Proxima Nova Semibold"/>
                <a:cs typeface="Proxima Nova Semibold"/>
                <a:sym typeface="Proxima Nova Semibold"/>
              </a:rPr>
              <a:t>Маєток Казанського(нині не існує)</a:t>
            </a:r>
            <a:endParaRPr sz="1400">
              <a:latin typeface="Proxima Nova Semibold"/>
              <a:ea typeface="Proxima Nova Semibold"/>
              <a:cs typeface="Proxima Nova Semibold"/>
              <a:sym typeface="Proxima Nova Semibold"/>
            </a:endParaRPr>
          </a:p>
          <a:p>
            <a:pPr indent="-317500" lvl="0" marL="457200" rtl="0" algn="l">
              <a:spcBef>
                <a:spcPts val="0"/>
              </a:spcBef>
              <a:spcAft>
                <a:spcPts val="0"/>
              </a:spcAft>
              <a:buSzPts val="1400"/>
              <a:buFont typeface="Proxima Nova Semibold"/>
              <a:buChar char="●"/>
            </a:pPr>
            <a:r>
              <a:rPr lang="uk" sz="1400">
                <a:latin typeface="Proxima Nova Semibold"/>
                <a:ea typeface="Proxima Nova Semibold"/>
                <a:cs typeface="Proxima Nova Semibold"/>
                <a:sym typeface="Proxima Nova Semibold"/>
              </a:rPr>
              <a:t>Будівля КПТ</a:t>
            </a:r>
            <a:endParaRPr sz="1400">
              <a:latin typeface="Proxima Nova Semibold"/>
              <a:ea typeface="Proxima Nova Semibold"/>
              <a:cs typeface="Proxima Nova Semibold"/>
              <a:sym typeface="Proxima Nova Semibold"/>
            </a:endParaRPr>
          </a:p>
          <a:p>
            <a:pPr indent="-317500" lvl="0" marL="457200" rtl="0" algn="l">
              <a:spcBef>
                <a:spcPts val="0"/>
              </a:spcBef>
              <a:spcAft>
                <a:spcPts val="0"/>
              </a:spcAft>
              <a:buSzPts val="1400"/>
              <a:buFont typeface="Proxima Nova Semibold"/>
              <a:buChar char="●"/>
            </a:pPr>
            <a:r>
              <a:rPr lang="uk" sz="1400">
                <a:latin typeface="Proxima Nova Semibold"/>
                <a:ea typeface="Proxima Nova Semibold"/>
                <a:cs typeface="Proxima Nova Semibold"/>
                <a:sym typeface="Proxima Nova Semibold"/>
              </a:rPr>
              <a:t>Трамвай(нині не існує)</a:t>
            </a:r>
            <a:endParaRPr sz="1400">
              <a:latin typeface="Proxima Nova Semibold"/>
              <a:ea typeface="Proxima Nova Semibold"/>
              <a:cs typeface="Proxima Nova Semibold"/>
              <a:sym typeface="Proxima Nova Semibold"/>
            </a:endParaRPr>
          </a:p>
          <a:p>
            <a:pPr indent="-317500" lvl="0" marL="457200" rtl="0" algn="l">
              <a:spcBef>
                <a:spcPts val="0"/>
              </a:spcBef>
              <a:spcAft>
                <a:spcPts val="0"/>
              </a:spcAft>
              <a:buSzPts val="1400"/>
              <a:buFont typeface="Proxima Nova Semibold"/>
              <a:buChar char="●"/>
            </a:pPr>
            <a:r>
              <a:rPr lang="uk" sz="1400">
                <a:latin typeface="Proxima Nova Semibold"/>
                <a:ea typeface="Proxima Nova Semibold"/>
                <a:cs typeface="Proxima Nova Semibold"/>
                <a:sym typeface="Proxima Nova Semibold"/>
              </a:rPr>
              <a:t>Метро</a:t>
            </a:r>
            <a:endParaRPr sz="1400">
              <a:latin typeface="Proxima Nova Semibold"/>
              <a:ea typeface="Proxima Nova Semibold"/>
              <a:cs typeface="Proxima Nova Semibold"/>
              <a:sym typeface="Proxima Nova Semibold"/>
            </a:endParaRPr>
          </a:p>
          <a:p>
            <a:pPr indent="0" lvl="0" marL="457200" rtl="0" algn="l">
              <a:spcBef>
                <a:spcPts val="1200"/>
              </a:spcBef>
              <a:spcAft>
                <a:spcPts val="1200"/>
              </a:spcAft>
              <a:buNone/>
            </a:pPr>
            <a:r>
              <a:t/>
            </a:r>
            <a:endParaRPr>
              <a:latin typeface="Proxima Nova Semibold"/>
              <a:ea typeface="Proxima Nova Semibold"/>
              <a:cs typeface="Proxima Nova Semibold"/>
              <a:sym typeface="Proxima Nova Semibold"/>
            </a:endParaRPr>
          </a:p>
        </p:txBody>
      </p:sp>
      <p:pic>
        <p:nvPicPr>
          <p:cNvPr id="70" name="Google Shape;70;p14"/>
          <p:cNvPicPr preferRelativeResize="0"/>
          <p:nvPr/>
        </p:nvPicPr>
        <p:blipFill>
          <a:blip r:embed="rId3">
            <a:alphaModFix/>
          </a:blip>
          <a:stretch>
            <a:fillRect/>
          </a:stretch>
        </p:blipFill>
        <p:spPr>
          <a:xfrm>
            <a:off x="4017933" y="0"/>
            <a:ext cx="5126066" cy="5143498"/>
          </a:xfrm>
          <a:prstGeom prst="rect">
            <a:avLst/>
          </a:prstGeom>
          <a:noFill/>
          <a:ln>
            <a:noFill/>
          </a:ln>
        </p:spPr>
      </p:pic>
      <p:sp>
        <p:nvSpPr>
          <p:cNvPr id="71" name="Google Shape;71;p14"/>
          <p:cNvSpPr txBox="1"/>
          <p:nvPr>
            <p:ph type="title"/>
          </p:nvPr>
        </p:nvSpPr>
        <p:spPr>
          <a:xfrm>
            <a:off x="0" y="0"/>
            <a:ext cx="4017900" cy="893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SzPct val="36666"/>
              <a:buNone/>
            </a:pPr>
            <a:r>
              <a:rPr lang="uk" sz="2700">
                <a:latin typeface="Montserrat Medium"/>
                <a:ea typeface="Montserrat Medium"/>
                <a:cs typeface="Montserrat Medium"/>
                <a:sym typeface="Montserrat Medium"/>
              </a:rPr>
              <a:t>Поштова площа</a:t>
            </a:r>
            <a:endParaRPr sz="2700">
              <a:latin typeface="Montserrat Medium"/>
              <a:ea typeface="Montserrat Medium"/>
              <a:cs typeface="Montserrat Medium"/>
              <a:sym typeface="Montserrat Medium"/>
            </a:endParaRPr>
          </a:p>
          <a:p>
            <a:pPr indent="0" lvl="0" marL="0" rtl="0" algn="l">
              <a:spcBef>
                <a:spcPts val="0"/>
              </a:spcBef>
              <a:spcAft>
                <a:spcPts val="0"/>
              </a:spcAft>
              <a:buSzPct val="39285"/>
              <a:buNone/>
            </a:pPr>
            <a:r>
              <a:t/>
            </a:r>
            <a:endParaRPr sz="252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394D"/>
        </a:solidFill>
      </p:bgPr>
    </p:bg>
    <p:spTree>
      <p:nvGrpSpPr>
        <p:cNvPr id="75" name="Shape 75"/>
        <p:cNvGrpSpPr/>
        <p:nvPr/>
      </p:nvGrpSpPr>
      <p:grpSpPr>
        <a:xfrm>
          <a:off x="0" y="0"/>
          <a:ext cx="0" cy="0"/>
          <a:chOff x="0" y="0"/>
          <a:chExt cx="0" cy="0"/>
        </a:xfrm>
      </p:grpSpPr>
      <p:sp>
        <p:nvSpPr>
          <p:cNvPr id="76" name="Google Shape;76;p15"/>
          <p:cNvSpPr txBox="1"/>
          <p:nvPr>
            <p:ph type="title"/>
          </p:nvPr>
        </p:nvSpPr>
        <p:spPr>
          <a:xfrm>
            <a:off x="0" y="121425"/>
            <a:ext cx="5085900" cy="575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uk">
                <a:latin typeface="Montserrat Medium"/>
                <a:ea typeface="Montserrat Medium"/>
                <a:cs typeface="Montserrat Medium"/>
                <a:sym typeface="Montserrat Medium"/>
              </a:rPr>
              <a:t>Річковий вокзал</a:t>
            </a:r>
            <a:endParaRPr>
              <a:latin typeface="Montserrat Medium"/>
              <a:ea typeface="Montserrat Medium"/>
              <a:cs typeface="Montserrat Medium"/>
              <a:sym typeface="Montserrat Medium"/>
            </a:endParaRPr>
          </a:p>
        </p:txBody>
      </p:sp>
      <p:sp>
        <p:nvSpPr>
          <p:cNvPr id="77" name="Google Shape;77;p15"/>
          <p:cNvSpPr txBox="1"/>
          <p:nvPr>
            <p:ph idx="1" type="body"/>
          </p:nvPr>
        </p:nvSpPr>
        <p:spPr>
          <a:xfrm>
            <a:off x="90325" y="737626"/>
            <a:ext cx="5085900" cy="289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latin typeface="Proxima Nova Semibold"/>
                <a:ea typeface="Proxima Nova Semibold"/>
                <a:cs typeface="Proxima Nova Semibold"/>
                <a:sym typeface="Proxima Nova Semibold"/>
              </a:rPr>
              <a:t>Побудований у 1957-1961 роках, збудований як головна зупинка для пасажирських маршрутів Києва та міжміських маршрутів водного транспорту, але після закриття водного громадського транспорту в Києві та </a:t>
            </a:r>
            <a:r>
              <a:rPr lang="uk">
                <a:latin typeface="Proxima Nova Semibold"/>
                <a:ea typeface="Proxima Nova Semibold"/>
                <a:cs typeface="Proxima Nova Semibold"/>
                <a:sym typeface="Proxima Nova Semibold"/>
              </a:rPr>
              <a:t>визнання міжміського сполучення річкою нерентабельним був занедбаний. </a:t>
            </a:r>
            <a:br>
              <a:rPr lang="uk">
                <a:latin typeface="Proxima Nova Semibold"/>
                <a:ea typeface="Proxima Nova Semibold"/>
                <a:cs typeface="Proxima Nova Semibold"/>
                <a:sym typeface="Proxima Nova Semibold"/>
              </a:rPr>
            </a:br>
            <a:r>
              <a:rPr lang="uk">
                <a:latin typeface="Proxima Nova Semibold"/>
                <a:ea typeface="Proxima Nova Semibold"/>
                <a:cs typeface="Proxima Nova Semibold"/>
                <a:sym typeface="Proxima Nova Semibold"/>
              </a:rPr>
              <a:t>У 2012 році був закритий на реконструкцію, в 2016 з’явилися плани зробити його частиною трц під площею(не реалізовано), фактично реконструкція починається у 2021 році з здаванням будівлі в оренду приватному університету, зараз реконструкція на фінальних стадіях.                                   Присутньо багато мозаїк, як для одного об’єкта.</a:t>
            </a:r>
            <a:endParaRPr>
              <a:latin typeface="Proxima Nova Semibold"/>
              <a:ea typeface="Proxima Nova Semibold"/>
              <a:cs typeface="Proxima Nova Semibold"/>
              <a:sym typeface="Proxima Nova Semibold"/>
            </a:endParaRPr>
          </a:p>
        </p:txBody>
      </p:sp>
      <p:pic>
        <p:nvPicPr>
          <p:cNvPr id="78" name="Google Shape;78;p15"/>
          <p:cNvPicPr preferRelativeResize="0"/>
          <p:nvPr/>
        </p:nvPicPr>
        <p:blipFill>
          <a:blip r:embed="rId3">
            <a:alphaModFix/>
          </a:blip>
          <a:stretch>
            <a:fillRect/>
          </a:stretch>
        </p:blipFill>
        <p:spPr>
          <a:xfrm>
            <a:off x="4677600" y="2882275"/>
            <a:ext cx="1711076" cy="2282150"/>
          </a:xfrm>
          <a:prstGeom prst="rect">
            <a:avLst/>
          </a:prstGeom>
          <a:noFill/>
          <a:ln>
            <a:noFill/>
          </a:ln>
        </p:spPr>
      </p:pic>
      <p:pic>
        <p:nvPicPr>
          <p:cNvPr id="79" name="Google Shape;79;p15"/>
          <p:cNvPicPr preferRelativeResize="0"/>
          <p:nvPr/>
        </p:nvPicPr>
        <p:blipFill>
          <a:blip r:embed="rId4">
            <a:alphaModFix/>
          </a:blip>
          <a:stretch>
            <a:fillRect/>
          </a:stretch>
        </p:blipFill>
        <p:spPr>
          <a:xfrm>
            <a:off x="0" y="3384494"/>
            <a:ext cx="4677600" cy="1759005"/>
          </a:xfrm>
          <a:prstGeom prst="rect">
            <a:avLst/>
          </a:prstGeom>
          <a:noFill/>
          <a:ln>
            <a:noFill/>
          </a:ln>
        </p:spPr>
      </p:pic>
      <p:pic>
        <p:nvPicPr>
          <p:cNvPr id="80" name="Google Shape;80;p15"/>
          <p:cNvPicPr preferRelativeResize="0"/>
          <p:nvPr/>
        </p:nvPicPr>
        <p:blipFill>
          <a:blip r:embed="rId5">
            <a:alphaModFix/>
          </a:blip>
          <a:stretch>
            <a:fillRect/>
          </a:stretch>
        </p:blipFill>
        <p:spPr>
          <a:xfrm>
            <a:off x="5085900" y="0"/>
            <a:ext cx="4058098" cy="1456775"/>
          </a:xfrm>
          <a:prstGeom prst="rect">
            <a:avLst/>
          </a:prstGeom>
          <a:noFill/>
          <a:ln>
            <a:noFill/>
          </a:ln>
        </p:spPr>
      </p:pic>
      <p:pic>
        <p:nvPicPr>
          <p:cNvPr id="81" name="Google Shape;81;p15"/>
          <p:cNvPicPr preferRelativeResize="0"/>
          <p:nvPr/>
        </p:nvPicPr>
        <p:blipFill>
          <a:blip r:embed="rId6">
            <a:alphaModFix/>
          </a:blip>
          <a:stretch>
            <a:fillRect/>
          </a:stretch>
        </p:blipFill>
        <p:spPr>
          <a:xfrm>
            <a:off x="6388675" y="2903225"/>
            <a:ext cx="2755326" cy="2240275"/>
          </a:xfrm>
          <a:prstGeom prst="rect">
            <a:avLst/>
          </a:prstGeom>
          <a:noFill/>
          <a:ln>
            <a:noFill/>
          </a:ln>
        </p:spPr>
      </p:pic>
      <p:pic>
        <p:nvPicPr>
          <p:cNvPr id="82" name="Google Shape;82;p15"/>
          <p:cNvPicPr preferRelativeResize="0"/>
          <p:nvPr/>
        </p:nvPicPr>
        <p:blipFill>
          <a:blip r:embed="rId7">
            <a:alphaModFix/>
          </a:blip>
          <a:stretch>
            <a:fillRect/>
          </a:stretch>
        </p:blipFill>
        <p:spPr>
          <a:xfrm>
            <a:off x="6930110" y="1697502"/>
            <a:ext cx="1699359" cy="818472"/>
          </a:xfrm>
          <a:prstGeom prst="rect">
            <a:avLst/>
          </a:prstGeom>
          <a:noFill/>
          <a:ln>
            <a:noFill/>
          </a:ln>
        </p:spPr>
      </p:pic>
      <p:pic>
        <p:nvPicPr>
          <p:cNvPr id="83" name="Google Shape;83;p15"/>
          <p:cNvPicPr preferRelativeResize="0"/>
          <p:nvPr/>
        </p:nvPicPr>
        <p:blipFill>
          <a:blip r:embed="rId8">
            <a:alphaModFix/>
          </a:blip>
          <a:stretch>
            <a:fillRect/>
          </a:stretch>
        </p:blipFill>
        <p:spPr>
          <a:xfrm>
            <a:off x="6687275" y="1456775"/>
            <a:ext cx="2470175" cy="1456775"/>
          </a:xfrm>
          <a:prstGeom prst="rect">
            <a:avLst/>
          </a:prstGeom>
          <a:noFill/>
          <a:ln>
            <a:noFill/>
          </a:ln>
        </p:spPr>
      </p:pic>
      <p:pic>
        <p:nvPicPr>
          <p:cNvPr id="84" name="Google Shape;84;p15"/>
          <p:cNvPicPr preferRelativeResize="0"/>
          <p:nvPr/>
        </p:nvPicPr>
        <p:blipFill>
          <a:blip r:embed="rId7">
            <a:alphaModFix/>
          </a:blip>
          <a:stretch>
            <a:fillRect/>
          </a:stretch>
        </p:blipFill>
        <p:spPr>
          <a:xfrm>
            <a:off x="5085900" y="1456775"/>
            <a:ext cx="1601375" cy="1456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 name="Shape 88"/>
        <p:cNvGrpSpPr/>
        <p:nvPr/>
      </p:nvGrpSpPr>
      <p:grpSpPr>
        <a:xfrm>
          <a:off x="0" y="0"/>
          <a:ext cx="0" cy="0"/>
          <a:chOff x="0" y="0"/>
          <a:chExt cx="0" cy="0"/>
        </a:xfrm>
      </p:grpSpPr>
      <p:sp>
        <p:nvSpPr>
          <p:cNvPr id="89" name="Google Shape;89;p16"/>
          <p:cNvSpPr txBox="1"/>
          <p:nvPr>
            <p:ph type="title"/>
          </p:nvPr>
        </p:nvSpPr>
        <p:spPr>
          <a:xfrm>
            <a:off x="0" y="32025"/>
            <a:ext cx="3732300" cy="1014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uk" sz="2700">
                <a:latin typeface="Montserrat Medium"/>
                <a:ea typeface="Montserrat Medium"/>
                <a:cs typeface="Montserrat Medium"/>
                <a:sym typeface="Montserrat Medium"/>
              </a:rPr>
              <a:t>Поштовий будинок</a:t>
            </a:r>
            <a:endParaRPr sz="2700">
              <a:latin typeface="Montserrat Medium"/>
              <a:ea typeface="Montserrat Medium"/>
              <a:cs typeface="Montserrat Medium"/>
              <a:sym typeface="Montserrat Medium"/>
            </a:endParaRPr>
          </a:p>
          <a:p>
            <a:pPr indent="0" lvl="0" marL="0" rtl="0" algn="l">
              <a:spcBef>
                <a:spcPts val="0"/>
              </a:spcBef>
              <a:spcAft>
                <a:spcPts val="0"/>
              </a:spcAft>
              <a:buSzPts val="990"/>
              <a:buNone/>
            </a:pPr>
            <a:r>
              <a:t/>
            </a:r>
            <a:endParaRPr sz="2520"/>
          </a:p>
        </p:txBody>
      </p:sp>
      <p:sp>
        <p:nvSpPr>
          <p:cNvPr id="90" name="Google Shape;90;p16"/>
          <p:cNvSpPr txBox="1"/>
          <p:nvPr>
            <p:ph idx="1" type="body"/>
          </p:nvPr>
        </p:nvSpPr>
        <p:spPr>
          <a:xfrm>
            <a:off x="0" y="784025"/>
            <a:ext cx="3876600" cy="435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sz="1400">
                <a:latin typeface="Proxima Nova Semibold"/>
                <a:ea typeface="Proxima Nova Semibold"/>
                <a:cs typeface="Proxima Nova Semibold"/>
                <a:sym typeface="Proxima Nova Semibold"/>
              </a:rPr>
              <a:t>Головний будинок з комплексу подільської поштової станції(зведено приблизно в 1850-1865 роках), єдина вціліла споруда комплексу, інші будівлі знесені під час будівництва метро.</a:t>
            </a:r>
            <a:endParaRPr sz="1400">
              <a:latin typeface="Proxima Nova Semibold"/>
              <a:ea typeface="Proxima Nova Semibold"/>
              <a:cs typeface="Proxima Nova Semibold"/>
              <a:sym typeface="Proxima Nova Semibold"/>
            </a:endParaRPr>
          </a:p>
        </p:txBody>
      </p:sp>
      <p:pic>
        <p:nvPicPr>
          <p:cNvPr id="91" name="Google Shape;91;p16"/>
          <p:cNvPicPr preferRelativeResize="0"/>
          <p:nvPr/>
        </p:nvPicPr>
        <p:blipFill>
          <a:blip r:embed="rId3">
            <a:alphaModFix/>
          </a:blip>
          <a:stretch>
            <a:fillRect/>
          </a:stretch>
        </p:blipFill>
        <p:spPr>
          <a:xfrm>
            <a:off x="3876552" y="125"/>
            <a:ext cx="5267448" cy="5143500"/>
          </a:xfrm>
          <a:prstGeom prst="rect">
            <a:avLst/>
          </a:prstGeom>
          <a:noFill/>
          <a:ln>
            <a:noFill/>
          </a:ln>
        </p:spPr>
      </p:pic>
      <p:pic>
        <p:nvPicPr>
          <p:cNvPr id="92" name="Google Shape;92;p16"/>
          <p:cNvPicPr preferRelativeResize="0"/>
          <p:nvPr/>
        </p:nvPicPr>
        <p:blipFill>
          <a:blip r:embed="rId4">
            <a:alphaModFix/>
          </a:blip>
          <a:stretch>
            <a:fillRect/>
          </a:stretch>
        </p:blipFill>
        <p:spPr>
          <a:xfrm>
            <a:off x="0" y="2534968"/>
            <a:ext cx="3876600" cy="26053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6" name="Shape 96"/>
        <p:cNvGrpSpPr/>
        <p:nvPr/>
      </p:nvGrpSpPr>
      <p:grpSpPr>
        <a:xfrm>
          <a:off x="0" y="0"/>
          <a:ext cx="0" cy="0"/>
          <a:chOff x="0" y="0"/>
          <a:chExt cx="0" cy="0"/>
        </a:xfrm>
      </p:grpSpPr>
      <p:sp>
        <p:nvSpPr>
          <p:cNvPr id="97" name="Google Shape;97;p17"/>
          <p:cNvSpPr txBox="1"/>
          <p:nvPr>
            <p:ph type="title"/>
          </p:nvPr>
        </p:nvSpPr>
        <p:spPr>
          <a:xfrm>
            <a:off x="0" y="236600"/>
            <a:ext cx="3735600" cy="85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latin typeface="Montserrat Medium"/>
                <a:ea typeface="Montserrat Medium"/>
                <a:cs typeface="Montserrat Medium"/>
                <a:sym typeface="Montserrat Medium"/>
              </a:rPr>
              <a:t>Млин Бродського</a:t>
            </a:r>
            <a:endParaRPr>
              <a:latin typeface="Montserrat Medium"/>
              <a:ea typeface="Montserrat Medium"/>
              <a:cs typeface="Montserrat Medium"/>
              <a:sym typeface="Montserrat Medium"/>
            </a:endParaRPr>
          </a:p>
        </p:txBody>
      </p:sp>
      <p:sp>
        <p:nvSpPr>
          <p:cNvPr id="98" name="Google Shape;98;p17"/>
          <p:cNvSpPr txBox="1"/>
          <p:nvPr>
            <p:ph idx="1" type="body"/>
          </p:nvPr>
        </p:nvSpPr>
        <p:spPr>
          <a:xfrm>
            <a:off x="0" y="875075"/>
            <a:ext cx="3672900" cy="426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uk">
                <a:latin typeface="Proxima Nova Semibold"/>
                <a:ea typeface="Proxima Nova Semibold"/>
                <a:cs typeface="Proxima Nova Semibold"/>
                <a:sym typeface="Proxima Nova Semibold"/>
              </a:rPr>
              <a:t>Найбільше борошномельне підприємство в Києві у 1857-1920 роках, засновано купцем Андрієм Глезером, потім перейшло у власність сім’ї Бродських, вони ж і розширили територію комплексу до Боричівського узвозу наприкінці 1880-х. </a:t>
            </a:r>
            <a:br>
              <a:rPr lang="uk">
                <a:latin typeface="Proxima Nova Semibold"/>
                <a:ea typeface="Proxima Nova Semibold"/>
                <a:cs typeface="Proxima Nova Semibold"/>
                <a:sym typeface="Proxima Nova Semibold"/>
              </a:rPr>
            </a:br>
            <a:r>
              <a:rPr lang="uk">
                <a:latin typeface="Proxima Nova Semibold"/>
                <a:ea typeface="Proxima Nova Semibold"/>
                <a:cs typeface="Proxima Nova Semibold"/>
                <a:sym typeface="Proxima Nova Semibold"/>
              </a:rPr>
              <a:t>На початку 1890-х на виробництві сталася пожежа, яка завдала значних збитків, після перебудови і з'являється елеватор, 1906 року сталася нова пожежа, в результаті якої елеватор не підлягав відновленню, на його місці збудовано новий, який зберігся дотепер, в 1920-х сталася остання пожежа, після якої вціліло 3 будівлі: елеватор, паровий млин, дизельно-двигуна станція, Останні дві знесли під час будівництва готелю в другій половині 2000-х рр.</a:t>
            </a:r>
            <a:endParaRPr>
              <a:latin typeface="Proxima Nova Semibold"/>
              <a:ea typeface="Proxima Nova Semibold"/>
              <a:cs typeface="Proxima Nova Semibold"/>
              <a:sym typeface="Proxima Nova Semibold"/>
            </a:endParaRPr>
          </a:p>
        </p:txBody>
      </p:sp>
      <p:pic>
        <p:nvPicPr>
          <p:cNvPr id="99" name="Google Shape;99;p17"/>
          <p:cNvPicPr preferRelativeResize="0"/>
          <p:nvPr/>
        </p:nvPicPr>
        <p:blipFill rotWithShape="1">
          <a:blip r:embed="rId3">
            <a:alphaModFix/>
          </a:blip>
          <a:srcRect b="0" l="0" r="41934" t="12503"/>
          <a:stretch/>
        </p:blipFill>
        <p:spPr>
          <a:xfrm>
            <a:off x="6867225" y="0"/>
            <a:ext cx="2276774" cy="2753150"/>
          </a:xfrm>
          <a:prstGeom prst="rect">
            <a:avLst/>
          </a:prstGeom>
          <a:noFill/>
          <a:ln>
            <a:noFill/>
          </a:ln>
        </p:spPr>
      </p:pic>
      <p:pic>
        <p:nvPicPr>
          <p:cNvPr id="100" name="Google Shape;100;p17"/>
          <p:cNvPicPr preferRelativeResize="0"/>
          <p:nvPr/>
        </p:nvPicPr>
        <p:blipFill>
          <a:blip r:embed="rId4">
            <a:alphaModFix/>
          </a:blip>
          <a:stretch>
            <a:fillRect/>
          </a:stretch>
        </p:blipFill>
        <p:spPr>
          <a:xfrm>
            <a:off x="3735599" y="0"/>
            <a:ext cx="3131625" cy="1871654"/>
          </a:xfrm>
          <a:prstGeom prst="rect">
            <a:avLst/>
          </a:prstGeom>
          <a:noFill/>
          <a:ln>
            <a:noFill/>
          </a:ln>
        </p:spPr>
      </p:pic>
      <p:pic>
        <p:nvPicPr>
          <p:cNvPr id="101" name="Google Shape;101;p17"/>
          <p:cNvPicPr preferRelativeResize="0"/>
          <p:nvPr/>
        </p:nvPicPr>
        <p:blipFill rotWithShape="1">
          <a:blip r:embed="rId5">
            <a:alphaModFix/>
          </a:blip>
          <a:srcRect b="0" l="49241" r="0" t="39228"/>
          <a:stretch/>
        </p:blipFill>
        <p:spPr>
          <a:xfrm>
            <a:off x="3735600" y="1871650"/>
            <a:ext cx="3131624" cy="2470042"/>
          </a:xfrm>
          <a:prstGeom prst="rect">
            <a:avLst/>
          </a:prstGeom>
          <a:noFill/>
          <a:ln>
            <a:noFill/>
          </a:ln>
        </p:spPr>
      </p:pic>
      <p:pic>
        <p:nvPicPr>
          <p:cNvPr id="102" name="Google Shape;102;p17"/>
          <p:cNvPicPr preferRelativeResize="0"/>
          <p:nvPr/>
        </p:nvPicPr>
        <p:blipFill>
          <a:blip r:embed="rId6">
            <a:alphaModFix/>
          </a:blip>
          <a:stretch>
            <a:fillRect/>
          </a:stretch>
        </p:blipFill>
        <p:spPr>
          <a:xfrm>
            <a:off x="5927603" y="2753150"/>
            <a:ext cx="3216397" cy="2390326"/>
          </a:xfrm>
          <a:prstGeom prst="rect">
            <a:avLst/>
          </a:prstGeom>
          <a:noFill/>
          <a:ln>
            <a:noFill/>
          </a:ln>
        </p:spPr>
      </p:pic>
      <p:pic>
        <p:nvPicPr>
          <p:cNvPr id="103" name="Google Shape;103;p17"/>
          <p:cNvPicPr preferRelativeResize="0"/>
          <p:nvPr/>
        </p:nvPicPr>
        <p:blipFill rotWithShape="1">
          <a:blip r:embed="rId5">
            <a:alphaModFix/>
          </a:blip>
          <a:srcRect b="27224" l="74859" r="0" t="39934"/>
          <a:stretch/>
        </p:blipFill>
        <p:spPr>
          <a:xfrm>
            <a:off x="5316150" y="1900250"/>
            <a:ext cx="1551075" cy="1334800"/>
          </a:xfrm>
          <a:prstGeom prst="rect">
            <a:avLst/>
          </a:prstGeom>
          <a:noFill/>
          <a:ln>
            <a:noFill/>
          </a:ln>
        </p:spPr>
      </p:pic>
      <p:sp>
        <p:nvSpPr>
          <p:cNvPr id="104" name="Google Shape;104;p17"/>
          <p:cNvSpPr txBox="1"/>
          <p:nvPr/>
        </p:nvSpPr>
        <p:spPr>
          <a:xfrm>
            <a:off x="4651950" y="4572125"/>
            <a:ext cx="20583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uk" sz="1300">
                <a:solidFill>
                  <a:schemeClr val="accent2"/>
                </a:solidFill>
                <a:latin typeface="Proxima Nova Semibold"/>
                <a:ea typeface="Proxima Nova Semibold"/>
                <a:cs typeface="Proxima Nova Semibold"/>
                <a:sym typeface="Proxima Nova Semibold"/>
              </a:rPr>
              <a:t>         19-20 ст.</a:t>
            </a:r>
            <a:endParaRPr sz="1300">
              <a:solidFill>
                <a:schemeClr val="accent2"/>
              </a:solidFill>
              <a:latin typeface="Proxima Nova Semibold"/>
              <a:ea typeface="Proxima Nova Semibold"/>
              <a:cs typeface="Proxima Nova Semibold"/>
              <a:sym typeface="Proxima Nova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8" name="Shape 108"/>
        <p:cNvGrpSpPr/>
        <p:nvPr/>
      </p:nvGrpSpPr>
      <p:grpSpPr>
        <a:xfrm>
          <a:off x="0" y="0"/>
          <a:ext cx="0" cy="0"/>
          <a:chOff x="0" y="0"/>
          <a:chExt cx="0" cy="0"/>
        </a:xfrm>
      </p:grpSpPr>
      <p:sp>
        <p:nvSpPr>
          <p:cNvPr id="109" name="Google Shape;109;p18"/>
          <p:cNvSpPr txBox="1"/>
          <p:nvPr>
            <p:ph idx="1" type="body"/>
          </p:nvPr>
        </p:nvSpPr>
        <p:spPr>
          <a:xfrm>
            <a:off x="1852775" y="3247850"/>
            <a:ext cx="7370400" cy="1895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uk" sz="2000">
                <a:solidFill>
                  <a:schemeClr val="accent2"/>
                </a:solidFill>
                <a:latin typeface="Proxima Nova Semibold"/>
                <a:ea typeface="Proxima Nova Semibold"/>
                <a:cs typeface="Proxima Nova Semibold"/>
                <a:sym typeface="Proxima Nova Semibold"/>
              </a:rPr>
              <a:t>Дизельно-двигунна станція. Будівництво готелю на її місці </a:t>
            </a:r>
            <a:endParaRPr sz="2000">
              <a:solidFill>
                <a:schemeClr val="accent2"/>
              </a:solidFill>
              <a:latin typeface="Proxima Nova Semibold"/>
              <a:ea typeface="Proxima Nova Semibold"/>
              <a:cs typeface="Proxima Nova Semibold"/>
              <a:sym typeface="Proxima Nova Semibold"/>
            </a:endParaRPr>
          </a:p>
        </p:txBody>
      </p:sp>
      <p:pic>
        <p:nvPicPr>
          <p:cNvPr id="110" name="Google Shape;110;p18"/>
          <p:cNvPicPr preferRelativeResize="0"/>
          <p:nvPr/>
        </p:nvPicPr>
        <p:blipFill>
          <a:blip r:embed="rId3">
            <a:alphaModFix/>
          </a:blip>
          <a:stretch>
            <a:fillRect/>
          </a:stretch>
        </p:blipFill>
        <p:spPr>
          <a:xfrm>
            <a:off x="0" y="3247875"/>
            <a:ext cx="1929393" cy="1895625"/>
          </a:xfrm>
          <a:prstGeom prst="rect">
            <a:avLst/>
          </a:prstGeom>
          <a:noFill/>
          <a:ln>
            <a:noFill/>
          </a:ln>
        </p:spPr>
      </p:pic>
      <p:pic>
        <p:nvPicPr>
          <p:cNvPr id="111" name="Google Shape;111;p18"/>
          <p:cNvPicPr preferRelativeResize="0"/>
          <p:nvPr/>
        </p:nvPicPr>
        <p:blipFill>
          <a:blip r:embed="rId4">
            <a:alphaModFix/>
          </a:blip>
          <a:stretch>
            <a:fillRect/>
          </a:stretch>
        </p:blipFill>
        <p:spPr>
          <a:xfrm>
            <a:off x="4813500" y="0"/>
            <a:ext cx="4330500" cy="3247875"/>
          </a:xfrm>
          <a:prstGeom prst="rect">
            <a:avLst/>
          </a:prstGeom>
          <a:noFill/>
          <a:ln>
            <a:noFill/>
          </a:ln>
        </p:spPr>
      </p:pic>
      <p:pic>
        <p:nvPicPr>
          <p:cNvPr id="112" name="Google Shape;112;p18"/>
          <p:cNvPicPr preferRelativeResize="0"/>
          <p:nvPr/>
        </p:nvPicPr>
        <p:blipFill>
          <a:blip r:embed="rId5">
            <a:alphaModFix/>
          </a:blip>
          <a:stretch>
            <a:fillRect/>
          </a:stretch>
        </p:blipFill>
        <p:spPr>
          <a:xfrm>
            <a:off x="0" y="0"/>
            <a:ext cx="4813499" cy="3247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311700" y="343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uk" sz="3000">
                <a:latin typeface="Montserrat Medium"/>
                <a:ea typeface="Montserrat Medium"/>
                <a:cs typeface="Montserrat Medium"/>
                <a:sym typeface="Montserrat Medium"/>
              </a:rPr>
              <a:t>Церква Різдва Христового</a:t>
            </a:r>
            <a:endParaRPr sz="3000">
              <a:latin typeface="Montserrat Medium"/>
              <a:ea typeface="Montserrat Medium"/>
              <a:cs typeface="Montserrat Medium"/>
              <a:sym typeface="Montserrat Medium"/>
            </a:endParaRPr>
          </a:p>
        </p:txBody>
      </p:sp>
      <p:sp>
        <p:nvSpPr>
          <p:cNvPr id="118" name="Google Shape;118;p19"/>
          <p:cNvSpPr txBox="1"/>
          <p:nvPr>
            <p:ph idx="1" type="body"/>
          </p:nvPr>
        </p:nvSpPr>
        <p:spPr>
          <a:xfrm>
            <a:off x="0" y="1283400"/>
            <a:ext cx="5586900" cy="386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solidFill>
                  <a:srgbClr val="202122"/>
                </a:solidFill>
                <a:latin typeface="Proxima Nova Semibold"/>
                <a:ea typeface="Proxima Nova Semibold"/>
                <a:cs typeface="Proxima Nova Semibold"/>
                <a:sym typeface="Proxima Nova Semibold"/>
              </a:rPr>
              <a:t>Церква збудована на початку 19 століття, в 19 та 20 століття була відома як “Шевченкова церква”, бо при перевезенні тіла Тараса Шевченка до м. Канів тут встановили труну Т. Шевченка на деякий час, тут же провели панахиду за ним. Знищена комуністами у 1936 році. Була відновлена в 2000-х роках.</a:t>
            </a:r>
            <a:endParaRPr>
              <a:latin typeface="Proxima Nova Semibold"/>
              <a:ea typeface="Proxima Nova Semibold"/>
              <a:cs typeface="Proxima Nova Semibold"/>
              <a:sym typeface="Proxima Nova Semibold"/>
            </a:endParaRPr>
          </a:p>
        </p:txBody>
      </p:sp>
      <p:pic>
        <p:nvPicPr>
          <p:cNvPr id="119" name="Google Shape;119;p19"/>
          <p:cNvPicPr preferRelativeResize="0"/>
          <p:nvPr/>
        </p:nvPicPr>
        <p:blipFill>
          <a:blip r:embed="rId3">
            <a:alphaModFix/>
          </a:blip>
          <a:stretch>
            <a:fillRect/>
          </a:stretch>
        </p:blipFill>
        <p:spPr>
          <a:xfrm>
            <a:off x="2427025" y="2773600"/>
            <a:ext cx="3159876" cy="2369899"/>
          </a:xfrm>
          <a:prstGeom prst="rect">
            <a:avLst/>
          </a:prstGeom>
          <a:noFill/>
          <a:ln>
            <a:noFill/>
          </a:ln>
        </p:spPr>
      </p:pic>
      <p:pic>
        <p:nvPicPr>
          <p:cNvPr id="120" name="Google Shape;120;p19"/>
          <p:cNvPicPr preferRelativeResize="0"/>
          <p:nvPr/>
        </p:nvPicPr>
        <p:blipFill>
          <a:blip r:embed="rId4">
            <a:alphaModFix/>
          </a:blip>
          <a:stretch>
            <a:fillRect/>
          </a:stretch>
        </p:blipFill>
        <p:spPr>
          <a:xfrm>
            <a:off x="5586980" y="1277913"/>
            <a:ext cx="3557019" cy="3871075"/>
          </a:xfrm>
          <a:prstGeom prst="rect">
            <a:avLst/>
          </a:prstGeom>
          <a:noFill/>
          <a:ln>
            <a:noFill/>
          </a:ln>
        </p:spPr>
      </p:pic>
      <p:pic>
        <p:nvPicPr>
          <p:cNvPr id="121" name="Google Shape;121;p19"/>
          <p:cNvPicPr preferRelativeResize="0"/>
          <p:nvPr/>
        </p:nvPicPr>
        <p:blipFill rotWithShape="1">
          <a:blip r:embed="rId5">
            <a:alphaModFix/>
          </a:blip>
          <a:srcRect b="9123" l="0" r="0" t="0"/>
          <a:stretch/>
        </p:blipFill>
        <p:spPr>
          <a:xfrm>
            <a:off x="100" y="2773600"/>
            <a:ext cx="2426925" cy="2369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5" name="Shape 125"/>
        <p:cNvGrpSpPr/>
        <p:nvPr/>
      </p:nvGrpSpPr>
      <p:grpSpPr>
        <a:xfrm>
          <a:off x="0" y="0"/>
          <a:ext cx="0" cy="0"/>
          <a:chOff x="0" y="0"/>
          <a:chExt cx="0" cy="0"/>
        </a:xfrm>
      </p:grpSpPr>
      <p:sp>
        <p:nvSpPr>
          <p:cNvPr id="126" name="Google Shape;126;p20"/>
          <p:cNvSpPr txBox="1"/>
          <p:nvPr>
            <p:ph type="title"/>
          </p:nvPr>
        </p:nvSpPr>
        <p:spPr>
          <a:xfrm>
            <a:off x="0" y="32025"/>
            <a:ext cx="3714600" cy="738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uk">
                <a:latin typeface="Montserrat Medium"/>
                <a:ea typeface="Montserrat Medium"/>
                <a:cs typeface="Montserrat Medium"/>
                <a:sym typeface="Montserrat Medium"/>
              </a:rPr>
              <a:t>Фунікулер</a:t>
            </a:r>
            <a:endParaRPr>
              <a:latin typeface="Montserrat Medium"/>
              <a:ea typeface="Montserrat Medium"/>
              <a:cs typeface="Montserrat Medium"/>
              <a:sym typeface="Montserrat Medium"/>
            </a:endParaRPr>
          </a:p>
        </p:txBody>
      </p:sp>
      <p:sp>
        <p:nvSpPr>
          <p:cNvPr id="127" name="Google Shape;127;p20"/>
          <p:cNvSpPr txBox="1"/>
          <p:nvPr>
            <p:ph idx="1" type="body"/>
          </p:nvPr>
        </p:nvSpPr>
        <p:spPr>
          <a:xfrm>
            <a:off x="0" y="655275"/>
            <a:ext cx="3767100" cy="448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latin typeface="Proxima Nova Semibold"/>
                <a:ea typeface="Proxima Nova Semibold"/>
                <a:cs typeface="Proxima Nova Semibold"/>
                <a:sym typeface="Proxima Nova Semibold"/>
              </a:rPr>
              <a:t>Відкрито 1905 року, другий </a:t>
            </a:r>
            <a:r>
              <a:rPr lang="uk">
                <a:latin typeface="Proxima Nova Semibold"/>
                <a:ea typeface="Proxima Nova Semibold"/>
                <a:cs typeface="Proxima Nova Semibold"/>
                <a:sym typeface="Proxima Nova Semibold"/>
              </a:rPr>
              <a:t>після Одеського(1902), спочатку закінчувався на вул. Боричів Тік, але в результаті нещасного випадку, в якому верхній вагон під час обслуговування покотився до низу та розбив нижній вагон, після чого нижня зупинка потребувала ремонту, було прийнято рішення продовжити до Поштової площі.</a:t>
            </a:r>
            <a:endParaRPr>
              <a:latin typeface="Proxima Nova Semibold"/>
              <a:ea typeface="Proxima Nova Semibold"/>
              <a:cs typeface="Proxima Nova Semibold"/>
              <a:sym typeface="Proxima Nova Semibold"/>
            </a:endParaRPr>
          </a:p>
          <a:p>
            <a:pPr indent="0" lvl="0" marL="0" rtl="0" algn="l">
              <a:spcBef>
                <a:spcPts val="1200"/>
              </a:spcBef>
              <a:spcAft>
                <a:spcPts val="1200"/>
              </a:spcAft>
              <a:buNone/>
            </a:pPr>
            <a:r>
              <a:t/>
            </a:r>
            <a:endParaRPr>
              <a:latin typeface="Proxima Nova Semibold"/>
              <a:ea typeface="Proxima Nova Semibold"/>
              <a:cs typeface="Proxima Nova Semibold"/>
              <a:sym typeface="Proxima Nova Semibold"/>
            </a:endParaRPr>
          </a:p>
        </p:txBody>
      </p:sp>
      <p:pic>
        <p:nvPicPr>
          <p:cNvPr id="128" name="Google Shape;128;p20"/>
          <p:cNvPicPr preferRelativeResize="0"/>
          <p:nvPr/>
        </p:nvPicPr>
        <p:blipFill rotWithShape="1">
          <a:blip r:embed="rId3">
            <a:alphaModFix/>
          </a:blip>
          <a:srcRect b="0" l="230" r="-230" t="0"/>
          <a:stretch/>
        </p:blipFill>
        <p:spPr>
          <a:xfrm>
            <a:off x="0" y="2626900"/>
            <a:ext cx="3864699" cy="2516675"/>
          </a:xfrm>
          <a:prstGeom prst="rect">
            <a:avLst/>
          </a:prstGeom>
          <a:noFill/>
          <a:ln>
            <a:noFill/>
          </a:ln>
        </p:spPr>
      </p:pic>
      <p:pic>
        <p:nvPicPr>
          <p:cNvPr id="129" name="Google Shape;129;p20"/>
          <p:cNvPicPr preferRelativeResize="0"/>
          <p:nvPr/>
        </p:nvPicPr>
        <p:blipFill>
          <a:blip r:embed="rId4">
            <a:alphaModFix/>
          </a:blip>
          <a:stretch>
            <a:fillRect/>
          </a:stretch>
        </p:blipFill>
        <p:spPr>
          <a:xfrm>
            <a:off x="3839650" y="0"/>
            <a:ext cx="5304350" cy="3125499"/>
          </a:xfrm>
          <a:prstGeom prst="rect">
            <a:avLst/>
          </a:prstGeom>
          <a:noFill/>
          <a:ln>
            <a:noFill/>
          </a:ln>
        </p:spPr>
      </p:pic>
      <p:pic>
        <p:nvPicPr>
          <p:cNvPr id="130" name="Google Shape;130;p20"/>
          <p:cNvPicPr preferRelativeResize="0"/>
          <p:nvPr/>
        </p:nvPicPr>
        <p:blipFill>
          <a:blip r:embed="rId5">
            <a:alphaModFix/>
          </a:blip>
          <a:stretch>
            <a:fillRect/>
          </a:stretch>
        </p:blipFill>
        <p:spPr>
          <a:xfrm>
            <a:off x="6477925" y="3125500"/>
            <a:ext cx="2666076" cy="2018000"/>
          </a:xfrm>
          <a:prstGeom prst="rect">
            <a:avLst/>
          </a:prstGeom>
          <a:noFill/>
          <a:ln>
            <a:noFill/>
          </a:ln>
        </p:spPr>
      </p:pic>
      <p:pic>
        <p:nvPicPr>
          <p:cNvPr id="131" name="Google Shape;131;p20"/>
          <p:cNvPicPr preferRelativeResize="0"/>
          <p:nvPr/>
        </p:nvPicPr>
        <p:blipFill>
          <a:blip r:embed="rId6">
            <a:alphaModFix/>
          </a:blip>
          <a:stretch>
            <a:fillRect/>
          </a:stretch>
        </p:blipFill>
        <p:spPr>
          <a:xfrm>
            <a:off x="3839650" y="3125575"/>
            <a:ext cx="2638276" cy="201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idx="1" type="body"/>
          </p:nvPr>
        </p:nvSpPr>
        <p:spPr>
          <a:xfrm>
            <a:off x="0" y="603000"/>
            <a:ext cx="3725100" cy="4540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latin typeface="Proxima Nova Semibold"/>
                <a:ea typeface="Proxima Nova Semibold"/>
                <a:cs typeface="Proxima Nova Semibold"/>
                <a:sym typeface="Proxima Nova Semibold"/>
              </a:rPr>
              <a:t>Микола Казанський-головний архітектор міста на початку 20 століття. </a:t>
            </a:r>
            <a:r>
              <a:rPr lang="uk">
                <a:latin typeface="Proxima Nova Semibold"/>
                <a:ea typeface="Proxima Nova Semibold"/>
                <a:cs typeface="Proxima Nova Semibold"/>
                <a:sym typeface="Proxima Nova Semibold"/>
              </a:rPr>
              <a:t>Вибрав він не саму безпечну ділянку, підніжжя Володимирської гірки, в той час там ставалися зсуви ґрунту,  в 1905 будинок було зруйновано внаслідок якраз таки зсуву ґрунту, вже в 1909 році будинок було відновлено, додано залізнобетонну стіну для захисту. Пам’ятка архітектури та історії була зруйнована у 2010 році, нині тут стоїть бізнес центр. На жаль, це лише один з прикладів руйнування історичних пам’яток у місті.</a:t>
            </a:r>
            <a:endParaRPr sz="1500">
              <a:latin typeface="Proxima Nova Semibold"/>
              <a:ea typeface="Proxima Nova Semibold"/>
              <a:cs typeface="Proxima Nova Semibold"/>
              <a:sym typeface="Proxima Nova Semibold"/>
            </a:endParaRPr>
          </a:p>
        </p:txBody>
      </p:sp>
      <p:sp>
        <p:nvSpPr>
          <p:cNvPr id="137" name="Google Shape;137;p21"/>
          <p:cNvSpPr txBox="1"/>
          <p:nvPr>
            <p:ph type="title"/>
          </p:nvPr>
        </p:nvSpPr>
        <p:spPr>
          <a:xfrm>
            <a:off x="0" y="0"/>
            <a:ext cx="3725100" cy="60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sz="2600">
                <a:latin typeface="Montserrat Medium"/>
                <a:ea typeface="Montserrat Medium"/>
                <a:cs typeface="Montserrat Medium"/>
                <a:sym typeface="Montserrat Medium"/>
              </a:rPr>
              <a:t>Маєток Казанського</a:t>
            </a:r>
            <a:endParaRPr sz="2600">
              <a:latin typeface="Montserrat Medium"/>
              <a:ea typeface="Montserrat Medium"/>
              <a:cs typeface="Montserrat Medium"/>
              <a:sym typeface="Montserrat Medium"/>
            </a:endParaRPr>
          </a:p>
        </p:txBody>
      </p:sp>
      <p:pic>
        <p:nvPicPr>
          <p:cNvPr id="138" name="Google Shape;138;p21"/>
          <p:cNvPicPr preferRelativeResize="0"/>
          <p:nvPr/>
        </p:nvPicPr>
        <p:blipFill>
          <a:blip r:embed="rId3">
            <a:alphaModFix/>
          </a:blip>
          <a:stretch>
            <a:fillRect/>
          </a:stretch>
        </p:blipFill>
        <p:spPr>
          <a:xfrm>
            <a:off x="3725100" y="0"/>
            <a:ext cx="54189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