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7" r:id="rId12"/>
    <p:sldId id="266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7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367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622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186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44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012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25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356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06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508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4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506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957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864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65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42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29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2E535D-EC34-4662-8CB9-4CE532447747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DFDA9A-B97D-4D26-9903-B499D0888C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6220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4B2DE8-7C6B-2194-D94F-F98F6F29E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13" y="3650525"/>
            <a:ext cx="6172930" cy="3078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70742-5285-E421-BAB6-473616E9F811}"/>
              </a:ext>
            </a:extLst>
          </p:cNvPr>
          <p:cNvSpPr txBox="1"/>
          <p:nvPr/>
        </p:nvSpPr>
        <p:spPr>
          <a:xfrm>
            <a:off x="727969" y="488272"/>
            <a:ext cx="10972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МОНІТОРИНГ АЙСБЕРГОВИХ НОВОУТВОРЕНЬ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АНТАРКТИДІ  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ДОПОМОГОЮ МЕТОДІВ ДИСТАНЦІЙНОГО ЗОНДУВАННЯ ЗЕМЛІ</a:t>
            </a:r>
          </a:p>
          <a:p>
            <a:pPr algn="ctr"/>
            <a:r>
              <a:rPr lang="uk-UA" sz="3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ctr"/>
            <a:r>
              <a:rPr lang="uk-UA" sz="3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Кузьменчук</a:t>
            </a:r>
            <a:r>
              <a:rPr lang="uk-UA" sz="3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Максим Сергійович</a:t>
            </a:r>
          </a:p>
          <a:p>
            <a:endParaRPr lang="uk-UA" dirty="0"/>
          </a:p>
        </p:txBody>
      </p:sp>
      <p:pic>
        <p:nvPicPr>
          <p:cNvPr id="3074" name="Picture 2" descr="Айсберг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C9DC3954-BE80-6294-AB5C-3549EA44D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9" y="41183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йсберг и Титаник (60 фото)">
            <a:extLst>
              <a:ext uri="{FF2B5EF4-FFF2-40B4-BE49-F238E27FC236}">
                <a16:creationId xmlns:a16="http://schemas.microsoft.com/office/drawing/2014/main" id="{3A589EC1-DE0C-BFCA-1AAB-51AE88AD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494" y="4046244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546"/>
    </mc:Choice>
    <mc:Fallback xmlns="">
      <p:transition advTm="95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5748F-8841-2CD9-DD26-75F6EA9DA071}"/>
              </a:ext>
            </a:extLst>
          </p:cNvPr>
          <p:cNvSpPr txBox="1"/>
          <p:nvPr/>
        </p:nvSpPr>
        <p:spPr>
          <a:xfrm>
            <a:off x="3676073" y="609600"/>
            <a:ext cx="441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А23а</a:t>
            </a:r>
          </a:p>
        </p:txBody>
      </p:sp>
      <p:pic>
        <p:nvPicPr>
          <p:cNvPr id="3" name="Рисунок 2" descr="BAS">
            <a:extLst>
              <a:ext uri="{FF2B5EF4-FFF2-40B4-BE49-F238E27FC236}">
                <a16:creationId xmlns:a16="http://schemas.microsoft.com/office/drawing/2014/main" id="{6C68F6D2-B23F-CB21-523D-64329A82B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5" y="1172043"/>
            <a:ext cx="3325813" cy="22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33105-7C19-9832-8EF3-035FA0EDA264}"/>
              </a:ext>
            </a:extLst>
          </p:cNvPr>
          <p:cNvSpPr txBox="1"/>
          <p:nvPr/>
        </p:nvSpPr>
        <p:spPr>
          <a:xfrm>
            <a:off x="4366492" y="1049267"/>
            <a:ext cx="744912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uk-UA" sz="1600" b="1" spc="4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Найбільший у світі айсберг почав дрейфувати з листопада 2023 року вперше за понад три десятиліття, заявили вчені. За даними  Британської антарктичної служби, антарктичний айсберг під назвою A23a має площу майже 4000 квадратних кілометрів - це втричі більше за Нью-Йорк. З моменту відколу від шельфового льодовика </a:t>
            </a:r>
            <a:r>
              <a:rPr lang="uk-UA" sz="1600" b="1" spc="4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Фільхнер-Ронне</a:t>
            </a:r>
            <a:r>
              <a:rPr lang="uk-UA" sz="1600" b="1" spc="4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Західній Антарктиді в 1986 році айсберг в основному був на мілині в  морі Уедделла.</a:t>
            </a:r>
            <a:r>
              <a:rPr lang="en-US" sz="1600" b="1" spc="4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600" b="1" spc="4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Однак недавні супутникові знімки показують, що айсберг вагою майже трильйон </a:t>
            </a:r>
            <a:r>
              <a:rPr lang="uk-UA" sz="1600" b="1" spc="4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</a:t>
            </a:r>
            <a:r>
              <a:rPr lang="uk-UA" sz="1600" b="1" spc="4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зараз швидко дрейфує повз північний край Антарктичного півострова, чому сприяють сильні вітри і течії.</a:t>
            </a:r>
          </a:p>
          <a:p>
            <a:pPr indent="449580" algn="just">
              <a:lnSpc>
                <a:spcPct val="150000"/>
              </a:lnSpc>
            </a:pPr>
            <a:r>
              <a:rPr lang="uk-UA" sz="1600" b="1" spc="4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Колосальний айсберг,</a:t>
            </a:r>
            <a:r>
              <a:rPr lang="en-US" sz="1600" b="1" spc="4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600" b="1" spc="4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потрапить до Антарктичної циркумполярної течії. Це направить його до Південного океану шляхом, відомому як «алея айсбергів», де можна знайти інших представників його виду, що погойдуються в темних водах.</a:t>
            </a:r>
            <a:endParaRPr lang="uk-UA" sz="16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just">
              <a:lnSpc>
                <a:spcPct val="150000"/>
              </a:lnSpc>
            </a:pPr>
            <a:endParaRPr lang="uk-UA" sz="16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CC4CE-631F-2C55-2C2D-5D2AF61853B3}"/>
              </a:ext>
            </a:extLst>
          </p:cNvPr>
          <p:cNvSpPr txBox="1"/>
          <p:nvPr/>
        </p:nvSpPr>
        <p:spPr>
          <a:xfrm>
            <a:off x="874795" y="3542257"/>
            <a:ext cx="375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Антарктичний ай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uk-UA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берг</a:t>
            </a: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А23а.</a:t>
            </a:r>
          </a:p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Знімок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Sentinel-</a:t>
            </a: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184D9B-9B95-8BBC-58FE-0619CD7AC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64960"/>
            <a:ext cx="3286208" cy="1840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A11B7B-A61A-8D5D-1B37-D5D3BA5A4B88}"/>
              </a:ext>
            </a:extLst>
          </p:cNvPr>
          <p:cNvSpPr txBox="1"/>
          <p:nvPr/>
        </p:nvSpPr>
        <p:spPr>
          <a:xfrm>
            <a:off x="914400" y="6105236"/>
            <a:ext cx="328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А23а на знімку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Sentinel-8</a:t>
            </a:r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0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314697-0324-7E23-1917-CEEAD70CCA8E}"/>
              </a:ext>
            </a:extLst>
          </p:cNvPr>
          <p:cNvSpPr txBox="1"/>
          <p:nvPr/>
        </p:nvSpPr>
        <p:spPr>
          <a:xfrm>
            <a:off x="1296141" y="346229"/>
            <a:ext cx="8682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Дослідження напрямку дрейфу айсбергів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132A58-4D7B-9584-9FE3-3C211D996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74" y="941531"/>
            <a:ext cx="3350386" cy="341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D3FB4-BE4C-3F2B-158A-FDCD40A68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06" y="941531"/>
            <a:ext cx="3485124" cy="33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CA774D-3056-0BD6-E693-756CA511ADD1}"/>
              </a:ext>
            </a:extLst>
          </p:cNvPr>
          <p:cNvSpPr txBox="1"/>
          <p:nvPr/>
        </p:nvSpPr>
        <p:spPr>
          <a:xfrm>
            <a:off x="396536" y="4549676"/>
            <a:ext cx="1139892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Проаналізувавши траєкторії дрейфу великих айсбергів Антарктиди були визначені три переважаючі напрямки їх </a:t>
            </a:r>
            <a:r>
              <a:rPr lang="uk-UA" sz="1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дрейфування</a:t>
            </a: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indent="449580" algn="just">
              <a:lnSpc>
                <a:spcPct val="150000"/>
              </a:lnSpc>
            </a:pP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1.З моря </a:t>
            </a:r>
            <a:r>
              <a:rPr lang="uk-UA" sz="1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Ведделла</a:t>
            </a: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море Скоша до островів Південна Джорджія та Південні Сандвічеві острови ( айсберги А68, А74, А76</a:t>
            </a:r>
            <a:r>
              <a:rPr lang="uk-UA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А23а</a:t>
            </a: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indent="449580" algn="just">
              <a:lnSpc>
                <a:spcPct val="150000"/>
              </a:lnSpc>
            </a:pP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З моря Росса та моря Амундсена в сторону Нової Зеландії та Океанії</a:t>
            </a:r>
            <a:r>
              <a:rPr lang="ru-RU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</a:t>
            </a:r>
            <a:r>
              <a:rPr lang="en-US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ru-RU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49)</a:t>
            </a: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</a:pP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З території Східної Антарктиди до островів Герд і Макдональд</a:t>
            </a:r>
            <a:r>
              <a:rPr lang="ru-RU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</a:t>
            </a:r>
            <a:r>
              <a:rPr lang="en-US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28)</a:t>
            </a: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449580">
              <a:lnSpc>
                <a:spcPct val="150000"/>
              </a:lnSpc>
            </a:pPr>
            <a:r>
              <a:rPr lang="uk-UA" sz="1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01EA1-479B-0461-9294-97EAA53A884C}"/>
              </a:ext>
            </a:extLst>
          </p:cNvPr>
          <p:cNvSpPr txBox="1"/>
          <p:nvPr/>
        </p:nvSpPr>
        <p:spPr>
          <a:xfrm>
            <a:off x="284085" y="1047565"/>
            <a:ext cx="164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Траєкторія дрейфу айсбергу</a:t>
            </a:r>
          </a:p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А68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23D31-1551-8AB7-ED0F-B5473F31324B}"/>
              </a:ext>
            </a:extLst>
          </p:cNvPr>
          <p:cNvSpPr txBox="1"/>
          <p:nvPr/>
        </p:nvSpPr>
        <p:spPr>
          <a:xfrm>
            <a:off x="5770485" y="1047565"/>
            <a:ext cx="18376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Переважаючі траєкторії дрейфу айсбергів від берегів Антарктиди протягом 2002-202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рр.р</a:t>
            </a: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(червоні лінії)</a:t>
            </a:r>
          </a:p>
        </p:txBody>
      </p:sp>
    </p:spTree>
    <p:extLst>
      <p:ext uri="{BB962C8B-B14F-4D97-AF65-F5344CB8AC3E}">
        <p14:creationId xmlns:p14="http://schemas.microsoft.com/office/powerpoint/2010/main" val="30728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491"/>
    </mc:Choice>
    <mc:Fallback xmlns="">
      <p:transition advTm="104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16DD5B-1263-95FF-FE74-2AEB06E0C18C}"/>
              </a:ext>
            </a:extLst>
          </p:cNvPr>
          <p:cNvSpPr txBox="1"/>
          <p:nvPr/>
        </p:nvSpPr>
        <p:spPr>
          <a:xfrm>
            <a:off x="1562469" y="337351"/>
            <a:ext cx="871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НЕБЕЗПЕКА ВІД АЙСБЕРГІВ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662C0-EA17-3EE8-C032-5AD2FF0BA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05" y="1226876"/>
            <a:ext cx="3041953" cy="21008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2D26C1-D2CB-AAC3-EC1D-4FB18EC2F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13" y="1226876"/>
            <a:ext cx="3168492" cy="21008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C191BE-D7DA-DBF3-2559-837F0CEA7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58" y="1231493"/>
            <a:ext cx="2804741" cy="2100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6115A5-18A1-E6BB-FF19-A0702B635F07}"/>
              </a:ext>
            </a:extLst>
          </p:cNvPr>
          <p:cNvSpPr txBox="1"/>
          <p:nvPr/>
        </p:nvSpPr>
        <p:spPr>
          <a:xfrm>
            <a:off x="2121762" y="3773010"/>
            <a:ext cx="8158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При зсуві центру маси під час інтенсивного танення айсберги перевертаються і тому є загроза для:</a:t>
            </a:r>
          </a:p>
          <a:p>
            <a:endParaRPr lang="uk-UA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1)транспортних суден;</a:t>
            </a:r>
          </a:p>
          <a:p>
            <a:r>
              <a:rPr lang="uk-UA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танкерів;</a:t>
            </a:r>
          </a:p>
          <a:p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uk-UA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морських нафтових платформ.</a:t>
            </a:r>
            <a:endParaRPr lang="uk-UA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56"/>
    </mc:Choice>
    <mc:Fallback xmlns="">
      <p:transition advTm="965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FF8B3B-D9D0-D1EA-BF71-277BA085B1D2}"/>
              </a:ext>
            </a:extLst>
          </p:cNvPr>
          <p:cNvSpPr txBox="1"/>
          <p:nvPr/>
        </p:nvSpPr>
        <p:spPr>
          <a:xfrm>
            <a:off x="2201662" y="319596"/>
            <a:ext cx="7821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Висновки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D79A8-F6C1-01B2-3A33-FEA6450AF584}"/>
              </a:ext>
            </a:extLst>
          </p:cNvPr>
          <p:cNvSpPr txBox="1"/>
          <p:nvPr/>
        </p:nvSpPr>
        <p:spPr>
          <a:xfrm>
            <a:off x="466356" y="1054852"/>
            <a:ext cx="10475650" cy="576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Встановлено, що утворення айсбергів — природний процес, який за останнє десятиліття прискорюється у </a:t>
            </a:r>
            <a:r>
              <a:rPr lang="uk-UA" sz="1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звʼязку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глобальним потеплінням, якому особливо схильна Антарктида. Поява великих айсбергів  є очікуваним та природним процесом розвитку та підтримки балансу шельфових льодовиків, </a:t>
            </a:r>
          </a:p>
          <a:p>
            <a:pPr indent="449580" algn="just">
              <a:lnSpc>
                <a:spcPct val="150000"/>
              </a:lnSpc>
            </a:pP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допомогою супутникових знімків космічних апаратів </a:t>
            </a:r>
            <a:r>
              <a:rPr lang="en-US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Sentinel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Landsat 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 </a:t>
            </a:r>
            <a:r>
              <a:rPr lang="en-US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Terra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проведений моніторинг новоутворених айсбергів антарктичних морів та визначені найбільші за розмірами айсберги, які відкололись упродовж 2019 -2023 років від шельфових льодовиків Антарктиди. </a:t>
            </a: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Встановлено </a:t>
            </a:r>
            <a:r>
              <a:rPr lang="uk-UA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шість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великих айсбергів, які утворилось за останні  три роки: А68 (льодовик </a:t>
            </a:r>
            <a:r>
              <a:rPr lang="uk-UA" sz="1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Ларсена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А74 (льодовик Брандта), А76 ( льодовик </a:t>
            </a:r>
            <a:r>
              <a:rPr lang="uk-UA" sz="1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Ронне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В49  (льодовик </a:t>
            </a:r>
            <a:r>
              <a:rPr lang="uk-UA" sz="1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Пайн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-Айленд), </a:t>
            </a:r>
            <a:r>
              <a:rPr lang="en-US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( льодовик </a:t>
            </a:r>
            <a:r>
              <a:rPr lang="uk-UA" sz="1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Еймері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та айсберг А23а (льодовик </a:t>
            </a:r>
            <a:r>
              <a:rPr lang="uk-UA" sz="1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Ронне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indent="449580" algn="just">
              <a:lnSpc>
                <a:spcPct val="150000"/>
              </a:lnSpc>
            </a:pP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Встановлено  номенклатуру  нових айсбергів, їх класифікацію за формою, зовнішнім виглядом та розмірами. </a:t>
            </a:r>
          </a:p>
          <a:p>
            <a:pPr indent="449580" algn="just">
              <a:lnSpc>
                <a:spcPct val="150000"/>
              </a:lnSpc>
            </a:pP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Проаналізовані траєкторії дрейфу великих айсбергів Антарктиди та визначені три переважаючі напрямки їх </a:t>
            </a:r>
            <a:r>
              <a:rPr lang="uk-UA" sz="1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дрейфування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допомогою дистанційного зондування Землі:</a:t>
            </a:r>
          </a:p>
          <a:p>
            <a:pPr indent="449580" algn="just">
              <a:lnSpc>
                <a:spcPct val="150000"/>
              </a:lnSpc>
            </a:pP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1.З моря </a:t>
            </a:r>
            <a:r>
              <a:rPr lang="uk-UA" sz="1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Ведделла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море Скоша до островів Південна Джорджія та Південні Сандвічеві острови ( айсберги А68, А74, А76 та А23а).</a:t>
            </a:r>
          </a:p>
          <a:p>
            <a:pPr indent="449580" algn="just">
              <a:lnSpc>
                <a:spcPct val="150000"/>
              </a:lnSpc>
            </a:pP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З моря Росса та моря Амундсена в сторону Нової Зеландії та Океанії</a:t>
            </a:r>
            <a:r>
              <a:rPr lang="ru-RU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</a:t>
            </a:r>
            <a:r>
              <a:rPr lang="en-US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ru-RU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49)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</a:pP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З території Східної Антарктиди до островів Герд і Макдональд</a:t>
            </a:r>
            <a:r>
              <a:rPr lang="ru-RU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</a:t>
            </a:r>
            <a:r>
              <a:rPr lang="en-US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28)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</a:pP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Визначено небезпеку, яку строюють айсберги при своєму дрейфі з допомогою </a:t>
            </a:r>
          </a:p>
          <a:p>
            <a:pPr indent="449580" algn="just">
              <a:lnSpc>
                <a:spcPct val="150000"/>
              </a:lnSpc>
            </a:pPr>
            <a:r>
              <a:rPr lang="uk-UA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дистанційного зондування Землі</a:t>
            </a: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</a:pPr>
            <a:r>
              <a:rPr lang="uk-UA" sz="1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Проаналізована можливість  використання айсбергів як джерела прісної води.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04C5D6-A14C-98CC-1F73-26A2A02EC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56" y="5083931"/>
            <a:ext cx="28384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470"/>
    </mc:Choice>
    <mc:Fallback xmlns="">
      <p:transition advTm="104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D4235-6127-3FD9-2BCD-E3A193DF16B1}"/>
              </a:ext>
            </a:extLst>
          </p:cNvPr>
          <p:cNvSpPr txBox="1"/>
          <p:nvPr/>
        </p:nvSpPr>
        <p:spPr>
          <a:xfrm>
            <a:off x="2728403" y="3429000"/>
            <a:ext cx="689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Дякую за увагу!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AC8E95-E0A7-3A27-CDD7-47AB1822E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6" y="4401215"/>
            <a:ext cx="2143125" cy="2143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44F52D-E7D8-8A32-CD3F-27B64F2FB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19" y="384681"/>
            <a:ext cx="4128161" cy="28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4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86"/>
    </mc:Choice>
    <mc:Fallback xmlns="">
      <p:transition advTm="61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5A6DDE-2724-C8E4-368D-239AE0E9B820}"/>
              </a:ext>
            </a:extLst>
          </p:cNvPr>
          <p:cNvSpPr txBox="1"/>
          <p:nvPr/>
        </p:nvSpPr>
        <p:spPr>
          <a:xfrm>
            <a:off x="1109709" y="3737498"/>
            <a:ext cx="9836458" cy="30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Мета: провести моніторинг новоутворених великих айсбергів, які утворилось протягом 2019-2023 років в Антарктиді з дистанційним зондуванням Землі; визначити переважаючі напрямки їх дрейфу та їх фактичний стан.</a:t>
            </a:r>
          </a:p>
          <a:p>
            <a:pPr indent="449580" algn="just">
              <a:lnSpc>
                <a:spcPct val="150000"/>
              </a:lnSpc>
            </a:pPr>
            <a:r>
              <a:rPr lang="uk-UA" sz="1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Об’єкт дослідження: супутникові знімки Антарктиди та айсбергів в антарктичних морях.</a:t>
            </a:r>
          </a:p>
          <a:p>
            <a:pPr indent="449580" algn="just">
              <a:lnSpc>
                <a:spcPct val="150000"/>
              </a:lnSpc>
            </a:pPr>
            <a:r>
              <a:rPr lang="uk-UA" sz="1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Предмет дослідження:  айсберги, які відокремились від шельфових льодовиків Антарктиди та маршрути їх дрейфу.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B82AAC-1D10-D246-B7E8-375C0BFA0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07" y="344287"/>
            <a:ext cx="3133355" cy="1737928"/>
          </a:xfrm>
          <a:prstGeom prst="rect">
            <a:avLst/>
          </a:prstGeom>
        </p:spPr>
      </p:pic>
      <p:pic>
        <p:nvPicPr>
          <p:cNvPr id="4098" name="Picture 2" descr="Почему айсберги не тонут в морской воде?">
            <a:extLst>
              <a:ext uri="{FF2B5EF4-FFF2-40B4-BE49-F238E27FC236}">
                <a16:creationId xmlns:a16="http://schemas.microsoft.com/office/drawing/2014/main" id="{9666631C-600A-B9F2-8B1E-ED504FC7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07" y="2032023"/>
            <a:ext cx="270176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йсберг. Природа айсбергов - nordtravel.art">
            <a:extLst>
              <a:ext uri="{FF2B5EF4-FFF2-40B4-BE49-F238E27FC236}">
                <a16:creationId xmlns:a16="http://schemas.microsoft.com/office/drawing/2014/main" id="{C87AB507-0BFD-EEF7-20EE-56DB1297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70" y="2022998"/>
            <a:ext cx="237432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йсберги">
            <a:extLst>
              <a:ext uri="{FF2B5EF4-FFF2-40B4-BE49-F238E27FC236}">
                <a16:creationId xmlns:a16="http://schemas.microsoft.com/office/drawing/2014/main" id="{0C8812C0-26D0-DB3A-3D57-CA78D636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73" y="2032022"/>
            <a:ext cx="2327096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От Антарктиды откололся самый большой в мире айсберг – Москва 24, 19.05.2021">
            <a:extLst>
              <a:ext uri="{FF2B5EF4-FFF2-40B4-BE49-F238E27FC236}">
                <a16:creationId xmlns:a16="http://schemas.microsoft.com/office/drawing/2014/main" id="{A95621FB-7CF0-9D2B-D7E9-758AFF359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99" y="344287"/>
            <a:ext cx="3184447" cy="16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988"/>
    </mc:Choice>
    <mc:Fallback xmlns="">
      <p:transition advTm="99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C2D4EC-E447-3DE6-6998-6A46E8B3F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8" y="1029810"/>
            <a:ext cx="5234866" cy="4314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85271A-1542-B391-4EC6-B8DEC2309A32}"/>
              </a:ext>
            </a:extLst>
          </p:cNvPr>
          <p:cNvSpPr txBox="1"/>
          <p:nvPr/>
        </p:nvSpPr>
        <p:spPr>
          <a:xfrm>
            <a:off x="6640497" y="1029810"/>
            <a:ext cx="481169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Айсберги – це гігантські уламки льодовиків, вільно плаваючі в морях і океанах. Найчастіше відділення крижаних гігантів походить від шельфових льодовиків. Через різниці щільності у води і льоду над поверхнею океану видна лише 1/10 частина брили. При цьому середня вага айсберга складає 20 мільйонів </a:t>
            </a:r>
            <a:r>
              <a:rPr lang="uk-UA" sz="20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0C07C9-A07F-EE87-65C4-96825F97A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46" y="5013802"/>
            <a:ext cx="28194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26"/>
    </mc:Choice>
    <mc:Fallback xmlns="">
      <p:transition advTm="100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89A39-018B-DFCB-DA3A-C4CFBF4161C3}"/>
              </a:ext>
            </a:extLst>
          </p:cNvPr>
          <p:cNvSpPr txBox="1"/>
          <p:nvPr/>
        </p:nvSpPr>
        <p:spPr>
          <a:xfrm>
            <a:off x="2099425" y="76529"/>
            <a:ext cx="7487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НАЙБІЛЬШІ АНТАРКТИЧНІ АЙСБЕРГИ, ЗГЕНЕРОВАНІ ДИСТАНЦІЙНИМ ЗОНДУВАННЯМ ЗЕМЛІ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ПЕРІОД 2019-2023</a:t>
            </a:r>
          </a:p>
        </p:txBody>
      </p:sp>
      <p:pic>
        <p:nvPicPr>
          <p:cNvPr id="2050" name="Picture 2" descr="айсберг фон, 241 картинки Фото и HD рисунок для бесплатной загрузки |  Pngtree">
            <a:extLst>
              <a:ext uri="{FF2B5EF4-FFF2-40B4-BE49-F238E27FC236}">
                <a16:creationId xmlns:a16="http://schemas.microsoft.com/office/drawing/2014/main" id="{55AD90B3-5027-9743-9BFF-CD68A9D4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836" y="732460"/>
            <a:ext cx="1653651" cy="13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йсберг из всплеск акварели, цветной рисунок. | Премиум векторы">
            <a:extLst>
              <a:ext uri="{FF2B5EF4-FFF2-40B4-BE49-F238E27FC236}">
                <a16:creationId xmlns:a16="http://schemas.microsoft.com/office/drawing/2014/main" id="{CDF6A4F4-1741-027C-4EA5-0C632578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" y="683870"/>
            <a:ext cx="1881512" cy="13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65AF6D78-E2EC-C6DF-EC69-CD507F44E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65912"/>
              </p:ext>
            </p:extLst>
          </p:nvPr>
        </p:nvGraphicFramePr>
        <p:xfrm>
          <a:off x="2444403" y="2065131"/>
          <a:ext cx="6797963" cy="4413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877">
                  <a:extLst>
                    <a:ext uri="{9D8B030D-6E8A-4147-A177-3AD203B41FA5}">
                      <a16:colId xmlns:a16="http://schemas.microsoft.com/office/drawing/2014/main" val="609762436"/>
                    </a:ext>
                  </a:extLst>
                </a:gridCol>
                <a:gridCol w="1379297">
                  <a:extLst>
                    <a:ext uri="{9D8B030D-6E8A-4147-A177-3AD203B41FA5}">
                      <a16:colId xmlns:a16="http://schemas.microsoft.com/office/drawing/2014/main" val="993316632"/>
                    </a:ext>
                  </a:extLst>
                </a:gridCol>
                <a:gridCol w="1060276">
                  <a:extLst>
                    <a:ext uri="{9D8B030D-6E8A-4147-A177-3AD203B41FA5}">
                      <a16:colId xmlns:a16="http://schemas.microsoft.com/office/drawing/2014/main" val="1958891613"/>
                    </a:ext>
                  </a:extLst>
                </a:gridCol>
                <a:gridCol w="1585722">
                  <a:extLst>
                    <a:ext uri="{9D8B030D-6E8A-4147-A177-3AD203B41FA5}">
                      <a16:colId xmlns:a16="http://schemas.microsoft.com/office/drawing/2014/main" val="3216687143"/>
                    </a:ext>
                  </a:extLst>
                </a:gridCol>
                <a:gridCol w="1850791">
                  <a:extLst>
                    <a:ext uri="{9D8B030D-6E8A-4147-A177-3AD203B41FA5}">
                      <a16:colId xmlns:a16="http://schemas.microsoft.com/office/drawing/2014/main" val="2532074499"/>
                    </a:ext>
                  </a:extLst>
                </a:gridCol>
              </a:tblGrid>
              <a:tr h="79556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Кодові імена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Походження</a:t>
                      </a:r>
                    </a:p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(шельфовий льодовик)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Розміри</a:t>
                      </a:r>
                    </a:p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кв.км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 життя айсбергу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155423"/>
                  </a:ext>
                </a:extLst>
              </a:tr>
              <a:tr h="742530"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В49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Пайн-Айленд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розпався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дрібніші та розтанув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315372"/>
                  </a:ext>
                </a:extLst>
              </a:tr>
              <a:tr h="371265"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А74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Брандта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розпався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дрібніші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454027"/>
                  </a:ext>
                </a:extLst>
              </a:tr>
              <a:tr h="371265"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А76а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Ронне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розпався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дрібніші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870729"/>
                  </a:ext>
                </a:extLst>
              </a:tr>
              <a:tr h="583417"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А68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Ларсен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розтанув на дрібніші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278345"/>
                  </a:ext>
                </a:extLst>
              </a:tr>
              <a:tr h="37126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D28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Еймері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розтанув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839180"/>
                  </a:ext>
                </a:extLst>
              </a:tr>
              <a:tr h="742530"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А23а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Ронне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існує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76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1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52"/>
    </mc:Choice>
    <mc:Fallback xmlns="">
      <p:transition advTm="110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FE54D-2B81-8B3D-6BEA-FEB42CE29344}"/>
              </a:ext>
            </a:extLst>
          </p:cNvPr>
          <p:cNvSpPr txBox="1"/>
          <p:nvPr/>
        </p:nvSpPr>
        <p:spPr>
          <a:xfrm>
            <a:off x="2577483" y="257452"/>
            <a:ext cx="656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А68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6EEC1-0DEF-479A-85F9-A97C8F906EBD}"/>
              </a:ext>
            </a:extLst>
          </p:cNvPr>
          <p:cNvSpPr txBox="1"/>
          <p:nvPr/>
        </p:nvSpPr>
        <p:spPr>
          <a:xfrm>
            <a:off x="-71021" y="702648"/>
            <a:ext cx="12306299" cy="255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раніше був частиною найбільшого сегменту шельфового льодовика </a:t>
            </a:r>
            <a:r>
              <a:rPr lang="uk-UA" sz="20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Ларсена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uk-UA" sz="20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Ларсен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Він знаходиться на заході моря Уедделла. Коли в 2017 році він відколовся від Антарктиди,  уламок льодовика важив понад трильйон </a:t>
            </a:r>
            <a:r>
              <a:rPr lang="uk-UA" sz="20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його площа — близько 5800 км</a:t>
            </a:r>
            <a:r>
              <a:rPr lang="uk-UA" sz="2000" b="1" baseline="30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що вдвічі більша за Люксембург. Деякий час </a:t>
            </a:r>
            <a:r>
              <a:rPr lang="en-US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був найбільшим у світі айсбергом. На початку 2021 року він  розколовся та розтанув.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5A7A7-E1AB-6872-359C-7CFE7AD0E055}"/>
              </a:ext>
            </a:extLst>
          </p:cNvPr>
          <p:cNvSpPr txBox="1"/>
          <p:nvPr/>
        </p:nvSpPr>
        <p:spPr>
          <a:xfrm>
            <a:off x="221942" y="4918199"/>
            <a:ext cx="3597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Тріщина у льодовику </a:t>
            </a:r>
            <a:r>
              <a:rPr lang="uk-UA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Ларсен</a:t>
            </a: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глибиною 500 м призвела до утворення айсбергу. Фото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NASA Aqua. 2017 </a:t>
            </a: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20C70E-E356-3CFB-B63B-455A335BF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72" y="2489160"/>
            <a:ext cx="3186088" cy="22315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DC5D7D-486E-8129-FE80-1A7A2DBFA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6" y="2489160"/>
            <a:ext cx="3347251" cy="22315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EDD13B-397D-CDA4-674B-945067E71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7" y="2489160"/>
            <a:ext cx="1800225" cy="2231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B404A2-5B97-B940-A847-F9C50DFAFBD8}"/>
              </a:ext>
            </a:extLst>
          </p:cNvPr>
          <p:cNvSpPr txBox="1"/>
          <p:nvPr/>
        </p:nvSpPr>
        <p:spPr>
          <a:xfrm>
            <a:off x="3819247" y="4998128"/>
            <a:ext cx="1800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Момент  утворення айсбергу. </a:t>
            </a:r>
            <a:r>
              <a:rPr lang="en-US" b="1" dirty="0">
                <a:solidFill>
                  <a:schemeClr val="bg1"/>
                </a:solidFill>
              </a:rPr>
              <a:t>NASA Modis.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2017 </a:t>
            </a:r>
            <a:r>
              <a:rPr lang="uk-UA" b="1" dirty="0">
                <a:solidFill>
                  <a:schemeClr val="bg1"/>
                </a:solidFill>
              </a:rPr>
              <a:t>р.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53BAE6-C980-CE93-DADF-138A63E25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16" y="2489159"/>
            <a:ext cx="2819016" cy="22315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EB888C-A6E6-C489-E6C9-98B2F9275F02}"/>
              </a:ext>
            </a:extLst>
          </p:cNvPr>
          <p:cNvSpPr txBox="1"/>
          <p:nvPr/>
        </p:nvSpPr>
        <p:spPr>
          <a:xfrm>
            <a:off x="5717219" y="5166804"/>
            <a:ext cx="283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Супутниковий знімок А68 під кутом нахилу КА</a:t>
            </a:r>
            <a:r>
              <a:rPr lang="en-US" b="1" dirty="0">
                <a:solidFill>
                  <a:schemeClr val="bg1"/>
                </a:solidFill>
              </a:rPr>
              <a:t> Sentinel 1A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2020 р.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C2661-286B-171D-4F74-226BF0B37CC9}"/>
              </a:ext>
            </a:extLst>
          </p:cNvPr>
          <p:cNvSpPr txBox="1"/>
          <p:nvPr/>
        </p:nvSpPr>
        <p:spPr>
          <a:xfrm>
            <a:off x="8904303" y="5299969"/>
            <a:ext cx="2530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Рештки айсбергу А68, який розтанув у 2021 році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КА</a:t>
            </a:r>
            <a:r>
              <a:rPr lang="en-US" b="1" dirty="0">
                <a:solidFill>
                  <a:schemeClr val="bg1"/>
                </a:solidFill>
              </a:rPr>
              <a:t> Terra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855"/>
    </mc:Choice>
    <mc:Fallback xmlns="">
      <p:transition advTm="98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ED1B3-837B-BA0E-F2B6-ABB7D30653BC}"/>
              </a:ext>
            </a:extLst>
          </p:cNvPr>
          <p:cNvSpPr txBox="1"/>
          <p:nvPr/>
        </p:nvSpPr>
        <p:spPr>
          <a:xfrm>
            <a:off x="3071674" y="381740"/>
            <a:ext cx="629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А 74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58D38-7961-86AB-4BF9-085B0C11B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95" y="2559062"/>
            <a:ext cx="5217782" cy="203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39EE53-604D-1F63-6A90-46E90BC04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8" y="2559062"/>
            <a:ext cx="2943327" cy="2038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36966-0FAF-E115-4558-2C537024194C}"/>
              </a:ext>
            </a:extLst>
          </p:cNvPr>
          <p:cNvSpPr txBox="1"/>
          <p:nvPr/>
        </p:nvSpPr>
        <p:spPr>
          <a:xfrm>
            <a:off x="887767" y="1162975"/>
            <a:ext cx="10546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Взимку 2020 року на шельфовому льодовику Брандта в його західній частині тріщина  («північний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рифт</a:t>
            </a:r>
            <a:r>
              <a:rPr lang="uk-UA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поступово почала збільшуватись, що стало наслідком відколу та відділення від материнського льодовика в березні 2021 року айсбергу площею в 1280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</a:t>
            </a:r>
            <a:r>
              <a:rPr lang="uk-UA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км  </a:t>
            </a:r>
            <a:endParaRPr lang="uk-UA" sz="1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B62DD4-E3D7-ED24-D73C-02748F3E7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6" y="2559062"/>
            <a:ext cx="3263821" cy="2038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2E7513-C1F2-6E5B-4806-221BFF07C3AA}"/>
              </a:ext>
            </a:extLst>
          </p:cNvPr>
          <p:cNvSpPr txBox="1"/>
          <p:nvPr/>
        </p:nvSpPr>
        <p:spPr>
          <a:xfrm>
            <a:off x="8575829" y="4811697"/>
            <a:ext cx="3139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Товщина айсбергу А74 становила 150 м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Landsat-8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950DA-E4E3-3BFF-11B1-EC1D225AB2A1}"/>
              </a:ext>
            </a:extLst>
          </p:cNvPr>
          <p:cNvSpPr txBox="1"/>
          <p:nvPr/>
        </p:nvSpPr>
        <p:spPr>
          <a:xfrm>
            <a:off x="195309" y="4811697"/>
            <a:ext cx="838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Стадії утворення айсбергу А74 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на шельфу льодовика Брандта у 2020 р.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КА </a:t>
            </a:r>
            <a:r>
              <a:rPr lang="en-US" b="1" dirty="0">
                <a:solidFill>
                  <a:schemeClr val="bg1"/>
                </a:solidFill>
              </a:rPr>
              <a:t>Landsat-8 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485"/>
    </mc:Choice>
    <mc:Fallback xmlns="">
      <p:transition advTm="104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8B9C9-E5AC-E8C0-B72D-F0286DABA8FA}"/>
              </a:ext>
            </a:extLst>
          </p:cNvPr>
          <p:cNvSpPr txBox="1"/>
          <p:nvPr/>
        </p:nvSpPr>
        <p:spPr>
          <a:xfrm>
            <a:off x="4643021" y="506027"/>
            <a:ext cx="266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A76</a:t>
            </a:r>
            <a:endParaRPr lang="uk-UA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84F6C8-09D5-3A80-8279-13B678C7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6" y="3973408"/>
            <a:ext cx="3161437" cy="19619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935D11-FF92-7611-34D6-AC504509C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3" y="3967696"/>
            <a:ext cx="3071674" cy="19733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66E1DF-CD91-08A4-EE9F-B72E3E08D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25" y="3961985"/>
            <a:ext cx="3487938" cy="1961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18F22C-0FA6-4E2D-A00F-2A5F7FC7EFC2}"/>
              </a:ext>
            </a:extLst>
          </p:cNvPr>
          <p:cNvSpPr txBox="1"/>
          <p:nvPr/>
        </p:nvSpPr>
        <p:spPr>
          <a:xfrm>
            <a:off x="88777" y="1216241"/>
            <a:ext cx="11816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травні 2021 року від шельфового льодовика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Ронне</a:t>
            </a:r>
            <a:r>
              <a:rPr lang="uk-UA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заході Антарктиди відколовся величезний айсберг А76 площею понад 4 375 тисячі квадратних метрів. На даний час А76 дрейфує зі швидкістю 1 км/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</a:t>
            </a:r>
            <a:r>
              <a:rPr lang="uk-UA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і є найбільшим у світі, його порівнюють з іспанським островом Майорка: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170 кілометрів завдовжки та 25 кілометрів завширшки. </a:t>
            </a:r>
            <a:r>
              <a:rPr lang="uk-UA" sz="18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протязі дрейфу айсберг A-76 потрапив у протоку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Дрейка</a:t>
            </a:r>
            <a:r>
              <a:rPr lang="uk-UA" sz="18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де протягом найближчих тижнів Антарктична циркумполярна течія віднесе його  далі від Антарктиди в тепліші води, де ці шматки льоду тануть. Нові супутникові знімки показують, що після повільного дрейфу навколо Антарктиди протягом більше року айсберг A-76</a:t>
            </a:r>
            <a:r>
              <a:rPr lang="uk-UA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розколовся на три частини. 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602BA-56E8-9971-7282-DF5CA61C21A9}"/>
              </a:ext>
            </a:extLst>
          </p:cNvPr>
          <p:cNvSpPr txBox="1"/>
          <p:nvPr/>
        </p:nvSpPr>
        <p:spPr>
          <a:xfrm>
            <a:off x="958786" y="6158753"/>
            <a:ext cx="3161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/>
              <a:t>Фото А76  із КА </a:t>
            </a:r>
            <a:r>
              <a:rPr lang="en-US" sz="1000" dirty="0"/>
              <a:t>Sentinel </a:t>
            </a:r>
            <a:r>
              <a:rPr lang="uk-UA" sz="1000" dirty="0"/>
              <a:t>1. Травень 2021 року.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0C14C-44FB-39D3-D4DE-11DE05829182}"/>
              </a:ext>
            </a:extLst>
          </p:cNvPr>
          <p:cNvSpPr txBox="1"/>
          <p:nvPr/>
        </p:nvSpPr>
        <p:spPr>
          <a:xfrm>
            <a:off x="4182035" y="6158753"/>
            <a:ext cx="3294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/>
              <a:t>Фото А76. Британська антарктична служба.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D6441-70C6-E484-326F-51A445B54A04}"/>
              </a:ext>
            </a:extLst>
          </p:cNvPr>
          <p:cNvSpPr txBox="1"/>
          <p:nvPr/>
        </p:nvSpPr>
        <p:spPr>
          <a:xfrm>
            <a:off x="7893424" y="6232712"/>
            <a:ext cx="2786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/>
              <a:t>Дрейф А76 у морі </a:t>
            </a:r>
            <a:r>
              <a:rPr lang="uk-UA" sz="1000" dirty="0" err="1"/>
              <a:t>Веддела</a:t>
            </a:r>
            <a:r>
              <a:rPr lang="uk-UA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6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70"/>
    </mc:Choice>
    <mc:Fallback xmlns="">
      <p:transition advTm="96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F6F2B-C58F-E506-DDFA-81071B651635}"/>
              </a:ext>
            </a:extLst>
          </p:cNvPr>
          <p:cNvSpPr txBox="1"/>
          <p:nvPr/>
        </p:nvSpPr>
        <p:spPr>
          <a:xfrm>
            <a:off x="3577701" y="488272"/>
            <a:ext cx="538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 В49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26B7B-73C7-33D1-61BB-CFE9A7B0C827}"/>
              </a:ext>
            </a:extLst>
          </p:cNvPr>
          <p:cNvSpPr txBox="1"/>
          <p:nvPr/>
        </p:nvSpPr>
        <p:spPr>
          <a:xfrm>
            <a:off x="497150" y="1305017"/>
            <a:ext cx="11452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Супутники Європейського космічного агентства (ESA) 8 та 9 лютого 2020 року зафіксували масове відколювання айсбергів на плаваючому крижаному шельфі льодовика </a:t>
            </a:r>
            <a:r>
              <a:rPr lang="uk-UA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Пайн</a:t>
            </a:r>
            <a:r>
              <a:rPr lang="uk-UA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-Айленд. На ньому утворились низка розломів, в результаті якого утворився масив льоду площею близько 310 км</a:t>
            </a:r>
            <a:r>
              <a:rPr lang="uk-UA" sz="2400" b="1" baseline="30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uk-UA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який відколовся від основного льодовика. Незабаром він розколовся на більш дрібні айсберги, найбільший з яких отримав власну назву - В49.</a:t>
            </a:r>
            <a:endParaRPr lang="uk-UA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78A07F-F13B-7CDA-D50B-A50D07C9A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16" y="3982673"/>
            <a:ext cx="2829917" cy="2119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AF33F-D1B9-6A2A-0C36-D69F2529BEF6}"/>
              </a:ext>
            </a:extLst>
          </p:cNvPr>
          <p:cNvSpPr txBox="1"/>
          <p:nvPr/>
        </p:nvSpPr>
        <p:spPr>
          <a:xfrm>
            <a:off x="710214" y="6096588"/>
            <a:ext cx="432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Супутниковий знімок В49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 КА </a:t>
            </a:r>
            <a:r>
              <a:rPr lang="en-US" b="1" dirty="0">
                <a:solidFill>
                  <a:schemeClr val="bg1"/>
                </a:solidFill>
              </a:rPr>
              <a:t>Sentinel-2</a:t>
            </a:r>
            <a:r>
              <a:rPr lang="uk-UA" b="1" dirty="0">
                <a:solidFill>
                  <a:schemeClr val="bg1"/>
                </a:solidFill>
              </a:rPr>
              <a:t> (</a:t>
            </a:r>
            <a:r>
              <a:rPr lang="en-US" b="1" dirty="0">
                <a:solidFill>
                  <a:schemeClr val="bg1"/>
                </a:solidFill>
              </a:rPr>
              <a:t>ESA)11.02.20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78AE18-AFE1-B3B2-4D1E-2C38B1717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33" y="4015164"/>
            <a:ext cx="2822185" cy="21139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EAB50A-7A3D-4280-31E3-6F5F22602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7" y="3982673"/>
            <a:ext cx="2829917" cy="21139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CBAAC3-1A13-F066-5458-9973339685F8}"/>
              </a:ext>
            </a:extLst>
          </p:cNvPr>
          <p:cNvSpPr txBox="1"/>
          <p:nvPr/>
        </p:nvSpPr>
        <p:spPr>
          <a:xfrm>
            <a:off x="4871423" y="6186697"/>
            <a:ext cx="2449153" cy="36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Дрейф В49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E26B3-CCE7-FA09-42BE-AC89E8675F52}"/>
              </a:ext>
            </a:extLst>
          </p:cNvPr>
          <p:cNvSpPr txBox="1"/>
          <p:nvPr/>
        </p:nvSpPr>
        <p:spPr>
          <a:xfrm>
            <a:off x="8070179" y="6129079"/>
            <a:ext cx="260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Танення частин айсбергу В49</a:t>
            </a:r>
          </a:p>
        </p:txBody>
      </p:sp>
    </p:spTree>
    <p:extLst>
      <p:ext uri="{BB962C8B-B14F-4D97-AF65-F5344CB8AC3E}">
        <p14:creationId xmlns:p14="http://schemas.microsoft.com/office/powerpoint/2010/main" val="27407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950"/>
    </mc:Choice>
    <mc:Fallback xmlns="">
      <p:transition advTm="99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3E19F-3623-ED7C-2EE2-1E1885296120}"/>
              </a:ext>
            </a:extLst>
          </p:cNvPr>
          <p:cNvSpPr txBox="1"/>
          <p:nvPr/>
        </p:nvSpPr>
        <p:spPr>
          <a:xfrm>
            <a:off x="3302493" y="292963"/>
            <a:ext cx="580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Айсберг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D28</a:t>
            </a:r>
            <a:endParaRPr lang="uk-UA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F4BA4-1574-54B3-8544-07C214D71268}"/>
              </a:ext>
            </a:extLst>
          </p:cNvPr>
          <p:cNvSpPr txBox="1"/>
          <p:nvPr/>
        </p:nvSpPr>
        <p:spPr>
          <a:xfrm>
            <a:off x="71022" y="816183"/>
            <a:ext cx="11946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/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вересні місяці 2019 року поверхня льодовика </a:t>
            </a:r>
            <a:r>
              <a:rPr lang="uk-UA" sz="20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Еймері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активно почала танути, що послужило причиною швидкої появи тріщини на його поверхні  та відколу льодяної крижини під кодовим іменем </a:t>
            </a:r>
            <a:r>
              <a:rPr lang="en-US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Айсберг D28, згідно з розрахунками, мав товщину приблизно 210 метрів і вагу приблизно 315 мільярдів </a:t>
            </a:r>
            <a:r>
              <a:rPr lang="uk-UA" sz="20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</a:t>
            </a:r>
            <a:r>
              <a:rPr lang="uk-UA" sz="2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Припливи і вітер відігнали D28 на захід до островів Герд і Макдональдс. Мине три роки, перш ніж цей айсберг розвалиться на шматки і повністю розтане. </a:t>
            </a:r>
          </a:p>
          <a:p>
            <a:r>
              <a:rPr lang="ru-RU" sz="18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1F336-ECB8-E324-4E73-6268CDD81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4" y="3035493"/>
            <a:ext cx="3120770" cy="22479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DA9034-E80B-B1FC-2363-E077AEA9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38" y="2731717"/>
            <a:ext cx="2476593" cy="16272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CEBA9F-4314-AC05-F7F5-BCA226368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94" y="3045749"/>
            <a:ext cx="3996320" cy="22479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9C351F-0D60-756F-694C-7C8FB341C954}"/>
              </a:ext>
            </a:extLst>
          </p:cNvPr>
          <p:cNvSpPr txBox="1"/>
          <p:nvPr/>
        </p:nvSpPr>
        <p:spPr>
          <a:xfrm>
            <a:off x="390617" y="5548544"/>
            <a:ext cx="697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Супутникові знімки КА </a:t>
            </a:r>
            <a:r>
              <a:rPr lang="en-US" b="1" dirty="0">
                <a:solidFill>
                  <a:schemeClr val="bg1"/>
                </a:solidFill>
              </a:rPr>
              <a:t>Terra </a:t>
            </a:r>
            <a:r>
              <a:rPr lang="uk-UA" b="1" dirty="0">
                <a:solidFill>
                  <a:schemeClr val="bg1"/>
                </a:solidFill>
              </a:rPr>
              <a:t>моменту утворення айсбергу </a:t>
            </a:r>
            <a:r>
              <a:rPr lang="en-US" b="1" dirty="0">
                <a:solidFill>
                  <a:schemeClr val="bg1"/>
                </a:solidFill>
              </a:rPr>
              <a:t>D28</a:t>
            </a:r>
            <a:r>
              <a:rPr lang="uk-UA" b="1" dirty="0">
                <a:solidFill>
                  <a:schemeClr val="bg1"/>
                </a:solidFill>
              </a:rPr>
              <a:t> від льодовика </a:t>
            </a:r>
            <a:r>
              <a:rPr lang="uk-UA" b="1" dirty="0" err="1">
                <a:solidFill>
                  <a:schemeClr val="bg1"/>
                </a:solidFill>
              </a:rPr>
              <a:t>Еймері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uk-UA" b="1" dirty="0">
                <a:solidFill>
                  <a:schemeClr val="bg1"/>
                </a:solidFill>
              </a:rPr>
              <a:t>Вересень 2019 р.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9101BF-D502-9486-C058-71E66B5A4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84" y="4313267"/>
            <a:ext cx="2509699" cy="15584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8870F8-B77D-EBFF-0BA3-2225E4E82000}"/>
              </a:ext>
            </a:extLst>
          </p:cNvPr>
          <p:cNvSpPr txBox="1"/>
          <p:nvPr/>
        </p:nvSpPr>
        <p:spPr>
          <a:xfrm>
            <a:off x="8970884" y="6063449"/>
            <a:ext cx="283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D28 </a:t>
            </a:r>
            <a:r>
              <a:rPr lang="uk-UA" b="1" dirty="0">
                <a:solidFill>
                  <a:schemeClr val="bg1"/>
                </a:solidFill>
              </a:rPr>
              <a:t>у жовтні 2019 року</a:t>
            </a:r>
          </a:p>
        </p:txBody>
      </p:sp>
    </p:spTree>
    <p:extLst>
      <p:ext uri="{BB962C8B-B14F-4D97-AF65-F5344CB8AC3E}">
        <p14:creationId xmlns:p14="http://schemas.microsoft.com/office/powerpoint/2010/main" val="5768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881"/>
    </mc:Choice>
    <mc:Fallback xmlns="">
      <p:transition advTm="9881"/>
    </mc:Fallback>
  </mc:AlternateContent>
</p:sld>
</file>

<file path=ppt/theme/theme1.xml><?xml version="1.0" encoding="utf-8"?>
<a:theme xmlns:a="http://schemas.openxmlformats.org/drawingml/2006/main" name="Скибка">
  <a:themeElements>
    <a:clrScheme name="Скибка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кибк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411</TotalTime>
  <Words>1235</Words>
  <Application>Microsoft Office PowerPoint</Application>
  <PresentationFormat>Широкий екран</PresentationFormat>
  <Paragraphs>116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Tahoma</vt:lpstr>
      <vt:lpstr>Times New Roman</vt:lpstr>
      <vt:lpstr>Wingdings 3</vt:lpstr>
      <vt:lpstr>Скибка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Юрій Федоренко</cp:lastModifiedBy>
  <cp:revision>75</cp:revision>
  <dcterms:created xsi:type="dcterms:W3CDTF">2022-12-07T15:08:59Z</dcterms:created>
  <dcterms:modified xsi:type="dcterms:W3CDTF">2024-03-19T07:40:04Z</dcterms:modified>
</cp:coreProperties>
</file>