
<file path=[Content_Types].xml><?xml version="1.0" encoding="utf-8"?>
<Types xmlns="http://schemas.openxmlformats.org/package/2006/content-types">
  <Default ContentType="application/x-fontdata" Extension="fntdata"/>
  <Default ContentType="image/jpeg" Extension="jpe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PT Serif" charset="1" panose="020A0603040505020204"/>
      <p:regular r:id="rId10"/>
    </p:embeddedFont>
    <p:embeddedFont>
      <p:font typeface="PT Serif Bold" charset="1" panose="020A0703040505020204"/>
      <p:regular r:id="rId11"/>
    </p:embeddedFont>
    <p:embeddedFont>
      <p:font typeface="PT Serif Italics" charset="1" panose="020A0603040505090204"/>
      <p:regular r:id="rId12"/>
    </p:embeddedFont>
    <p:embeddedFont>
      <p:font typeface="PT Serif Bold Italics" charset="1" panose="020A0703040505090204"/>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slides/slide1.xml" Type="http://schemas.openxmlformats.org/officeDocument/2006/relationships/slide"/><Relationship Id="rId15" Target="slides/slide2.xml" Type="http://schemas.openxmlformats.org/officeDocument/2006/relationships/slide"/><Relationship Id="rId16" Target="slides/slide3.xml" Type="http://schemas.openxmlformats.org/officeDocument/2006/relationships/slide"/><Relationship Id="rId17" Target="slides/slide4.xml" Type="http://schemas.openxmlformats.org/officeDocument/2006/relationships/slide"/><Relationship Id="rId18" Target="slides/slide5.xml" Type="http://schemas.openxmlformats.org/officeDocument/2006/relationships/slide"/><Relationship Id="rId19" Target="slides/slide6.xml" Type="http://schemas.openxmlformats.org/officeDocument/2006/relationships/slide"/><Relationship Id="rId2" Target="presProps.xml" Type="http://schemas.openxmlformats.org/officeDocument/2006/relationships/presProps"/><Relationship Id="rId20" Target="slides/slide7.xml" Type="http://schemas.openxmlformats.org/officeDocument/2006/relationships/slide"/><Relationship Id="rId21" Target="slides/slide8.xml" Type="http://schemas.openxmlformats.org/officeDocument/2006/relationships/slide"/><Relationship Id="rId22" Target="slides/slide9.xml" Type="http://schemas.openxmlformats.org/officeDocument/2006/relationships/slide"/><Relationship Id="rId23" Target="slides/slide10.xml" Type="http://schemas.openxmlformats.org/officeDocument/2006/relationships/slide"/><Relationship Id="rId24" Target="slides/slide11.xml" Type="http://schemas.openxmlformats.org/officeDocument/2006/relationships/slide"/><Relationship Id="rId25" Target="slides/slide12.xml" Type="http://schemas.openxmlformats.org/officeDocument/2006/relationships/slide"/><Relationship Id="rId26" Target="slides/slide13.xml" Type="http://schemas.openxmlformats.org/officeDocument/2006/relationships/slide"/><Relationship Id="rId27" Target="slides/slide14.xml" Type="http://schemas.openxmlformats.org/officeDocument/2006/relationships/slide"/><Relationship Id="rId28" Target="slides/slide15.xml" Type="http://schemas.openxmlformats.org/officeDocument/2006/relationships/slide"/><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8.jpeg" Type="http://schemas.openxmlformats.org/officeDocument/2006/relationships/image"/><Relationship Id="rId4" Target="../media/image9.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0.jpeg" Type="http://schemas.openxmlformats.org/officeDocument/2006/relationships/image"/><Relationship Id="rId4" Target="../media/image11.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jpeg" Type="http://schemas.openxmlformats.org/officeDocument/2006/relationships/image"/><Relationship Id="rId4" Target="../media/image7.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87" t="-73297" r="0" b="-94098"/>
            </a:stretch>
          </a:blipFill>
        </p:spPr>
      </p:sp>
      <p:sp>
        <p:nvSpPr>
          <p:cNvPr name="Freeform 3" id="3"/>
          <p:cNvSpPr/>
          <p:nvPr/>
        </p:nvSpPr>
        <p:spPr>
          <a:xfrm flipH="false" flipV="false" rot="0">
            <a:off x="0" y="4005938"/>
            <a:ext cx="6281062" cy="6281062"/>
          </a:xfrm>
          <a:custGeom>
            <a:avLst/>
            <a:gdLst/>
            <a:ahLst/>
            <a:cxnLst/>
            <a:rect r="r" b="b" t="t" l="l"/>
            <a:pathLst>
              <a:path h="6281062" w="6281062">
                <a:moveTo>
                  <a:pt x="0" y="0"/>
                </a:moveTo>
                <a:lnTo>
                  <a:pt x="6281062" y="0"/>
                </a:lnTo>
                <a:lnTo>
                  <a:pt x="6281062" y="6281062"/>
                </a:lnTo>
                <a:lnTo>
                  <a:pt x="0" y="6281062"/>
                </a:lnTo>
                <a:lnTo>
                  <a:pt x="0" y="0"/>
                </a:lnTo>
                <a:close/>
              </a:path>
            </a:pathLst>
          </a:custGeom>
          <a:blipFill>
            <a:blip r:embed="rId3"/>
            <a:stretch>
              <a:fillRect l="0" t="0" r="0" b="0"/>
            </a:stretch>
          </a:blipFill>
        </p:spPr>
      </p:sp>
      <p:sp>
        <p:nvSpPr>
          <p:cNvPr name="TextBox 4" id="4"/>
          <p:cNvSpPr txBox="true"/>
          <p:nvPr/>
        </p:nvSpPr>
        <p:spPr>
          <a:xfrm rot="0">
            <a:off x="0" y="-104775"/>
            <a:ext cx="17452819" cy="1749425"/>
          </a:xfrm>
          <a:prstGeom prst="rect">
            <a:avLst/>
          </a:prstGeom>
        </p:spPr>
        <p:txBody>
          <a:bodyPr anchor="t" rtlCol="false" tIns="0" lIns="0" bIns="0" rIns="0">
            <a:spAutoFit/>
          </a:bodyPr>
          <a:lstStyle/>
          <a:p>
            <a:pPr algn="ctr">
              <a:lnSpc>
                <a:spcPts val="7000"/>
              </a:lnSpc>
            </a:pPr>
            <a:r>
              <a:rPr lang="en-US" sz="5000">
                <a:solidFill>
                  <a:srgbClr val="000000"/>
                </a:solidFill>
                <a:latin typeface="PT Serif"/>
              </a:rPr>
              <a:t>Всеукраїнський інтерактивний конкурс «МАН-Юніор Дослідник»</a:t>
            </a:r>
          </a:p>
        </p:txBody>
      </p:sp>
      <p:sp>
        <p:nvSpPr>
          <p:cNvPr name="TextBox 5" id="5"/>
          <p:cNvSpPr txBox="true"/>
          <p:nvPr/>
        </p:nvSpPr>
        <p:spPr>
          <a:xfrm rot="0">
            <a:off x="3871231" y="1621831"/>
            <a:ext cx="8763819" cy="837565"/>
          </a:xfrm>
          <a:prstGeom prst="rect">
            <a:avLst/>
          </a:prstGeom>
        </p:spPr>
        <p:txBody>
          <a:bodyPr anchor="t" rtlCol="false" tIns="0" lIns="0" bIns="0" rIns="0">
            <a:spAutoFit/>
          </a:bodyPr>
          <a:lstStyle/>
          <a:p>
            <a:pPr algn="ctr">
              <a:lnSpc>
                <a:spcPts val="6859"/>
              </a:lnSpc>
            </a:pPr>
            <a:r>
              <a:rPr lang="en-US" sz="4899">
                <a:solidFill>
                  <a:srgbClr val="000000"/>
                </a:solidFill>
                <a:latin typeface="PT Serif Bold"/>
              </a:rPr>
              <a:t>Номінація «Історик-Юніор»</a:t>
            </a:r>
          </a:p>
        </p:txBody>
      </p:sp>
      <p:sp>
        <p:nvSpPr>
          <p:cNvPr name="TextBox 6" id="6"/>
          <p:cNvSpPr txBox="true"/>
          <p:nvPr/>
        </p:nvSpPr>
        <p:spPr>
          <a:xfrm rot="0">
            <a:off x="948147" y="2464158"/>
            <a:ext cx="16391706" cy="646430"/>
          </a:xfrm>
          <a:prstGeom prst="rect">
            <a:avLst/>
          </a:prstGeom>
        </p:spPr>
        <p:txBody>
          <a:bodyPr anchor="t" rtlCol="false" tIns="0" lIns="0" bIns="0" rIns="0">
            <a:spAutoFit/>
          </a:bodyPr>
          <a:lstStyle/>
          <a:p>
            <a:pPr algn="ctr">
              <a:lnSpc>
                <a:spcPts val="5320"/>
              </a:lnSpc>
            </a:pPr>
            <a:r>
              <a:rPr lang="en-US" sz="3800">
                <a:solidFill>
                  <a:srgbClr val="000000"/>
                </a:solidFill>
                <a:latin typeface="PT Serif Bold"/>
              </a:rPr>
              <a:t>«Історичні пам’ятки рідного міста, селища, села або його околиці»</a:t>
            </a:r>
          </a:p>
        </p:txBody>
      </p:sp>
      <p:sp>
        <p:nvSpPr>
          <p:cNvPr name="TextBox 7" id="7"/>
          <p:cNvSpPr txBox="true"/>
          <p:nvPr/>
        </p:nvSpPr>
        <p:spPr>
          <a:xfrm rot="0">
            <a:off x="6949063" y="5463148"/>
            <a:ext cx="9300476" cy="1597935"/>
          </a:xfrm>
          <a:prstGeom prst="rect">
            <a:avLst/>
          </a:prstGeom>
        </p:spPr>
        <p:txBody>
          <a:bodyPr anchor="t" rtlCol="false" tIns="0" lIns="0" bIns="0" rIns="0">
            <a:spAutoFit/>
          </a:bodyPr>
          <a:lstStyle/>
          <a:p>
            <a:pPr algn="ctr">
              <a:lnSpc>
                <a:spcPts val="4269"/>
              </a:lnSpc>
            </a:pPr>
            <a:r>
              <a:rPr lang="en-US" sz="3049">
                <a:solidFill>
                  <a:srgbClr val="000000"/>
                </a:solidFill>
                <a:latin typeface="PT Serif"/>
              </a:rPr>
              <a:t>Роботу виконала: Кравчук Надія Сергіївна, учениця 9 класу, Нестоїтського опорного  закладу освіти Подільського району Одеської області </a:t>
            </a:r>
          </a:p>
        </p:txBody>
      </p:sp>
      <p:sp>
        <p:nvSpPr>
          <p:cNvPr name="TextBox 8" id="8"/>
          <p:cNvSpPr txBox="true"/>
          <p:nvPr/>
        </p:nvSpPr>
        <p:spPr>
          <a:xfrm rot="0">
            <a:off x="7274117" y="7836300"/>
            <a:ext cx="9985183" cy="1631419"/>
          </a:xfrm>
          <a:prstGeom prst="rect">
            <a:avLst/>
          </a:prstGeom>
        </p:spPr>
        <p:txBody>
          <a:bodyPr anchor="t" rtlCol="false" tIns="0" lIns="0" bIns="0" rIns="0">
            <a:spAutoFit/>
          </a:bodyPr>
          <a:lstStyle/>
          <a:p>
            <a:pPr algn="ctr">
              <a:lnSpc>
                <a:spcPts val="4361"/>
              </a:lnSpc>
            </a:pPr>
            <a:r>
              <a:rPr lang="en-US" sz="3115">
                <a:solidFill>
                  <a:srgbClr val="000000"/>
                </a:solidFill>
                <a:latin typeface="PT Serif"/>
              </a:rPr>
              <a:t>Науковий керівник: Глущук Володимир Петрович, вчитель історії Нестоїтського опорного закладу освіти Подільського району Одеської області </a:t>
            </a:r>
          </a:p>
        </p:txBody>
      </p:sp>
      <p:sp>
        <p:nvSpPr>
          <p:cNvPr name="TextBox 9" id="9"/>
          <p:cNvSpPr txBox="true"/>
          <p:nvPr/>
        </p:nvSpPr>
        <p:spPr>
          <a:xfrm rot="0">
            <a:off x="6623564" y="3645893"/>
            <a:ext cx="10829255" cy="653415"/>
          </a:xfrm>
          <a:prstGeom prst="rect">
            <a:avLst/>
          </a:prstGeom>
        </p:spPr>
        <p:txBody>
          <a:bodyPr anchor="t" rtlCol="false" tIns="0" lIns="0" bIns="0" rIns="0">
            <a:spAutoFit/>
          </a:bodyPr>
          <a:lstStyle/>
          <a:p>
            <a:pPr algn="ctr">
              <a:lnSpc>
                <a:spcPts val="5459"/>
              </a:lnSpc>
            </a:pPr>
            <a:r>
              <a:rPr lang="en-US" sz="3900">
                <a:solidFill>
                  <a:srgbClr val="000000"/>
                </a:solidFill>
                <a:latin typeface="PT Serif Bold"/>
              </a:rPr>
              <a:t>"Історичні пам'ятки рідного села Нестоїта"</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87" t="-73297" r="0" b="-94098"/>
            </a:stretch>
          </a:blipFill>
        </p:spPr>
      </p:sp>
      <p:sp>
        <p:nvSpPr>
          <p:cNvPr name="Freeform 3" id="3"/>
          <p:cNvSpPr/>
          <p:nvPr/>
        </p:nvSpPr>
        <p:spPr>
          <a:xfrm flipH="false" flipV="false" rot="0">
            <a:off x="12060402" y="0"/>
            <a:ext cx="6227598" cy="6265993"/>
          </a:xfrm>
          <a:custGeom>
            <a:avLst/>
            <a:gdLst/>
            <a:ahLst/>
            <a:cxnLst/>
            <a:rect r="r" b="b" t="t" l="l"/>
            <a:pathLst>
              <a:path h="6265993" w="6227598">
                <a:moveTo>
                  <a:pt x="0" y="0"/>
                </a:moveTo>
                <a:lnTo>
                  <a:pt x="6227598" y="0"/>
                </a:lnTo>
                <a:lnTo>
                  <a:pt x="6227598" y="6265993"/>
                </a:lnTo>
                <a:lnTo>
                  <a:pt x="0" y="6265993"/>
                </a:lnTo>
                <a:lnTo>
                  <a:pt x="0" y="0"/>
                </a:lnTo>
                <a:close/>
              </a:path>
            </a:pathLst>
          </a:custGeom>
          <a:blipFill>
            <a:blip r:embed="rId3"/>
            <a:stretch>
              <a:fillRect l="0" t="0" r="0" b="0"/>
            </a:stretch>
          </a:blipFill>
        </p:spPr>
      </p:sp>
      <p:sp>
        <p:nvSpPr>
          <p:cNvPr name="Freeform 4" id="4"/>
          <p:cNvSpPr/>
          <p:nvPr/>
        </p:nvSpPr>
        <p:spPr>
          <a:xfrm flipH="false" flipV="false" rot="5400000">
            <a:off x="2860288" y="1870297"/>
            <a:ext cx="5143500" cy="9632507"/>
          </a:xfrm>
          <a:custGeom>
            <a:avLst/>
            <a:gdLst/>
            <a:ahLst/>
            <a:cxnLst/>
            <a:rect r="r" b="b" t="t" l="l"/>
            <a:pathLst>
              <a:path h="9632507" w="5143500">
                <a:moveTo>
                  <a:pt x="0" y="0"/>
                </a:moveTo>
                <a:lnTo>
                  <a:pt x="5143500" y="0"/>
                </a:lnTo>
                <a:lnTo>
                  <a:pt x="5143500" y="9632506"/>
                </a:lnTo>
                <a:lnTo>
                  <a:pt x="0" y="9632506"/>
                </a:lnTo>
                <a:lnTo>
                  <a:pt x="0" y="0"/>
                </a:lnTo>
                <a:close/>
              </a:path>
            </a:pathLst>
          </a:custGeom>
          <a:blipFill>
            <a:blip r:embed="rId4"/>
            <a:stretch>
              <a:fillRect l="-20228" t="0" r="-20228" b="0"/>
            </a:stretch>
          </a:blipFill>
        </p:spPr>
      </p:sp>
      <p:sp>
        <p:nvSpPr>
          <p:cNvPr name="TextBox 5" id="5"/>
          <p:cNvSpPr txBox="true"/>
          <p:nvPr/>
        </p:nvSpPr>
        <p:spPr>
          <a:xfrm rot="0">
            <a:off x="263196" y="-205506"/>
            <a:ext cx="9632507" cy="3712669"/>
          </a:xfrm>
          <a:prstGeom prst="rect">
            <a:avLst/>
          </a:prstGeom>
        </p:spPr>
        <p:txBody>
          <a:bodyPr anchor="t" rtlCol="false" tIns="0" lIns="0" bIns="0" rIns="0">
            <a:spAutoFit/>
          </a:bodyPr>
          <a:lstStyle/>
          <a:p>
            <a:pPr algn="ctr">
              <a:lnSpc>
                <a:spcPts val="7389"/>
              </a:lnSpc>
            </a:pPr>
            <a:r>
              <a:rPr lang="en-US" sz="5278">
                <a:solidFill>
                  <a:srgbClr val="000000"/>
                </a:solidFill>
                <a:latin typeface="PT Serif Bold"/>
              </a:rPr>
              <a:t>Тут можна побачити археологічні знахідки, такі як скелет людини черняхівської культури.</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87" t="-73297" r="0" b="-94098"/>
            </a:stretch>
          </a:blipFill>
        </p:spPr>
      </p:sp>
      <p:sp>
        <p:nvSpPr>
          <p:cNvPr name="TextBox 3" id="3"/>
          <p:cNvSpPr txBox="true"/>
          <p:nvPr/>
        </p:nvSpPr>
        <p:spPr>
          <a:xfrm rot="0">
            <a:off x="0" y="933450"/>
            <a:ext cx="18288000" cy="8278495"/>
          </a:xfrm>
          <a:prstGeom prst="rect">
            <a:avLst/>
          </a:prstGeom>
        </p:spPr>
        <p:txBody>
          <a:bodyPr anchor="t" rtlCol="false" tIns="0" lIns="0" bIns="0" rIns="0">
            <a:spAutoFit/>
          </a:bodyPr>
          <a:lstStyle/>
          <a:p>
            <a:pPr algn="ctr">
              <a:lnSpc>
                <a:spcPts val="7279"/>
              </a:lnSpc>
            </a:pPr>
            <a:r>
              <a:rPr lang="en-US" sz="5199">
                <a:solidFill>
                  <a:srgbClr val="000000"/>
                </a:solidFill>
                <a:latin typeface="PT Serif"/>
              </a:rPr>
              <a:t>Кістки вимерлих тварин, експонати часів первісного ладу, старовинний годинник, першу друкарську машину, манекен військової зброї періоду Другої світової війни, а також грамоти та подяки колишнього директора школи. Кожен експонат має свою цікаву історію, яка допомагає нам краще розуміти минуле нашого краю та школи. Наш музей - це не просто збірка речей, він є частиною нашої спадщини, яку ми маємо берегти і передавати майбутнім поколінням.</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87" t="-73297" r="0" b="-94098"/>
            </a:stretch>
          </a:blipFill>
        </p:spPr>
      </p:sp>
      <p:sp>
        <p:nvSpPr>
          <p:cNvPr name="Freeform 3" id="3"/>
          <p:cNvSpPr/>
          <p:nvPr/>
        </p:nvSpPr>
        <p:spPr>
          <a:xfrm flipH="false" flipV="false" rot="0">
            <a:off x="451246" y="924361"/>
            <a:ext cx="5783222" cy="7710963"/>
          </a:xfrm>
          <a:custGeom>
            <a:avLst/>
            <a:gdLst/>
            <a:ahLst/>
            <a:cxnLst/>
            <a:rect r="r" b="b" t="t" l="l"/>
            <a:pathLst>
              <a:path h="7710963" w="5783222">
                <a:moveTo>
                  <a:pt x="0" y="0"/>
                </a:moveTo>
                <a:lnTo>
                  <a:pt x="5783221" y="0"/>
                </a:lnTo>
                <a:lnTo>
                  <a:pt x="5783221" y="7710963"/>
                </a:lnTo>
                <a:lnTo>
                  <a:pt x="0" y="7710963"/>
                </a:lnTo>
                <a:lnTo>
                  <a:pt x="0" y="0"/>
                </a:lnTo>
                <a:close/>
              </a:path>
            </a:pathLst>
          </a:custGeom>
          <a:blipFill>
            <a:blip r:embed="rId3"/>
            <a:stretch>
              <a:fillRect l="0" t="0" r="0" b="0"/>
            </a:stretch>
          </a:blipFill>
        </p:spPr>
      </p:sp>
      <p:sp>
        <p:nvSpPr>
          <p:cNvPr name="Freeform 4" id="4"/>
          <p:cNvSpPr/>
          <p:nvPr/>
        </p:nvSpPr>
        <p:spPr>
          <a:xfrm flipH="false" flipV="false" rot="0">
            <a:off x="8002545" y="921233"/>
            <a:ext cx="10285455" cy="7714091"/>
          </a:xfrm>
          <a:custGeom>
            <a:avLst/>
            <a:gdLst/>
            <a:ahLst/>
            <a:cxnLst/>
            <a:rect r="r" b="b" t="t" l="l"/>
            <a:pathLst>
              <a:path h="7714091" w="10285455">
                <a:moveTo>
                  <a:pt x="0" y="0"/>
                </a:moveTo>
                <a:lnTo>
                  <a:pt x="10285455" y="0"/>
                </a:lnTo>
                <a:lnTo>
                  <a:pt x="10285455" y="7714091"/>
                </a:lnTo>
                <a:lnTo>
                  <a:pt x="0" y="7714091"/>
                </a:lnTo>
                <a:lnTo>
                  <a:pt x="0" y="0"/>
                </a:lnTo>
                <a:close/>
              </a:path>
            </a:pathLst>
          </a:custGeom>
          <a:blipFill>
            <a:blip r:embed="rId4"/>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87" t="-73297" r="0" b="-94098"/>
            </a:stretch>
          </a:blipFill>
        </p:spPr>
      </p:sp>
      <p:sp>
        <p:nvSpPr>
          <p:cNvPr name="TextBox 3" id="3"/>
          <p:cNvSpPr txBox="true"/>
          <p:nvPr/>
        </p:nvSpPr>
        <p:spPr>
          <a:xfrm rot="0">
            <a:off x="4865193" y="3882786"/>
            <a:ext cx="8557615" cy="2264253"/>
          </a:xfrm>
          <a:prstGeom prst="rect">
            <a:avLst/>
          </a:prstGeom>
        </p:spPr>
        <p:txBody>
          <a:bodyPr anchor="t" rtlCol="false" tIns="0" lIns="0" bIns="0" rIns="0">
            <a:spAutoFit/>
          </a:bodyPr>
          <a:lstStyle/>
          <a:p>
            <a:pPr algn="ctr">
              <a:lnSpc>
                <a:spcPts val="18530"/>
              </a:lnSpc>
            </a:pPr>
            <a:r>
              <a:rPr lang="en-US" sz="13235">
                <a:solidFill>
                  <a:srgbClr val="000000"/>
                </a:solidFill>
                <a:latin typeface="PT Serif Bold"/>
              </a:rPr>
              <a:t>Висновок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87" t="-73297" r="0" b="-94098"/>
            </a:stretch>
          </a:blipFill>
        </p:spPr>
      </p:sp>
      <p:sp>
        <p:nvSpPr>
          <p:cNvPr name="TextBox 3" id="3"/>
          <p:cNvSpPr txBox="true"/>
          <p:nvPr/>
        </p:nvSpPr>
        <p:spPr>
          <a:xfrm rot="0">
            <a:off x="0" y="320978"/>
            <a:ext cx="18288000" cy="9549795"/>
          </a:xfrm>
          <a:prstGeom prst="rect">
            <a:avLst/>
          </a:prstGeom>
        </p:spPr>
        <p:txBody>
          <a:bodyPr anchor="t" rtlCol="false" tIns="0" lIns="0" bIns="0" rIns="0">
            <a:spAutoFit/>
          </a:bodyPr>
          <a:lstStyle/>
          <a:p>
            <a:pPr algn="ctr">
              <a:lnSpc>
                <a:spcPts val="6861"/>
              </a:lnSpc>
            </a:pPr>
            <a:r>
              <a:rPr lang="en-US" sz="4901">
                <a:solidFill>
                  <a:srgbClr val="000000"/>
                </a:solidFill>
                <a:latin typeface="PT Serif Bold"/>
              </a:rPr>
              <a:t>Експонати Нестоїтського краєзнавчого музею є надзвичайно важливими для збереження культурної спадщини та розвитку патріотичних почуттів громадян. Годинник-дзвін «нестоїтського золотаря», створений Іваном Никоновичем Стопчинським у 1937 році, є унікальним витвором. Після руйнування фашистами під час Другої світової війни, його відновив Борис Стопчинський. Годинник потребує ремонту після обледеніння 2000 року, але його історія залишається невід'ємною частиною культурного спадку нестоїтського округу.</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87" t="-73297" r="0" b="-94098"/>
            </a:stretch>
          </a:blipFill>
        </p:spPr>
      </p:sp>
      <p:sp>
        <p:nvSpPr>
          <p:cNvPr name="TextBox 3" id="3"/>
          <p:cNvSpPr txBox="true"/>
          <p:nvPr/>
        </p:nvSpPr>
        <p:spPr>
          <a:xfrm rot="0">
            <a:off x="1721309" y="537527"/>
            <a:ext cx="14845382" cy="887095"/>
          </a:xfrm>
          <a:prstGeom prst="rect">
            <a:avLst/>
          </a:prstGeom>
        </p:spPr>
        <p:txBody>
          <a:bodyPr anchor="t" rtlCol="false" tIns="0" lIns="0" bIns="0" rIns="0">
            <a:spAutoFit/>
          </a:bodyPr>
          <a:lstStyle/>
          <a:p>
            <a:pPr algn="ctr">
              <a:lnSpc>
                <a:spcPts val="7279"/>
              </a:lnSpc>
            </a:pPr>
            <a:r>
              <a:rPr lang="en-US" sz="5199">
                <a:solidFill>
                  <a:srgbClr val="000000"/>
                </a:solidFill>
                <a:latin typeface="PT Serif Bold"/>
              </a:rPr>
              <a:t>Список використаних джерел та літератури </a:t>
            </a:r>
          </a:p>
        </p:txBody>
      </p:sp>
      <p:sp>
        <p:nvSpPr>
          <p:cNvPr name="TextBox 4" id="4"/>
          <p:cNvSpPr txBox="true"/>
          <p:nvPr/>
        </p:nvSpPr>
        <p:spPr>
          <a:xfrm rot="0">
            <a:off x="0" y="2228452"/>
            <a:ext cx="18288000" cy="1811020"/>
          </a:xfrm>
          <a:prstGeom prst="rect">
            <a:avLst/>
          </a:prstGeom>
        </p:spPr>
        <p:txBody>
          <a:bodyPr anchor="t" rtlCol="false" tIns="0" lIns="0" bIns="0" rIns="0">
            <a:spAutoFit/>
          </a:bodyPr>
          <a:lstStyle/>
          <a:p>
            <a:pPr algn="ctr">
              <a:lnSpc>
                <a:spcPts val="7279"/>
              </a:lnSpc>
            </a:pPr>
            <a:r>
              <a:rPr lang="en-US" sz="5199">
                <a:solidFill>
                  <a:srgbClr val="000000"/>
                </a:solidFill>
                <a:latin typeface="PT Serif Bold"/>
              </a:rPr>
              <a:t>1.  "Calaméo - Кожне сільце має своє слівце. Частина 2" https://www.calameo.com/books/001854961746098421ff0</a:t>
            </a:r>
          </a:p>
        </p:txBody>
      </p:sp>
      <p:sp>
        <p:nvSpPr>
          <p:cNvPr name="TextBox 5" id="5"/>
          <p:cNvSpPr txBox="true"/>
          <p:nvPr/>
        </p:nvSpPr>
        <p:spPr>
          <a:xfrm rot="0">
            <a:off x="1806476" y="4652327"/>
            <a:ext cx="14675048" cy="887095"/>
          </a:xfrm>
          <a:prstGeom prst="rect">
            <a:avLst/>
          </a:prstGeom>
        </p:spPr>
        <p:txBody>
          <a:bodyPr anchor="t" rtlCol="false" tIns="0" lIns="0" bIns="0" rIns="0">
            <a:spAutoFit/>
          </a:bodyPr>
          <a:lstStyle/>
          <a:p>
            <a:pPr algn="ctr">
              <a:lnSpc>
                <a:spcPts val="7279"/>
              </a:lnSpc>
            </a:pPr>
            <a:r>
              <a:rPr lang="en-US" sz="5199">
                <a:solidFill>
                  <a:srgbClr val="000000"/>
                </a:solidFill>
                <a:latin typeface="PT Serif Bold"/>
              </a:rPr>
              <a:t>2.  Опис Нестоїтського краєзнавчого музею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87" t="-73297" r="0" b="-94098"/>
            </a:stretch>
          </a:blipFill>
        </p:spPr>
      </p:sp>
      <p:sp>
        <p:nvSpPr>
          <p:cNvPr name="TextBox 3" id="3"/>
          <p:cNvSpPr txBox="true"/>
          <p:nvPr/>
        </p:nvSpPr>
        <p:spPr>
          <a:xfrm rot="0">
            <a:off x="1028700" y="962025"/>
            <a:ext cx="15496068" cy="4768215"/>
          </a:xfrm>
          <a:prstGeom prst="rect">
            <a:avLst/>
          </a:prstGeom>
        </p:spPr>
        <p:txBody>
          <a:bodyPr anchor="t" rtlCol="false" tIns="0" lIns="0" bIns="0" rIns="0">
            <a:spAutoFit/>
          </a:bodyPr>
          <a:lstStyle/>
          <a:p>
            <a:pPr algn="ctr">
              <a:lnSpc>
                <a:spcPts val="5459"/>
              </a:lnSpc>
            </a:pPr>
            <a:r>
              <a:rPr lang="en-US" sz="3900">
                <a:solidFill>
                  <a:srgbClr val="000000"/>
                </a:solidFill>
                <a:latin typeface="PT Serif Bold"/>
              </a:rPr>
              <a:t>Мета роботи - вивчення історії Нестоїтського краєзнавчого музею та годинника-дзвону «нестоїтського золотаря», який є важливою частиною культурної спадщини регіону. Основний акцент - унікальний початок, втрата під час війни та відновлення годинника Борисом Стопчинським. Зазначено необхідність ремонту для збереження історії та культурної спадщини для майбутніх поколінь.</a:t>
            </a:r>
          </a:p>
        </p:txBody>
      </p:sp>
      <p:sp>
        <p:nvSpPr>
          <p:cNvPr name="TextBox 4" id="4"/>
          <p:cNvSpPr txBox="true"/>
          <p:nvPr/>
        </p:nvSpPr>
        <p:spPr>
          <a:xfrm rot="0">
            <a:off x="0" y="6361398"/>
            <a:ext cx="18288000" cy="2710815"/>
          </a:xfrm>
          <a:prstGeom prst="rect">
            <a:avLst/>
          </a:prstGeom>
        </p:spPr>
        <p:txBody>
          <a:bodyPr anchor="t" rtlCol="false" tIns="0" lIns="0" bIns="0" rIns="0">
            <a:spAutoFit/>
          </a:bodyPr>
          <a:lstStyle/>
          <a:p>
            <a:pPr algn="ctr">
              <a:lnSpc>
                <a:spcPts val="5459"/>
              </a:lnSpc>
            </a:pPr>
            <a:r>
              <a:rPr lang="en-US" sz="3900">
                <a:solidFill>
                  <a:srgbClr val="000000"/>
                </a:solidFill>
                <a:latin typeface="PT Serif Bold"/>
              </a:rPr>
              <a:t>Актуальність: Вивчення історії Нестоїтського краєзнавчого музею та годинника-дзвону "нестоїтського золотаря" важливе для збереження культурної спадщини регіону. Основний акцент - унікальний початок, втрата та відновлення годинника Борисом Стопчинським.</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87" t="-73297" r="0" b="-94098"/>
            </a:stretch>
          </a:blipFill>
        </p:spPr>
      </p:sp>
      <p:sp>
        <p:nvSpPr>
          <p:cNvPr name="TextBox 3" id="3"/>
          <p:cNvSpPr txBox="true"/>
          <p:nvPr/>
        </p:nvSpPr>
        <p:spPr>
          <a:xfrm rot="0">
            <a:off x="0" y="2395616"/>
            <a:ext cx="17508499" cy="4582795"/>
          </a:xfrm>
          <a:prstGeom prst="rect">
            <a:avLst/>
          </a:prstGeom>
        </p:spPr>
        <p:txBody>
          <a:bodyPr anchor="t" rtlCol="false" tIns="0" lIns="0" bIns="0" rIns="0">
            <a:spAutoFit/>
          </a:bodyPr>
          <a:lstStyle/>
          <a:p>
            <a:pPr algn="ctr">
              <a:lnSpc>
                <a:spcPts val="7279"/>
              </a:lnSpc>
            </a:pPr>
            <a:r>
              <a:rPr lang="en-US" sz="5199">
                <a:solidFill>
                  <a:srgbClr val="000000"/>
                </a:solidFill>
                <a:latin typeface="PT Serif Bold"/>
              </a:rPr>
              <a:t>Завдання роботи: включає в себе огляд і аналіз експонатів Нестоїтського краєзнавчого музею, розкриття їхньої історії та важливості, а також вивчення історії створення та реставрації унікального годинника-куранта.</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87" t="-73297" r="0" b="-94098"/>
            </a:stretch>
          </a:blipFill>
        </p:spPr>
      </p:sp>
      <p:sp>
        <p:nvSpPr>
          <p:cNvPr name="Freeform 3" id="3"/>
          <p:cNvSpPr/>
          <p:nvPr/>
        </p:nvSpPr>
        <p:spPr>
          <a:xfrm flipH="false" flipV="false" rot="0">
            <a:off x="3606814" y="2232709"/>
            <a:ext cx="9899763" cy="7550503"/>
          </a:xfrm>
          <a:custGeom>
            <a:avLst/>
            <a:gdLst/>
            <a:ahLst/>
            <a:cxnLst/>
            <a:rect r="r" b="b" t="t" l="l"/>
            <a:pathLst>
              <a:path h="7550503" w="9899763">
                <a:moveTo>
                  <a:pt x="0" y="0"/>
                </a:moveTo>
                <a:lnTo>
                  <a:pt x="9899763" y="0"/>
                </a:lnTo>
                <a:lnTo>
                  <a:pt x="9899763" y="7550502"/>
                </a:lnTo>
                <a:lnTo>
                  <a:pt x="0" y="7550502"/>
                </a:lnTo>
                <a:lnTo>
                  <a:pt x="0" y="0"/>
                </a:lnTo>
                <a:close/>
              </a:path>
            </a:pathLst>
          </a:custGeom>
          <a:blipFill>
            <a:blip r:embed="rId3"/>
            <a:stretch>
              <a:fillRect l="0" t="0" r="0" b="0"/>
            </a:stretch>
          </a:blipFill>
        </p:spPr>
      </p:sp>
      <p:sp>
        <p:nvSpPr>
          <p:cNvPr name="TextBox 4" id="4"/>
          <p:cNvSpPr txBox="true"/>
          <p:nvPr/>
        </p:nvSpPr>
        <p:spPr>
          <a:xfrm rot="0">
            <a:off x="1339118" y="394652"/>
            <a:ext cx="15609763" cy="1144270"/>
          </a:xfrm>
          <a:prstGeom prst="rect">
            <a:avLst/>
          </a:prstGeom>
        </p:spPr>
        <p:txBody>
          <a:bodyPr anchor="t" rtlCol="false" tIns="0" lIns="0" bIns="0" rIns="0">
            <a:spAutoFit/>
          </a:bodyPr>
          <a:lstStyle/>
          <a:p>
            <a:pPr algn="ctr">
              <a:lnSpc>
                <a:spcPts val="9379"/>
              </a:lnSpc>
            </a:pPr>
            <a:r>
              <a:rPr lang="en-US" sz="6699">
                <a:solidFill>
                  <a:srgbClr val="000000"/>
                </a:solidFill>
                <a:latin typeface="PT Serif Bold"/>
              </a:rPr>
              <a:t>Часи " Куранти" історія виникнення</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87" t="-73297" r="0" b="-94098"/>
            </a:stretch>
          </a:blipFill>
        </p:spPr>
      </p:sp>
      <p:sp>
        <p:nvSpPr>
          <p:cNvPr name="TextBox 3" id="3"/>
          <p:cNvSpPr txBox="true"/>
          <p:nvPr/>
        </p:nvSpPr>
        <p:spPr>
          <a:xfrm rot="0">
            <a:off x="0" y="923925"/>
            <a:ext cx="18288000" cy="6839012"/>
          </a:xfrm>
          <a:prstGeom prst="rect">
            <a:avLst/>
          </a:prstGeom>
        </p:spPr>
        <p:txBody>
          <a:bodyPr anchor="t" rtlCol="false" tIns="0" lIns="0" bIns="0" rIns="0">
            <a:spAutoFit/>
          </a:bodyPr>
          <a:lstStyle/>
          <a:p>
            <a:pPr algn="ctr">
              <a:lnSpc>
                <a:spcPts val="6821"/>
              </a:lnSpc>
            </a:pPr>
            <a:r>
              <a:rPr lang="en-US" sz="4872">
                <a:solidFill>
                  <a:srgbClr val="000000"/>
                </a:solidFill>
                <a:latin typeface="PT Serif Bold"/>
              </a:rPr>
              <a:t>Село Нестоїта відоме не лише своєю красивою природою, а й унікальним годинником-курантом, який став справжньою окрасою села. Цей годинник був виготовлений майстром Іваном Никоновичем Стопчинським у 1937 році як подарунок для своїх односельців. Він вражав не лише своєю величезною стрілкою у 125 см, а й гучним дзвоном, який лунав на все село.</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87" t="-73297" r="0" b="-94098"/>
            </a:stretch>
          </a:blipFill>
        </p:spPr>
      </p:sp>
      <p:sp>
        <p:nvSpPr>
          <p:cNvPr name="TextBox 3" id="3"/>
          <p:cNvSpPr txBox="true"/>
          <p:nvPr/>
        </p:nvSpPr>
        <p:spPr>
          <a:xfrm rot="0">
            <a:off x="966144" y="2556510"/>
            <a:ext cx="16293156" cy="5069205"/>
          </a:xfrm>
          <a:prstGeom prst="rect">
            <a:avLst/>
          </a:prstGeom>
        </p:spPr>
        <p:txBody>
          <a:bodyPr anchor="t" rtlCol="false" tIns="0" lIns="0" bIns="0" rIns="0">
            <a:spAutoFit/>
          </a:bodyPr>
          <a:lstStyle/>
          <a:p>
            <a:pPr algn="ctr">
              <a:lnSpc>
                <a:spcPts val="6719"/>
              </a:lnSpc>
            </a:pPr>
            <a:r>
              <a:rPr lang="en-US" sz="4800">
                <a:solidFill>
                  <a:srgbClr val="000000"/>
                </a:solidFill>
                <a:latin typeface="PT Serif Bold"/>
              </a:rPr>
              <a:t>У роки Другої світової війни годинник-курант був пошкоджений під час бомбардування, але щасливо вдалося відновити його у 70-х роках завдяки сину майстра, Борису Івановичу. Його реконструйований годинник знову видавав  годинні відліки та дзвонив своїм мелодійним звуком.</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0781" t="-100982" r="-10393" b="-121783"/>
            </a:stretch>
          </a:blipFill>
        </p:spPr>
      </p:sp>
      <p:sp>
        <p:nvSpPr>
          <p:cNvPr name="Freeform 3" id="3"/>
          <p:cNvSpPr/>
          <p:nvPr/>
        </p:nvSpPr>
        <p:spPr>
          <a:xfrm flipH="false" flipV="false" rot="0">
            <a:off x="4142477" y="1756016"/>
            <a:ext cx="10003046" cy="7502284"/>
          </a:xfrm>
          <a:custGeom>
            <a:avLst/>
            <a:gdLst/>
            <a:ahLst/>
            <a:cxnLst/>
            <a:rect r="r" b="b" t="t" l="l"/>
            <a:pathLst>
              <a:path h="7502284" w="10003046">
                <a:moveTo>
                  <a:pt x="0" y="0"/>
                </a:moveTo>
                <a:lnTo>
                  <a:pt x="10003046" y="0"/>
                </a:lnTo>
                <a:lnTo>
                  <a:pt x="10003046" y="7502284"/>
                </a:lnTo>
                <a:lnTo>
                  <a:pt x="0" y="7502284"/>
                </a:lnTo>
                <a:lnTo>
                  <a:pt x="0" y="0"/>
                </a:lnTo>
                <a:close/>
              </a:path>
            </a:pathLst>
          </a:custGeom>
          <a:blipFill>
            <a:blip r:embed="rId3"/>
            <a:stretch>
              <a:fillRect l="0" t="0" r="0" b="0"/>
            </a:stretch>
          </a:blipFill>
        </p:spPr>
      </p:sp>
      <p:sp>
        <p:nvSpPr>
          <p:cNvPr name="TextBox 4" id="4"/>
          <p:cNvSpPr txBox="true"/>
          <p:nvPr/>
        </p:nvSpPr>
        <p:spPr>
          <a:xfrm rot="0">
            <a:off x="463897" y="-133350"/>
            <a:ext cx="17360206" cy="1160780"/>
          </a:xfrm>
          <a:prstGeom prst="rect">
            <a:avLst/>
          </a:prstGeom>
        </p:spPr>
        <p:txBody>
          <a:bodyPr anchor="t" rtlCol="false" tIns="0" lIns="0" bIns="0" rIns="0">
            <a:spAutoFit/>
          </a:bodyPr>
          <a:lstStyle/>
          <a:p>
            <a:pPr algn="ctr">
              <a:lnSpc>
                <a:spcPts val="9520"/>
              </a:lnSpc>
            </a:pPr>
            <a:r>
              <a:rPr lang="en-US" sz="6800">
                <a:solidFill>
                  <a:srgbClr val="000000"/>
                </a:solidFill>
                <a:latin typeface="PT Serif Bold"/>
              </a:rPr>
              <a:t>Нестоїтський-краєзнавчий музей</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87" t="-73297" r="0" b="-94098"/>
            </a:stretch>
          </a:blipFill>
        </p:spPr>
      </p:sp>
      <p:sp>
        <p:nvSpPr>
          <p:cNvPr name="Freeform 3" id="3"/>
          <p:cNvSpPr/>
          <p:nvPr/>
        </p:nvSpPr>
        <p:spPr>
          <a:xfrm flipH="false" flipV="false" rot="0">
            <a:off x="11472862" y="1285875"/>
            <a:ext cx="5786438" cy="7715250"/>
          </a:xfrm>
          <a:custGeom>
            <a:avLst/>
            <a:gdLst/>
            <a:ahLst/>
            <a:cxnLst/>
            <a:rect r="r" b="b" t="t" l="l"/>
            <a:pathLst>
              <a:path h="7715250" w="5786438">
                <a:moveTo>
                  <a:pt x="0" y="0"/>
                </a:moveTo>
                <a:lnTo>
                  <a:pt x="5786438" y="0"/>
                </a:lnTo>
                <a:lnTo>
                  <a:pt x="5786438" y="7715250"/>
                </a:lnTo>
                <a:lnTo>
                  <a:pt x="0" y="7715250"/>
                </a:lnTo>
                <a:lnTo>
                  <a:pt x="0" y="0"/>
                </a:lnTo>
                <a:close/>
              </a:path>
            </a:pathLst>
          </a:custGeom>
          <a:blipFill>
            <a:blip r:embed="rId3"/>
            <a:stretch>
              <a:fillRect l="0" t="0" r="0" b="0"/>
            </a:stretch>
          </a:blipFill>
        </p:spPr>
      </p:sp>
      <p:sp>
        <p:nvSpPr>
          <p:cNvPr name="TextBox 4" id="4"/>
          <p:cNvSpPr txBox="true"/>
          <p:nvPr/>
        </p:nvSpPr>
        <p:spPr>
          <a:xfrm rot="0">
            <a:off x="363746" y="923925"/>
            <a:ext cx="10242315" cy="6727291"/>
          </a:xfrm>
          <a:prstGeom prst="rect">
            <a:avLst/>
          </a:prstGeom>
        </p:spPr>
        <p:txBody>
          <a:bodyPr anchor="t" rtlCol="false" tIns="0" lIns="0" bIns="0" rIns="0">
            <a:spAutoFit/>
          </a:bodyPr>
          <a:lstStyle/>
          <a:p>
            <a:pPr algn="ctr">
              <a:lnSpc>
                <a:spcPts val="7609"/>
              </a:lnSpc>
            </a:pPr>
            <a:r>
              <a:rPr lang="en-US" sz="5435">
                <a:solidFill>
                  <a:srgbClr val="000000"/>
                </a:solidFill>
                <a:latin typeface="PT Serif Bold"/>
              </a:rPr>
              <a:t>Наш шкільний Нестоїтський краєзнавчий музей - це справжній скарб нашої школи, який був заснований в 1976 році видатним учителем історії Тишкулом Василем Іллічем.</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87" t="-73297" r="0" b="-94098"/>
            </a:stretch>
          </a:blipFill>
        </p:spPr>
      </p:sp>
      <p:sp>
        <p:nvSpPr>
          <p:cNvPr name="Freeform 3" id="3"/>
          <p:cNvSpPr/>
          <p:nvPr/>
        </p:nvSpPr>
        <p:spPr>
          <a:xfrm flipH="false" flipV="false" rot="0">
            <a:off x="-445307" y="2184718"/>
            <a:ext cx="5786438" cy="7715250"/>
          </a:xfrm>
          <a:custGeom>
            <a:avLst/>
            <a:gdLst/>
            <a:ahLst/>
            <a:cxnLst/>
            <a:rect r="r" b="b" t="t" l="l"/>
            <a:pathLst>
              <a:path h="7715250" w="5786438">
                <a:moveTo>
                  <a:pt x="0" y="0"/>
                </a:moveTo>
                <a:lnTo>
                  <a:pt x="5786438" y="0"/>
                </a:lnTo>
                <a:lnTo>
                  <a:pt x="5786438" y="7715250"/>
                </a:lnTo>
                <a:lnTo>
                  <a:pt x="0" y="7715250"/>
                </a:lnTo>
                <a:lnTo>
                  <a:pt x="0" y="0"/>
                </a:lnTo>
                <a:close/>
              </a:path>
            </a:pathLst>
          </a:custGeom>
          <a:blipFill>
            <a:blip r:embed="rId3"/>
            <a:stretch>
              <a:fillRect l="0" t="0" r="0" b="0"/>
            </a:stretch>
          </a:blipFill>
        </p:spPr>
      </p:sp>
      <p:sp>
        <p:nvSpPr>
          <p:cNvPr name="Freeform 4" id="4"/>
          <p:cNvSpPr/>
          <p:nvPr/>
        </p:nvSpPr>
        <p:spPr>
          <a:xfrm flipH="false" flipV="false" rot="0">
            <a:off x="6117066" y="2184718"/>
            <a:ext cx="10285455" cy="7714091"/>
          </a:xfrm>
          <a:custGeom>
            <a:avLst/>
            <a:gdLst/>
            <a:ahLst/>
            <a:cxnLst/>
            <a:rect r="r" b="b" t="t" l="l"/>
            <a:pathLst>
              <a:path h="7714091" w="10285455">
                <a:moveTo>
                  <a:pt x="0" y="0"/>
                </a:moveTo>
                <a:lnTo>
                  <a:pt x="10285454" y="0"/>
                </a:lnTo>
                <a:lnTo>
                  <a:pt x="10285454" y="7714090"/>
                </a:lnTo>
                <a:lnTo>
                  <a:pt x="0" y="7714090"/>
                </a:lnTo>
                <a:lnTo>
                  <a:pt x="0" y="0"/>
                </a:lnTo>
                <a:close/>
              </a:path>
            </a:pathLst>
          </a:custGeom>
          <a:blipFill>
            <a:blip r:embed="rId4"/>
            <a:stretch>
              <a:fillRect l="0" t="0" r="0" b="0"/>
            </a:stretch>
          </a:blipFill>
        </p:spPr>
      </p:sp>
      <p:sp>
        <p:nvSpPr>
          <p:cNvPr name="TextBox 5" id="5"/>
          <p:cNvSpPr txBox="true"/>
          <p:nvPr/>
        </p:nvSpPr>
        <p:spPr>
          <a:xfrm rot="0">
            <a:off x="212360" y="-213043"/>
            <a:ext cx="18075640" cy="2397760"/>
          </a:xfrm>
          <a:prstGeom prst="rect">
            <a:avLst/>
          </a:prstGeom>
        </p:spPr>
        <p:txBody>
          <a:bodyPr anchor="t" rtlCol="false" tIns="0" lIns="0" bIns="0" rIns="0">
            <a:spAutoFit/>
          </a:bodyPr>
          <a:lstStyle/>
          <a:p>
            <a:pPr algn="ctr">
              <a:lnSpc>
                <a:spcPts val="6439"/>
              </a:lnSpc>
            </a:pPr>
            <a:r>
              <a:rPr lang="en-US" sz="4599">
                <a:solidFill>
                  <a:srgbClr val="000000"/>
                </a:solidFill>
                <a:latin typeface="PT Serif Bold"/>
              </a:rPr>
              <a:t>Цей музей - невеличка, але захоплююча енциклопедія про наш рідний край, яку вивчали вчені з різних куточків України.</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DAF_ddTOX4s</dc:identifier>
  <dcterms:modified xsi:type="dcterms:W3CDTF">2011-08-01T06:04:30Z</dcterms:modified>
  <cp:revision>1</cp:revision>
  <dc:title>Кравчук Надія Сергіївна _презентація_дослідник</dc:title>
</cp:coreProperties>
</file>