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85" d="100"/>
          <a:sy n="85" d="100"/>
        </p:scale>
        <p:origin x="36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F86CC267-3FF2-4015-964E-110E79F0AC28}" type="datetimeFigureOut">
              <a:rPr lang="en-US" smtClean="0"/>
              <a:t>3/21/2024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39743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F86CC267-3FF2-4015-964E-110E79F0AC28}" type="datetimeFigureOut">
              <a:rPr lang="en-US" smtClean="0"/>
              <a:t>3/21/2024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304288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F86CC267-3FF2-4015-964E-110E79F0AC28}" type="datetimeFigureOut">
              <a:rPr lang="en-US" smtClean="0"/>
              <a:t>3/21/2024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258103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F86CC267-3FF2-4015-964E-110E79F0AC28}" type="datetimeFigureOut">
              <a:rPr lang="en-US" smtClean="0"/>
              <a:t>3/21/2024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32233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86CC267-3FF2-4015-964E-110E79F0AC28}" type="datetimeFigureOut">
              <a:rPr lang="en-US" smtClean="0"/>
              <a:t>3/21/2024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70142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F86CC267-3FF2-4015-964E-110E79F0AC28}" type="datetimeFigureOut">
              <a:rPr lang="en-US" smtClean="0"/>
              <a:t>3/21/2024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205849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F86CC267-3FF2-4015-964E-110E79F0AC28}" type="datetimeFigureOut">
              <a:rPr lang="en-US" smtClean="0"/>
              <a:t>3/21/2024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264108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F86CC267-3FF2-4015-964E-110E79F0AC28}" type="datetimeFigureOut">
              <a:rPr lang="en-US" smtClean="0"/>
              <a:t>3/21/2024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100636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6CC267-3FF2-4015-964E-110E79F0AC28}" type="datetimeFigureOut">
              <a:rPr lang="en-US" smtClean="0"/>
              <a:t>3/21/2024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119206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86CC267-3FF2-4015-964E-110E79F0AC28}" type="datetimeFigureOut">
              <a:rPr lang="en-US" smtClean="0"/>
              <a:t>3/21/2024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174453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86CC267-3FF2-4015-964E-110E79F0AC28}" type="datetimeFigureOut">
              <a:rPr lang="en-US" smtClean="0"/>
              <a:t>3/21/2024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05CD2C71-C8B8-42A6-B2A7-ABCCDBD84092}" type="slidenum">
              <a:rPr lang="en-US" smtClean="0"/>
              <a:t>‹№›</a:t>
            </a:fld>
            <a:endParaRPr lang="en-US"/>
          </a:p>
        </p:txBody>
      </p:sp>
    </p:spTree>
    <p:extLst>
      <p:ext uri="{BB962C8B-B14F-4D97-AF65-F5344CB8AC3E}">
        <p14:creationId xmlns:p14="http://schemas.microsoft.com/office/powerpoint/2010/main" val="71705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CC267-3FF2-4015-964E-110E79F0AC28}" type="datetimeFigureOut">
              <a:rPr lang="en-US" smtClean="0"/>
              <a:t>3/21/2024</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D2C71-C8B8-42A6-B2A7-ABCCDBD84092}" type="slidenum">
              <a:rPr lang="en-US" smtClean="0"/>
              <a:t>‹№›</a:t>
            </a:fld>
            <a:endParaRPr lang="en-US"/>
          </a:p>
        </p:txBody>
      </p:sp>
    </p:spTree>
    <p:extLst>
      <p:ext uri="{BB962C8B-B14F-4D97-AF65-F5344CB8AC3E}">
        <p14:creationId xmlns:p14="http://schemas.microsoft.com/office/powerpoint/2010/main" val="418614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970"/>
            <a:ext cx="12192000" cy="6858000"/>
          </a:xfrm>
          <a:prstGeom prst="rect">
            <a:avLst/>
          </a:prstGeom>
        </p:spPr>
      </p:pic>
      <p:sp>
        <p:nvSpPr>
          <p:cNvPr id="2" name="Заголовок 1"/>
          <p:cNvSpPr>
            <a:spLocks noGrp="1"/>
          </p:cNvSpPr>
          <p:nvPr>
            <p:ph type="ctrTitle"/>
          </p:nvPr>
        </p:nvSpPr>
        <p:spPr>
          <a:xfrm>
            <a:off x="1524000" y="1122363"/>
            <a:ext cx="9144000" cy="5142970"/>
          </a:xfrm>
        </p:spPr>
        <p:txBody>
          <a:bodyPr>
            <a:noAutofit/>
          </a:bodyPr>
          <a:lstStyle/>
          <a:p>
            <a:r>
              <a:rPr lang="uk-UA" sz="9600" b="1" dirty="0">
                <a:solidFill>
                  <a:srgbClr val="0070C0"/>
                </a:solidFill>
                <a:latin typeface="Arial Black" panose="020B0A04020102020204" pitchFamily="34" charset="0"/>
              </a:rPr>
              <a:t>Історичні місця села </a:t>
            </a:r>
            <a:r>
              <a:rPr lang="uk-UA" sz="9600" b="1" dirty="0" err="1">
                <a:solidFill>
                  <a:srgbClr val="0070C0"/>
                </a:solidFill>
                <a:latin typeface="Arial Black" panose="020B0A04020102020204" pitchFamily="34" charset="0"/>
              </a:rPr>
              <a:t>Огіївка</a:t>
            </a:r>
            <a:endParaRPr lang="en-US" sz="9600" b="1"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39730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755"/>
            <a:ext cx="12192001" cy="6900334"/>
          </a:xfrm>
        </p:spPr>
      </p:pic>
      <p:sp>
        <p:nvSpPr>
          <p:cNvPr id="2" name="Заголовок 1"/>
          <p:cNvSpPr>
            <a:spLocks noGrp="1"/>
          </p:cNvSpPr>
          <p:nvPr>
            <p:ph type="title"/>
          </p:nvPr>
        </p:nvSpPr>
        <p:spPr>
          <a:xfrm>
            <a:off x="838200" y="386745"/>
            <a:ext cx="10515600" cy="1898448"/>
          </a:xfrm>
        </p:spPr>
        <p:txBody>
          <a:bodyPr>
            <a:normAutofit fontScale="90000"/>
          </a:bodyPr>
          <a:lstStyle/>
          <a:p>
            <a:pPr>
              <a:lnSpc>
                <a:spcPct val="100000"/>
              </a:lnSpc>
            </a:pPr>
            <a:r>
              <a:rPr lang="ru-RU" sz="2200" dirty="0" err="1">
                <a:latin typeface="Times New Roman" panose="02020603050405020304" pitchFamily="18" charset="0"/>
                <a:cs typeface="Times New Roman" panose="02020603050405020304" pitchFamily="18" charset="0"/>
              </a:rPr>
              <a:t>Незабаром</a:t>
            </a:r>
            <a:r>
              <a:rPr lang="ru-RU" sz="2200" dirty="0">
                <a:latin typeface="Times New Roman" panose="02020603050405020304" pitchFamily="18" charset="0"/>
                <a:cs typeface="Times New Roman" panose="02020603050405020304" pitchFamily="18" charset="0"/>
              </a:rPr>
              <a:t> мама </a:t>
            </a:r>
            <a:r>
              <a:rPr lang="ru-RU" sz="2200" dirty="0" err="1">
                <a:latin typeface="Times New Roman" panose="02020603050405020304" pitchFamily="18" charset="0"/>
                <a:cs typeface="Times New Roman" panose="02020603050405020304" pitchFamily="18" charset="0"/>
              </a:rPr>
              <a:t>помирає</a:t>
            </a:r>
            <a:r>
              <a:rPr lang="ru-RU" sz="2200" dirty="0">
                <a:latin typeface="Times New Roman" panose="02020603050405020304" pitchFamily="18" charset="0"/>
                <a:cs typeface="Times New Roman" panose="02020603050405020304" pitchFamily="18" charset="0"/>
              </a:rPr>
              <a:t> і 19-річний юнак сам </a:t>
            </a:r>
            <a:r>
              <a:rPr lang="ru-RU" sz="2200" dirty="0" err="1">
                <a:latin typeface="Times New Roman" panose="02020603050405020304" pitchFamily="18" charset="0"/>
                <a:cs typeface="Times New Roman" panose="02020603050405020304" pitchFamily="18" charset="0"/>
              </a:rPr>
              <a:t>йде</a:t>
            </a:r>
            <a:r>
              <a:rPr lang="ru-RU" sz="2200" dirty="0">
                <a:latin typeface="Times New Roman" panose="02020603050405020304" pitchFamily="18" charset="0"/>
                <a:cs typeface="Times New Roman" panose="02020603050405020304" pitchFamily="18" charset="0"/>
              </a:rPr>
              <a:t> до </a:t>
            </a:r>
            <a:r>
              <a:rPr lang="ru-RU" sz="2200" dirty="0" err="1">
                <a:latin typeface="Times New Roman" panose="02020603050405020304" pitchFamily="18" charset="0"/>
                <a:cs typeface="Times New Roman" panose="02020603050405020304" pitchFamily="18" charset="0"/>
              </a:rPr>
              <a:t>військомату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щоб</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підти</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армію</a:t>
            </a:r>
            <a:r>
              <a:rPr lang="ru-RU" sz="2200" dirty="0">
                <a:latin typeface="Times New Roman" panose="02020603050405020304" pitchFamily="18" charset="0"/>
                <a:cs typeface="Times New Roman" panose="02020603050405020304" pitchFamily="18" charset="0"/>
              </a:rPr>
              <a:t>. Додому </a:t>
            </a:r>
            <a:r>
              <a:rPr lang="ru-RU" sz="2200" dirty="0" err="1">
                <a:latin typeface="Times New Roman" panose="02020603050405020304" pitchFamily="18" charset="0"/>
                <a:cs typeface="Times New Roman" panose="02020603050405020304" pitchFamily="18" charset="0"/>
              </a:rPr>
              <a:t>повернувся</a:t>
            </a:r>
            <a:r>
              <a:rPr lang="ru-RU" sz="2200" dirty="0">
                <a:latin typeface="Times New Roman" panose="02020603050405020304" pitchFamily="18" charset="0"/>
                <a:cs typeface="Times New Roman" panose="02020603050405020304" pitchFamily="18" charset="0"/>
              </a:rPr>
              <a:t> юнак в </a:t>
            </a:r>
            <a:r>
              <a:rPr lang="ru-RU" sz="2200" dirty="0" err="1">
                <a:latin typeface="Times New Roman" panose="02020603050405020304" pitchFamily="18" charset="0"/>
                <a:cs typeface="Times New Roman" panose="02020603050405020304" pitchFamily="18" charset="0"/>
              </a:rPr>
              <a:t>цинковій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труні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Проводжали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хлопця</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останню</a:t>
            </a:r>
            <a:r>
              <a:rPr lang="ru-RU" sz="2200" dirty="0">
                <a:latin typeface="Times New Roman" panose="02020603050405020304" pitchFamily="18" charset="0"/>
                <a:cs typeface="Times New Roman" panose="02020603050405020304" pitchFamily="18" charset="0"/>
              </a:rPr>
              <a:t> путь </a:t>
            </a:r>
            <a:r>
              <a:rPr lang="ru-RU" sz="2200" dirty="0" err="1">
                <a:latin typeface="Times New Roman" panose="02020603050405020304" pitchFamily="18" charset="0"/>
                <a:cs typeface="Times New Roman" panose="02020603050405020304" pitchFamily="18" charset="0"/>
              </a:rPr>
              <a:t>всім</a:t>
            </a:r>
            <a:r>
              <a:rPr lang="ru-RU" sz="2200" dirty="0">
                <a:latin typeface="Times New Roman" panose="02020603050405020304" pitchFamily="18" charset="0"/>
                <a:cs typeface="Times New Roman" panose="02020603050405020304" pitchFamily="18" charset="0"/>
              </a:rPr>
              <a:t> селом.</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Ім’ям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Леоніда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Пожидаєва</a:t>
            </a:r>
            <a:r>
              <a:rPr lang="ru-RU" sz="2200" dirty="0">
                <a:latin typeface="Times New Roman" panose="02020603050405020304" pitchFamily="18" charset="0"/>
                <a:cs typeface="Times New Roman" panose="02020603050405020304" pitchFamily="18" charset="0"/>
              </a:rPr>
              <a:t> названа </a:t>
            </a:r>
            <a:r>
              <a:rPr lang="ru-RU" sz="2200" dirty="0" err="1">
                <a:latin typeface="Times New Roman" panose="02020603050405020304" pitchFamily="18" charset="0"/>
                <a:cs typeface="Times New Roman" panose="02020603050405020304" pitchFamily="18" charset="0"/>
              </a:rPr>
              <a:t>вулиця</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нашому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селі</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його</a:t>
            </a:r>
            <a:r>
              <a:rPr lang="ru-RU" sz="2200" dirty="0">
                <a:latin typeface="Times New Roman" panose="02020603050405020304" pitchFamily="18" charset="0"/>
                <a:cs typeface="Times New Roman" panose="02020603050405020304" pitchFamily="18" charset="0"/>
              </a:rPr>
              <a:t> честь на </a:t>
            </a:r>
            <a:r>
              <a:rPr lang="ru-RU" sz="2200" dirty="0" err="1">
                <a:latin typeface="Times New Roman" panose="02020603050405020304" pitchFamily="18" charset="0"/>
                <a:cs typeface="Times New Roman" panose="02020603050405020304" pitchFamily="18" charset="0"/>
              </a:rPr>
              <a:t>будівлі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школи</a:t>
            </a:r>
            <a:r>
              <a:rPr lang="ru-RU" sz="2200" dirty="0">
                <a:latin typeface="Times New Roman" panose="02020603050405020304" pitchFamily="18" charset="0"/>
                <a:cs typeface="Times New Roman" panose="02020603050405020304" pitchFamily="18" charset="0"/>
              </a:rPr>
              <a:t>, яку </a:t>
            </a:r>
            <a:r>
              <a:rPr lang="ru-RU" sz="2200" dirty="0" err="1">
                <a:latin typeface="Times New Roman" panose="02020603050405020304" pitchFamily="18" charset="0"/>
                <a:cs typeface="Times New Roman" panose="02020603050405020304" pitchFamily="18" charset="0"/>
              </a:rPr>
              <a:t>він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закінчив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встановлено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меморіальну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дошку</a:t>
            </a:r>
            <a:r>
              <a:rPr lang="ru-RU" sz="2200" dirty="0">
                <a:latin typeface="Times New Roman" panose="02020603050405020304" pitchFamily="18" charset="0"/>
                <a:cs typeface="Times New Roman" panose="02020603050405020304" pitchFamily="18" charset="0"/>
              </a:rPr>
              <a:t>. Наказом </a:t>
            </a:r>
            <a:r>
              <a:rPr lang="ru-RU" sz="2200" dirty="0" err="1">
                <a:latin typeface="Times New Roman" panose="02020603050405020304" pitchFamily="18" charset="0"/>
                <a:cs typeface="Times New Roman" panose="02020603050405020304" pitchFamily="18" charset="0"/>
              </a:rPr>
              <a:t>Президіума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Верховної</a:t>
            </a:r>
            <a:r>
              <a:rPr lang="ru-RU" sz="2200" dirty="0">
                <a:latin typeface="Times New Roman" panose="02020603050405020304" pitchFamily="18" charset="0"/>
                <a:cs typeface="Times New Roman" panose="02020603050405020304" pitchFamily="18" charset="0"/>
              </a:rPr>
              <a:t> Ради </a:t>
            </a:r>
            <a:r>
              <a:rPr lang="ru-RU" sz="2200" dirty="0" err="1">
                <a:latin typeface="Times New Roman" panose="02020603050405020304" pitchFamily="18" charset="0"/>
                <a:cs typeface="Times New Roman" panose="02020603050405020304" pitchFamily="18" charset="0"/>
              </a:rPr>
              <a:t>Леоніда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Пожидаєва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було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нагороджено</a:t>
            </a:r>
            <a:r>
              <a:rPr lang="ru-RU" sz="2200" dirty="0">
                <a:latin typeface="Times New Roman" panose="02020603050405020304" pitchFamily="18" charset="0"/>
                <a:cs typeface="Times New Roman" panose="02020603050405020304" pitchFamily="18" charset="0"/>
              </a:rPr>
              <a:t> Орденом </a:t>
            </a:r>
            <a:r>
              <a:rPr lang="ru-RU" sz="2200" dirty="0" err="1">
                <a:latin typeface="Times New Roman" panose="02020603050405020304" pitchFamily="18" charset="0"/>
                <a:cs typeface="Times New Roman" panose="02020603050405020304" pitchFamily="18" charset="0"/>
              </a:rPr>
              <a:t>Червоної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Зірки</a:t>
            </a:r>
            <a:r>
              <a:rPr lang="ru-RU" sz="2200" dirty="0">
                <a:latin typeface="Times New Roman" panose="02020603050405020304" pitchFamily="18" charset="0"/>
                <a:cs typeface="Times New Roman" panose="02020603050405020304" pitchFamily="18" charset="0"/>
              </a:rPr>
              <a:t> № 374328, а в </a:t>
            </a:r>
            <a:r>
              <a:rPr lang="ru-RU" sz="2200" dirty="0" err="1">
                <a:latin typeface="Times New Roman" panose="02020603050405020304" pitchFamily="18" charset="0"/>
                <a:cs typeface="Times New Roman" panose="02020603050405020304" pitchFamily="18" charset="0"/>
              </a:rPr>
              <a:t>серпні</a:t>
            </a:r>
            <a:r>
              <a:rPr lang="ru-RU" sz="2200" dirty="0">
                <a:latin typeface="Times New Roman" panose="02020603050405020304" pitchFamily="18" charset="0"/>
                <a:cs typeface="Times New Roman" panose="02020603050405020304" pitchFamily="18" charset="0"/>
              </a:rPr>
              <a:t> 1988 року </a:t>
            </a:r>
            <a:r>
              <a:rPr lang="ru-RU" sz="2200" dirty="0" err="1">
                <a:latin typeface="Times New Roman" panose="02020603050405020304" pitchFamily="18" charset="0"/>
                <a:cs typeface="Times New Roman" panose="02020603050405020304" pitchFamily="18" charset="0"/>
              </a:rPr>
              <a:t>медаллю</a:t>
            </a:r>
            <a:r>
              <a:rPr lang="ru-RU" sz="2200" dirty="0">
                <a:latin typeface="Times New Roman" panose="02020603050405020304" pitchFamily="18" charset="0"/>
                <a:cs typeface="Times New Roman" panose="02020603050405020304" pitchFamily="18" charset="0"/>
              </a:rPr>
              <a:t> «От благодарного афганского народа», посмертно.</a:t>
            </a:r>
            <a:br>
              <a:rPr lang="en-US" sz="2200" dirty="0">
                <a:latin typeface="Times New Roman" panose="02020603050405020304" pitchFamily="18" charset="0"/>
                <a:cs typeface="Times New Roman" panose="02020603050405020304" pitchFamily="18" charset="0"/>
              </a:rPr>
            </a:br>
            <a:br>
              <a:rPr lang="en-US" sz="2000" b="1" dirty="0"/>
            </a:br>
            <a:endParaRPr lang="en-US" sz="2000" b="1"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46" y="2999978"/>
            <a:ext cx="2247899" cy="299719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493" y="1856257"/>
            <a:ext cx="2980265" cy="223519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8131" y="2285193"/>
            <a:ext cx="3182081" cy="238656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291" y="4272550"/>
            <a:ext cx="3351301" cy="2147568"/>
          </a:xfrm>
          <a:prstGeom prst="rect">
            <a:avLst/>
          </a:prstGeom>
        </p:spPr>
      </p:pic>
      <p:sp>
        <p:nvSpPr>
          <p:cNvPr id="9" name="Скругленный прямоугольник 8"/>
          <p:cNvSpPr/>
          <p:nvPr/>
        </p:nvSpPr>
        <p:spPr>
          <a:xfrm>
            <a:off x="113217" y="5843847"/>
            <a:ext cx="2290355" cy="8063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Л. </a:t>
            </a:r>
            <a:r>
              <a:rPr lang="uk-UA" b="1" dirty="0" err="1">
                <a:solidFill>
                  <a:srgbClr val="FF0000"/>
                </a:solidFill>
              </a:rPr>
              <a:t>Пожидаєв</a:t>
            </a:r>
            <a:r>
              <a:rPr lang="uk-UA" b="1" dirty="0">
                <a:solidFill>
                  <a:srgbClr val="FF0000"/>
                </a:solidFill>
              </a:rPr>
              <a:t> під час несення служби в Афганістані</a:t>
            </a:r>
            <a:endParaRPr lang="en-US" b="1" dirty="0">
              <a:solidFill>
                <a:srgbClr val="FF0000"/>
              </a:solidFill>
            </a:endParaRPr>
          </a:p>
        </p:txBody>
      </p:sp>
      <p:sp>
        <p:nvSpPr>
          <p:cNvPr id="10" name="Скругленный прямоугольник 9"/>
          <p:cNvSpPr/>
          <p:nvPr/>
        </p:nvSpPr>
        <p:spPr>
          <a:xfrm>
            <a:off x="2663555" y="4726544"/>
            <a:ext cx="3175461" cy="3846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Листи з Афганістану</a:t>
            </a:r>
            <a:endParaRPr lang="en-US" b="1" dirty="0">
              <a:solidFill>
                <a:srgbClr val="FF0000"/>
              </a:solidFill>
            </a:endParaRPr>
          </a:p>
        </p:txBody>
      </p:sp>
      <p:sp>
        <p:nvSpPr>
          <p:cNvPr id="11" name="Скругленный прямоугольник 10"/>
          <p:cNvSpPr/>
          <p:nvPr/>
        </p:nvSpPr>
        <p:spPr>
          <a:xfrm>
            <a:off x="5880370" y="6416046"/>
            <a:ext cx="3351301" cy="3574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Меморіальна дошка</a:t>
            </a:r>
            <a:endParaRPr lang="en-US" b="1" dirty="0">
              <a:solidFill>
                <a:srgbClr val="FF0000"/>
              </a:solidFill>
            </a:endParaRPr>
          </a:p>
        </p:txBody>
      </p:sp>
      <p:sp>
        <p:nvSpPr>
          <p:cNvPr id="12" name="Скругленный прямоугольник 11"/>
          <p:cNvSpPr/>
          <p:nvPr/>
        </p:nvSpPr>
        <p:spPr>
          <a:xfrm>
            <a:off x="9197788" y="4087906"/>
            <a:ext cx="2859766" cy="510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Посвідчення та нагороди Л.І. </a:t>
            </a:r>
            <a:r>
              <a:rPr lang="uk-UA" b="1" dirty="0" err="1">
                <a:solidFill>
                  <a:srgbClr val="FF0000"/>
                </a:solidFill>
              </a:rPr>
              <a:t>Пожидаєва</a:t>
            </a:r>
            <a:endParaRPr lang="en-US" b="1" dirty="0">
              <a:solidFill>
                <a:srgbClr val="FF0000"/>
              </a:solidFill>
            </a:endParaRPr>
          </a:p>
        </p:txBody>
      </p:sp>
    </p:spTree>
    <p:extLst>
      <p:ext uri="{BB962C8B-B14F-4D97-AF65-F5344CB8AC3E}">
        <p14:creationId xmlns:p14="http://schemas.microsoft.com/office/powerpoint/2010/main" val="315752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79168"/>
          </a:xfrm>
        </p:spPr>
      </p:pic>
      <p:sp>
        <p:nvSpPr>
          <p:cNvPr id="2" name="Заголовок 1"/>
          <p:cNvSpPr>
            <a:spLocks noGrp="1"/>
          </p:cNvSpPr>
          <p:nvPr>
            <p:ph type="title"/>
          </p:nvPr>
        </p:nvSpPr>
        <p:spPr>
          <a:xfrm>
            <a:off x="152400" y="199505"/>
            <a:ext cx="11201400" cy="3771860"/>
          </a:xfrm>
        </p:spPr>
        <p:txBody>
          <a:bodyPr>
            <a:normAutofit fontScale="90000"/>
          </a:bodyPr>
          <a:lstStyle/>
          <a:p>
            <a:pPr>
              <a:lnSpc>
                <a:spcPct val="150000"/>
              </a:lnSpc>
            </a:pPr>
            <a:r>
              <a:rPr lang="uk-UA" sz="4000" dirty="0">
                <a:solidFill>
                  <a:srgbClr val="FF0000"/>
                </a:solidFill>
                <a:latin typeface="Arial Black" panose="020B0A04020102020204" pitchFamily="34" charset="0"/>
              </a:rPr>
              <a:t>                    </a:t>
            </a:r>
            <a:br>
              <a:rPr lang="uk-UA" sz="4000" dirty="0">
                <a:solidFill>
                  <a:srgbClr val="FF0000"/>
                </a:solidFill>
                <a:latin typeface="Arial Black" panose="020B0A04020102020204" pitchFamily="34" charset="0"/>
              </a:rPr>
            </a:br>
            <a:r>
              <a:rPr lang="uk-UA" sz="4000" dirty="0">
                <a:solidFill>
                  <a:srgbClr val="FF0000"/>
                </a:solidFill>
                <a:latin typeface="Arial Black" panose="020B0A04020102020204" pitchFamily="34" charset="0"/>
              </a:rPr>
              <a:t>                          Висновок</a:t>
            </a:r>
            <a:br>
              <a:rPr lang="uk-UA" sz="4000" dirty="0">
                <a:solidFill>
                  <a:srgbClr val="FF0000"/>
                </a:solidFill>
                <a:latin typeface="Arial Black" panose="020B0A04020102020204" pitchFamily="34" charset="0"/>
              </a:rPr>
            </a:br>
            <a:r>
              <a:rPr lang="uk-UA" sz="4000" dirty="0">
                <a:solidFill>
                  <a:srgbClr val="FF0000"/>
                </a:solidFill>
                <a:latin typeface="Arial Black" panose="020B0A04020102020204" pitchFamily="34" charset="0"/>
              </a:rPr>
              <a:t>	</a:t>
            </a:r>
            <a:r>
              <a:rPr lang="uk-UA" sz="2000" dirty="0">
                <a:latin typeface="Times New Roman" panose="02020603050405020304" pitchFamily="18" charset="0"/>
                <a:cs typeface="Times New Roman" panose="02020603050405020304" pitchFamily="18" charset="0"/>
              </a:rPr>
              <a:t>Освічена людина завжди розуміє, що без минулого немає майбутнього, без традиційного немає нового, без колишнього нема теперішнього.</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Метою </a:t>
            </a:r>
            <a:r>
              <a:rPr lang="ru-RU" sz="2000" dirty="0" err="1">
                <a:latin typeface="Times New Roman" panose="02020603050405020304" pitchFamily="18" charset="0"/>
                <a:cs typeface="Times New Roman" panose="02020603050405020304" pitchFamily="18" charset="0"/>
              </a:rPr>
              <a:t>мого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дослідження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дослідити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поповнити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відомості</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історичні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пам’ятки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видатних</a:t>
            </a:r>
            <a:r>
              <a:rPr lang="ru-RU" sz="2000" dirty="0">
                <a:latin typeface="Times New Roman" panose="02020603050405020304" pitchFamily="18" charset="0"/>
                <a:cs typeface="Times New Roman" panose="02020603050405020304" pitchFamily="18" charset="0"/>
              </a:rPr>
              <a:t> людей с. </a:t>
            </a:r>
            <a:r>
              <a:rPr lang="ru-RU" sz="2000" dirty="0" err="1">
                <a:latin typeface="Times New Roman" panose="02020603050405020304" pitchFamily="18" charset="0"/>
                <a:cs typeface="Times New Roman" panose="02020603050405020304" pitchFamily="18" charset="0"/>
              </a:rPr>
              <a:t>Огіївка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Красноградського</a:t>
            </a:r>
            <a:r>
              <a:rPr lang="ru-RU" sz="2000" dirty="0">
                <a:latin typeface="Times New Roman" panose="02020603050405020304" pitchFamily="18" charset="0"/>
                <a:cs typeface="Times New Roman" panose="02020603050405020304" pitchFamily="18" charset="0"/>
              </a:rPr>
              <a:t> району. </a:t>
            </a:r>
            <a:r>
              <a:rPr lang="ru-RU" sz="2000" dirty="0" err="1">
                <a:latin typeface="Times New Roman" panose="02020603050405020304" pitchFamily="18" charset="0"/>
                <a:cs typeface="Times New Roman" panose="02020603050405020304" pitchFamily="18" charset="0"/>
              </a:rPr>
              <a:t>Події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минулих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часів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мають</a:t>
            </a:r>
            <a:r>
              <a:rPr lang="ru-RU" sz="2000" dirty="0">
                <a:latin typeface="Times New Roman" panose="02020603050405020304" pitchFamily="18" charset="0"/>
                <a:cs typeface="Times New Roman" panose="02020603050405020304" pitchFamily="18" charset="0"/>
              </a:rPr>
              <a:t> бути </a:t>
            </a:r>
            <a:r>
              <a:rPr lang="ru-RU" sz="2000" dirty="0" err="1">
                <a:latin typeface="Times New Roman" panose="02020603050405020304" pitchFamily="18" charset="0"/>
                <a:cs typeface="Times New Roman" panose="02020603050405020304" pitchFamily="18" charset="0"/>
              </a:rPr>
              <a:t>взірцем</a:t>
            </a:r>
            <a:r>
              <a:rPr lang="ru-RU" sz="2000" dirty="0">
                <a:latin typeface="Times New Roman" panose="02020603050405020304" pitchFamily="18" charset="0"/>
                <a:cs typeface="Times New Roman" panose="02020603050405020304" pitchFamily="18" charset="0"/>
              </a:rPr>
              <a:t>, уроком для </a:t>
            </a:r>
            <a:r>
              <a:rPr lang="ru-RU" sz="2000" dirty="0" err="1">
                <a:latin typeface="Times New Roman" panose="02020603050405020304" pitchFamily="18" charset="0"/>
                <a:cs typeface="Times New Roman" panose="02020603050405020304" pitchFamily="18" charset="0"/>
              </a:rPr>
              <a:t>сучасного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оскільки</a:t>
            </a:r>
            <a:r>
              <a:rPr lang="ru-RU" sz="2000" dirty="0">
                <a:latin typeface="Times New Roman" panose="02020603050405020304" pitchFamily="18" charset="0"/>
                <a:cs typeface="Times New Roman" panose="02020603050405020304" pitchFamily="18" charset="0"/>
              </a:rPr>
              <a:t> ми </a:t>
            </a:r>
            <a:r>
              <a:rPr lang="ru-RU" sz="2000" dirty="0" err="1">
                <a:latin typeface="Times New Roman" panose="02020603050405020304" pitchFamily="18" charset="0"/>
                <a:cs typeface="Times New Roman" panose="02020603050405020304" pitchFamily="18" charset="0"/>
              </a:rPr>
              <a:t>можемо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подивитись</a:t>
            </a:r>
            <a:r>
              <a:rPr lang="ru-RU" sz="2000" dirty="0">
                <a:latin typeface="Times New Roman" panose="02020603050405020304" pitchFamily="18" charset="0"/>
                <a:cs typeface="Times New Roman" panose="02020603050405020304" pitchFamily="18" charset="0"/>
              </a:rPr>
              <a:t> на них </a:t>
            </a:r>
            <a:r>
              <a:rPr lang="ru-RU" sz="2000" dirty="0" err="1">
                <a:latin typeface="Times New Roman" panose="02020603050405020304" pitchFamily="18" charset="0"/>
                <a:cs typeface="Times New Roman" panose="02020603050405020304" pitchFamily="18" charset="0"/>
              </a:rPr>
              <a:t>відсторонено</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більшою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об’єктивністю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зробити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правильні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висновки</a:t>
            </a:r>
            <a:r>
              <a:rPr lang="ru-RU" sz="2000" dirty="0">
                <a:latin typeface="Times New Roman" panose="02020603050405020304" pitchFamily="18" charset="0"/>
                <a:cs typeface="Times New Roman" panose="02020603050405020304" pitchFamily="18" charset="0"/>
              </a:rPr>
              <a:t>. </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Отже, ми прикладаємо зусилля щоб відновити історичну спадщину,  привернути увагу моїх ровесників до сторінок історії нашого краю, щоб юні покоління розуміли, якою важкою працею наших односельчан здобувався добробут та розквіт села, знали імена героїв-земляків, які боролися за вільну і незалежну Батьківщину та допомагали братньому Афганському народу.</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74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7054353"/>
          </a:xfrm>
        </p:spPr>
      </p:pic>
      <p:sp>
        <p:nvSpPr>
          <p:cNvPr id="2" name="Заголовок 1"/>
          <p:cNvSpPr>
            <a:spLocks noGrp="1"/>
          </p:cNvSpPr>
          <p:nvPr>
            <p:ph type="title"/>
          </p:nvPr>
        </p:nvSpPr>
        <p:spPr>
          <a:xfrm>
            <a:off x="838200" y="365126"/>
            <a:ext cx="10515600" cy="2610830"/>
          </a:xfrm>
        </p:spPr>
        <p:txBody>
          <a:bodyPr>
            <a:normAutofit fontScale="90000"/>
          </a:bodyPr>
          <a:lstStyle/>
          <a:p>
            <a:pPr>
              <a:lnSpc>
                <a:spcPct val="150000"/>
              </a:lnSpc>
            </a:pPr>
            <a:r>
              <a:rPr lang="uk-UA" sz="4000" b="1" dirty="0">
                <a:solidFill>
                  <a:srgbClr val="FF0000"/>
                </a:solidFill>
                <a:latin typeface="Arial Black" panose="020B0A04020102020204" pitchFamily="34" charset="0"/>
              </a:rPr>
              <a:t>  Список використаної літератури</a:t>
            </a:r>
            <a:br>
              <a:rPr lang="uk-UA" sz="4000" b="1" dirty="0">
                <a:solidFill>
                  <a:srgbClr val="FF0000"/>
                </a:solidFill>
                <a:latin typeface="Arial Black" panose="020B0A04020102020204" pitchFamily="34" charset="0"/>
              </a:rPr>
            </a:br>
            <a:r>
              <a:rPr lang="uk-UA" sz="2000" dirty="0">
                <a:latin typeface="+mn-lt"/>
              </a:rPr>
              <a:t>1. Приходько Ф.П. Нариси історії </a:t>
            </a:r>
            <a:r>
              <a:rPr lang="uk-UA" sz="2000" dirty="0" err="1">
                <a:latin typeface="+mn-lt"/>
              </a:rPr>
              <a:t>Сахновщини</a:t>
            </a:r>
            <a:r>
              <a:rPr lang="uk-UA" sz="2000" dirty="0">
                <a:latin typeface="+mn-lt"/>
              </a:rPr>
              <a:t>, 1997.</a:t>
            </a:r>
            <a:br>
              <a:rPr lang="uk-UA" sz="2000" dirty="0">
                <a:latin typeface="+mn-lt"/>
              </a:rPr>
            </a:br>
            <a:r>
              <a:rPr lang="uk-UA" sz="2000" dirty="0">
                <a:latin typeface="+mn-lt"/>
              </a:rPr>
              <a:t>2. Архів </a:t>
            </a:r>
            <a:r>
              <a:rPr lang="uk-UA" sz="2000" dirty="0" err="1">
                <a:latin typeface="+mn-lt"/>
              </a:rPr>
              <a:t>Сахновщинського</a:t>
            </a:r>
            <a:r>
              <a:rPr lang="uk-UA" sz="2000" dirty="0">
                <a:latin typeface="+mn-lt"/>
              </a:rPr>
              <a:t> краєзнавчого музею</a:t>
            </a:r>
            <a:br>
              <a:rPr lang="uk-UA" sz="2000" dirty="0">
                <a:latin typeface="+mn-lt"/>
              </a:rPr>
            </a:br>
            <a:r>
              <a:rPr lang="uk-UA" sz="2000" dirty="0">
                <a:latin typeface="+mn-lt"/>
              </a:rPr>
              <a:t>3. Архів </a:t>
            </a:r>
            <a:r>
              <a:rPr lang="uk-UA" sz="2000" dirty="0" err="1">
                <a:latin typeface="+mn-lt"/>
              </a:rPr>
              <a:t>Огіївського</a:t>
            </a:r>
            <a:r>
              <a:rPr lang="uk-UA" sz="2000" dirty="0">
                <a:latin typeface="+mn-lt"/>
              </a:rPr>
              <a:t> краєзнавчого музею.</a:t>
            </a:r>
            <a:br>
              <a:rPr lang="uk-UA" sz="2000" dirty="0">
                <a:latin typeface="+mn-lt"/>
              </a:rPr>
            </a:br>
            <a:r>
              <a:rPr lang="uk-UA" sz="2000" dirty="0">
                <a:latin typeface="+mn-lt"/>
              </a:rPr>
              <a:t>4. Спогади старожил (</a:t>
            </a:r>
            <a:r>
              <a:rPr lang="uk-UA" sz="2000" dirty="0" err="1">
                <a:latin typeface="+mn-lt"/>
              </a:rPr>
              <a:t>Подріз</a:t>
            </a:r>
            <a:r>
              <a:rPr lang="uk-UA" sz="2000" dirty="0">
                <a:latin typeface="+mn-lt"/>
              </a:rPr>
              <a:t> П.Д. Куліш Н.Л)</a:t>
            </a:r>
            <a:endParaRPr lang="en-US" sz="2000" dirty="0">
              <a:latin typeface="+mn-lt"/>
            </a:endParaRPr>
          </a:p>
        </p:txBody>
      </p:sp>
    </p:spTree>
    <p:extLst>
      <p:ext uri="{BB962C8B-B14F-4D97-AF65-F5344CB8AC3E}">
        <p14:creationId xmlns:p14="http://schemas.microsoft.com/office/powerpoint/2010/main" val="402495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2" name="Заголовок 1"/>
          <p:cNvSpPr>
            <a:spLocks noGrp="1"/>
          </p:cNvSpPr>
          <p:nvPr>
            <p:ph type="title"/>
          </p:nvPr>
        </p:nvSpPr>
        <p:spPr>
          <a:xfrm>
            <a:off x="270933" y="-592668"/>
            <a:ext cx="11667067" cy="7450667"/>
          </a:xfrm>
        </p:spPr>
        <p:txBody>
          <a:bodyPr>
            <a:normAutofit/>
          </a:bodyPr>
          <a:lstStyle/>
          <a:p>
            <a:r>
              <a:rPr lang="uk-UA" sz="2400" dirty="0"/>
              <a:t>                                      </a:t>
            </a:r>
            <a:br>
              <a:rPr lang="uk-UA" sz="2400" dirty="0"/>
            </a:br>
            <a:br>
              <a:rPr lang="uk-UA" sz="2400" dirty="0"/>
            </a:br>
            <a:br>
              <a:rPr lang="uk-UA" sz="2400" dirty="0"/>
            </a:br>
            <a:r>
              <a:rPr lang="uk-UA" sz="2400" dirty="0"/>
              <a:t>                                         </a:t>
            </a:r>
            <a:r>
              <a:rPr lang="uk-UA" sz="2400" dirty="0">
                <a:latin typeface="Times New Roman" panose="02020603050405020304" pitchFamily="18" charset="0"/>
                <a:cs typeface="Times New Roman" panose="02020603050405020304" pitchFamily="18" charset="0"/>
              </a:rPr>
              <a:t>Калініна Дар’я Віталіївна</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a:latin typeface="Times New Roman" panose="02020603050405020304" pitchFamily="18" charset="0"/>
                <a:cs typeface="Times New Roman" panose="02020603050405020304" pitchFamily="18" charset="0"/>
              </a:rPr>
              <a:t>учениця  10 класу</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Комунального закладу «</a:t>
            </a:r>
            <a:r>
              <a:rPr lang="uk-UA" sz="2400" dirty="0" err="1">
                <a:latin typeface="Times New Roman" panose="02020603050405020304" pitchFamily="18" charset="0"/>
                <a:cs typeface="Times New Roman" panose="02020603050405020304" pitchFamily="18" charset="0"/>
              </a:rPr>
              <a:t>Огіївський</a:t>
            </a:r>
            <a:r>
              <a:rPr lang="uk-UA" sz="2400" dirty="0">
                <a:latin typeface="Times New Roman" panose="02020603050405020304" pitchFamily="18" charset="0"/>
                <a:cs typeface="Times New Roman" panose="02020603050405020304" pitchFamily="18" charset="0"/>
              </a:rPr>
              <a:t> ліцей»</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Сахновщинської</a:t>
            </a:r>
            <a:r>
              <a:rPr lang="uk-UA" sz="2400" dirty="0">
                <a:latin typeface="Times New Roman" panose="02020603050405020304" pitchFamily="18" charset="0"/>
                <a:cs typeface="Times New Roman" panose="02020603050405020304" pitchFamily="18" charset="0"/>
              </a:rPr>
              <a:t> селищної ради</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Красноградського району Харківської області.</a:t>
            </a:r>
            <a:br>
              <a:rPr lang="uk-UA" sz="2400" dirty="0">
                <a:latin typeface="Times New Roman" panose="02020603050405020304" pitchFamily="18" charset="0"/>
                <a:cs typeface="Times New Roman" panose="02020603050405020304" pitchFamily="18" charset="0"/>
              </a:rPr>
            </a:b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Наукові керівники:</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       </a:t>
            </a:r>
            <a:br>
              <a:rPr lang="uk-UA" sz="2400" dirty="0">
                <a:latin typeface="Times New Roman" panose="02020603050405020304" pitchFamily="18" charset="0"/>
                <a:cs typeface="Times New Roman" panose="02020603050405020304" pitchFamily="18" charset="0"/>
              </a:rPr>
            </a:b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Вальковська Наталія Володимирівна</a:t>
            </a:r>
            <a:br>
              <a:rPr lang="uk-UA" sz="24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t>
            </a:r>
            <a:br>
              <a:rPr lang="uk-UA" sz="2800" dirty="0">
                <a:latin typeface="Times New Roman" panose="02020603050405020304" pitchFamily="18" charset="0"/>
                <a:cs typeface="Times New Roman" panose="02020603050405020304" pitchFamily="18" charset="0"/>
              </a:rPr>
            </a:br>
            <a:br>
              <a:rPr lang="uk-UA" sz="2800" dirty="0">
                <a:latin typeface="Times New Roman" panose="02020603050405020304" pitchFamily="18" charset="0"/>
                <a:cs typeface="Times New Roman" panose="02020603050405020304" pitchFamily="18" charset="0"/>
              </a:rPr>
            </a:b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t>
            </a:r>
            <a:br>
              <a:rPr lang="uk-UA" sz="2800" dirty="0">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t>
            </a:r>
            <a:r>
              <a:rPr lang="uk-UA" sz="2800" dirty="0" err="1">
                <a:latin typeface="Times New Roman" panose="02020603050405020304" pitchFamily="18" charset="0"/>
                <a:cs typeface="Times New Roman" panose="02020603050405020304" pitchFamily="18" charset="0"/>
              </a:rPr>
              <a:t>Балла</a:t>
            </a:r>
            <a:r>
              <a:rPr lang="uk-UA" sz="2800" dirty="0">
                <a:latin typeface="Times New Roman" panose="02020603050405020304" pitchFamily="18" charset="0"/>
                <a:cs typeface="Times New Roman" panose="02020603050405020304" pitchFamily="18" charset="0"/>
              </a:rPr>
              <a:t> Юлія Олександрівна</a:t>
            </a:r>
            <a:br>
              <a:rPr lang="uk-UA" sz="2800" dirty="0"/>
            </a:br>
            <a:br>
              <a:rPr lang="uk-UA" sz="2800" dirty="0"/>
            </a:br>
            <a:r>
              <a:rPr lang="uk-UA" sz="2800" dirty="0"/>
              <a:t>                                                       </a:t>
            </a:r>
            <a:endParaRPr lang="en-US" sz="24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521" y="4788231"/>
            <a:ext cx="1422401" cy="189653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586" y="2938598"/>
            <a:ext cx="1716698" cy="167640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067" y="756798"/>
            <a:ext cx="2057038" cy="1615199"/>
          </a:xfrm>
          <a:prstGeom prst="rect">
            <a:avLst/>
          </a:prstGeom>
        </p:spPr>
      </p:pic>
    </p:spTree>
    <p:extLst>
      <p:ext uri="{BB962C8B-B14F-4D97-AF65-F5344CB8AC3E}">
        <p14:creationId xmlns:p14="http://schemas.microsoft.com/office/powerpoint/2010/main" val="383779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08" y="0"/>
            <a:ext cx="12244109" cy="6989251"/>
          </a:xfrm>
        </p:spPr>
      </p:pic>
      <p:sp>
        <p:nvSpPr>
          <p:cNvPr id="2" name="Заголовок 1"/>
          <p:cNvSpPr>
            <a:spLocks noGrp="1"/>
          </p:cNvSpPr>
          <p:nvPr>
            <p:ph type="title"/>
          </p:nvPr>
        </p:nvSpPr>
        <p:spPr>
          <a:xfrm>
            <a:off x="163139" y="242047"/>
            <a:ext cx="9670817" cy="4446331"/>
          </a:xfrm>
        </p:spPr>
        <p:txBody>
          <a:bodyPr>
            <a:normAutofit fontScale="90000"/>
          </a:bodyPr>
          <a:lstStyle/>
          <a:p>
            <a:pPr>
              <a:lnSpc>
                <a:spcPct val="150000"/>
              </a:lnSpc>
            </a:pPr>
            <a:r>
              <a:rPr lang="uk-UA" b="1" i="1" dirty="0">
                <a:solidFill>
                  <a:srgbClr val="FF0000"/>
                </a:solidFill>
                <a:latin typeface="Arial Black" panose="020B0A04020102020204" pitchFamily="34" charset="0"/>
              </a:rPr>
              <a:t>           </a:t>
            </a:r>
            <a:br>
              <a:rPr lang="uk-UA" b="1" i="1" dirty="0">
                <a:solidFill>
                  <a:srgbClr val="FF0000"/>
                </a:solidFill>
                <a:latin typeface="Arial Black" panose="020B0A04020102020204" pitchFamily="34" charset="0"/>
              </a:rPr>
            </a:br>
            <a:br>
              <a:rPr lang="uk-UA" b="1" i="1" dirty="0">
                <a:solidFill>
                  <a:srgbClr val="FF0000"/>
                </a:solidFill>
                <a:latin typeface="Arial Black" panose="020B0A04020102020204" pitchFamily="34" charset="0"/>
              </a:rPr>
            </a:br>
            <a:br>
              <a:rPr lang="uk-UA" b="1" i="1" dirty="0">
                <a:solidFill>
                  <a:srgbClr val="FF0000"/>
                </a:solidFill>
                <a:latin typeface="Arial Black" panose="020B0A04020102020204" pitchFamily="34" charset="0"/>
              </a:rPr>
            </a:br>
            <a:r>
              <a:rPr lang="uk-UA" b="1" i="1" dirty="0">
                <a:solidFill>
                  <a:srgbClr val="FF0000"/>
                </a:solidFill>
                <a:latin typeface="Arial Black" panose="020B0A04020102020204" pitchFamily="34" charset="0"/>
              </a:rPr>
              <a:t> </a:t>
            </a:r>
            <a:r>
              <a:rPr lang="uk-UA" b="1" dirty="0">
                <a:solidFill>
                  <a:srgbClr val="FF0000"/>
                </a:solidFill>
                <a:latin typeface="Arial Black" panose="020B0A04020102020204" pitchFamily="34" charset="0"/>
              </a:rPr>
              <a:t>Мета та завдання:</a:t>
            </a:r>
            <a:br>
              <a:rPr lang="uk-UA" b="1" dirty="0">
                <a:solidFill>
                  <a:srgbClr val="FF0000"/>
                </a:solidFill>
                <a:latin typeface="Arial Black" panose="020B0A04020102020204" pitchFamily="34" charset="0"/>
              </a:rPr>
            </a:br>
            <a:br>
              <a:rPr lang="uk-UA" b="1" dirty="0">
                <a:solidFill>
                  <a:srgbClr val="FF0000"/>
                </a:solidFill>
                <a:latin typeface="Arial Black" panose="020B0A04020102020204" pitchFamily="34" charset="0"/>
              </a:rPr>
            </a:br>
            <a:r>
              <a:rPr lang="uk-UA" sz="2200" b="1" i="1" dirty="0">
                <a:solidFill>
                  <a:srgbClr val="FF0000"/>
                </a:solidFill>
                <a:latin typeface="+mn-lt"/>
              </a:rPr>
              <a:t> </a:t>
            </a:r>
            <a:r>
              <a:rPr lang="uk-UA" sz="2200" b="1" dirty="0">
                <a:latin typeface="Times New Roman" panose="02020603050405020304" pitchFamily="18" charset="0"/>
                <a:cs typeface="Times New Roman" panose="02020603050405020304" pitchFamily="18" charset="0"/>
              </a:rPr>
              <a:t>Мета: </a:t>
            </a:r>
            <a:r>
              <a:rPr lang="uk-UA" sz="2200" dirty="0">
                <a:latin typeface="Times New Roman" panose="02020603050405020304" pitchFamily="18" charset="0"/>
                <a:cs typeface="Times New Roman" panose="02020603050405020304" pitchFamily="18" charset="0"/>
              </a:rPr>
              <a:t>дослідити історичні місця села; мотивувати бажання учнів добре знати  історію походження села, відомих людей і водночас стимулювати дітей до дослідницько-краєзнавчої роботи; виховувати стійке почуття національної свідомості і високої духовності, любові до рідного краю.</a:t>
            </a:r>
            <a:br>
              <a:rPr lang="uk-UA" sz="2200" dirty="0">
                <a:latin typeface="Times New Roman" panose="02020603050405020304" pitchFamily="18" charset="0"/>
                <a:cs typeface="Times New Roman" panose="02020603050405020304" pitchFamily="18" charset="0"/>
              </a:rPr>
            </a:br>
            <a:br>
              <a:rPr lang="uk-UA" sz="2200" dirty="0">
                <a:latin typeface="Times New Roman" panose="02020603050405020304" pitchFamily="18" charset="0"/>
                <a:cs typeface="Times New Roman" panose="02020603050405020304" pitchFamily="18" charset="0"/>
              </a:rPr>
            </a:br>
            <a:r>
              <a:rPr lang="uk-UA" sz="2200" b="1" dirty="0">
                <a:latin typeface="Times New Roman" panose="02020603050405020304" pitchFamily="18" charset="0"/>
                <a:cs typeface="Times New Roman" panose="02020603050405020304" pitchFamily="18" charset="0"/>
              </a:rPr>
              <a:t>Завдання: </a:t>
            </a:r>
            <a:r>
              <a:rPr lang="uk-UA" sz="2200" dirty="0">
                <a:latin typeface="Times New Roman" panose="02020603050405020304" pitchFamily="18" charset="0"/>
                <a:cs typeface="Times New Roman" panose="02020603050405020304" pitchFamily="18" charset="0"/>
              </a:rPr>
              <a:t>зібрати спогади земляків, очевидців, учасників подій минулого; формувати негативне ставлення до насильницьких методів задля досягнення мети; виховувати почуття доброти, мудрості, співчуття, бачення зв’язку між історичним минулим та сьогоденням; донести до свідомості однокласників значення історії та історичних місць своєї маленької Батьківщини.</a:t>
            </a:r>
            <a:br>
              <a:rPr lang="uk-UA"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2800" y="448252"/>
            <a:ext cx="2326061" cy="3101415"/>
          </a:xfrm>
          <a:prstGeom prst="rect">
            <a:avLst/>
          </a:prstGeom>
        </p:spPr>
      </p:pic>
    </p:spTree>
    <p:extLst>
      <p:ext uri="{BB962C8B-B14F-4D97-AF65-F5344CB8AC3E}">
        <p14:creationId xmlns:p14="http://schemas.microsoft.com/office/powerpoint/2010/main" val="69493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167"/>
            <a:ext cx="12192001" cy="6836834"/>
          </a:xfrm>
        </p:spPr>
      </p:pic>
      <p:sp>
        <p:nvSpPr>
          <p:cNvPr id="2" name="Заголовок 1"/>
          <p:cNvSpPr>
            <a:spLocks noGrp="1"/>
          </p:cNvSpPr>
          <p:nvPr>
            <p:ph type="title"/>
          </p:nvPr>
        </p:nvSpPr>
        <p:spPr>
          <a:xfrm>
            <a:off x="224118" y="21166"/>
            <a:ext cx="11394141" cy="5088715"/>
          </a:xfrm>
        </p:spPr>
        <p:txBody>
          <a:bodyPr>
            <a:normAutofit fontScale="90000"/>
          </a:bodyPr>
          <a:lstStyle/>
          <a:p>
            <a:pPr>
              <a:lnSpc>
                <a:spcPct val="100000"/>
              </a:lnSpc>
            </a:pPr>
            <a:r>
              <a:rPr lang="uk-UA" sz="4000" b="1" dirty="0">
                <a:solidFill>
                  <a:srgbClr val="FF0000"/>
                </a:solidFill>
                <a:latin typeface="Arial Black" panose="020B0A04020102020204" pitchFamily="34" charset="0"/>
              </a:rPr>
              <a:t>                          Вступ</a:t>
            </a:r>
            <a:br>
              <a:rPr lang="uk-UA" sz="4000" b="1" dirty="0">
                <a:solidFill>
                  <a:srgbClr val="FF0000"/>
                </a:solidFill>
                <a:latin typeface="Arial Black" panose="020B0A04020102020204" pitchFamily="34" charset="0"/>
              </a:rPr>
            </a:br>
            <a:r>
              <a:rPr lang="uk-UA" sz="4000" b="1" dirty="0">
                <a:solidFill>
                  <a:srgbClr val="FF0000"/>
                </a:solidFill>
                <a:latin typeface="Arial Black" panose="020B0A04020102020204" pitchFamily="34" charset="0"/>
              </a:rPr>
              <a:t>	</a:t>
            </a:r>
            <a:r>
              <a:rPr lang="uk-UA" sz="2000" dirty="0">
                <a:latin typeface="Times New Roman" panose="02020603050405020304" pitchFamily="18" charset="0"/>
                <a:cs typeface="Times New Roman" panose="02020603050405020304" pitchFamily="18" charset="0"/>
              </a:rPr>
              <a:t>Невблаганні роки беруть своє, все менше залишається живих свідків минулих подій, що стали історією нашого краю. Нинішньому поколінню важко осягнути   біди і поневіряння, через які судилося пройти нашим батькам і дідам. Було б несправедливим, щоб те, що вони пережили відійшло разом з ними. Людина живе, доки її пам’ятають…</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Свою історію ми маємо вивчати не лише за підручниками, а й за розповідями очевидців. На превеликий жаль, вже немає серед нас декого з цих людей, які ще зовсім недавно розповідали про себе, історію села, але їх спогади залишаться доброю пам’яттю про нелегке, але чесне і достойно прожите життя.</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Досліджуючи дану тему, я б хотіла, щоб у </a:t>
            </a:r>
            <a:r>
              <a:rPr lang="en-US" sz="2000" dirty="0">
                <a:latin typeface="Times New Roman" panose="02020603050405020304" pitchFamily="18" charset="0"/>
                <a:cs typeface="Times New Roman" panose="02020603050405020304" pitchFamily="18" charset="0"/>
              </a:rPr>
              <a:t>XXI</a:t>
            </a:r>
            <a:r>
              <a:rPr lang="uk-UA" sz="2000" dirty="0">
                <a:latin typeface="Times New Roman" panose="02020603050405020304" pitchFamily="18" charset="0"/>
                <a:cs typeface="Times New Roman" panose="02020603050405020304" pitchFamily="18" charset="0"/>
              </a:rPr>
              <a:t>-му столітті людству стали відомі сторінки нашої історії, які б пролили світло на забуті події, які й писали історію рідного краю.</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На жаль, фактів залишилось зовсім мало, але збираючи інформацію  по краплинах ми дізналися про пам’ятки нашого села, які в жодному разі не повинні бути забутими!</a:t>
            </a:r>
            <a:br>
              <a:rPr lang="uk-UA" sz="2200" dirty="0">
                <a:latin typeface="Times New Roman" panose="02020603050405020304" pitchFamily="18" charset="0"/>
                <a:cs typeface="Times New Roman" panose="02020603050405020304" pitchFamily="18" charset="0"/>
              </a:rPr>
            </a:br>
            <a:br>
              <a:rPr lang="uk-UA" sz="2200" dirty="0">
                <a:latin typeface="+mn-lt"/>
              </a:rPr>
            </a:br>
            <a:endParaRPr lang="en-US" sz="2200" dirty="0">
              <a:latin typeface="+mn-lt"/>
            </a:endParaRPr>
          </a:p>
        </p:txBody>
      </p:sp>
    </p:spTree>
    <p:extLst>
      <p:ext uri="{BB962C8B-B14F-4D97-AF65-F5344CB8AC3E}">
        <p14:creationId xmlns:p14="http://schemas.microsoft.com/office/powerpoint/2010/main" val="255208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1" cy="6868584"/>
          </a:xfrm>
        </p:spPr>
      </p:pic>
      <p:sp>
        <p:nvSpPr>
          <p:cNvPr id="2" name="Заголовок 1"/>
          <p:cNvSpPr>
            <a:spLocks noGrp="1"/>
          </p:cNvSpPr>
          <p:nvPr>
            <p:ph type="title"/>
          </p:nvPr>
        </p:nvSpPr>
        <p:spPr>
          <a:xfrm>
            <a:off x="242048" y="133004"/>
            <a:ext cx="8685822" cy="3898669"/>
          </a:xfrm>
        </p:spPr>
        <p:txBody>
          <a:bodyPr>
            <a:normAutofit fontScale="90000"/>
          </a:bodyPr>
          <a:lstStyle/>
          <a:p>
            <a:pPr>
              <a:lnSpc>
                <a:spcPct val="100000"/>
              </a:lnSpc>
            </a:pPr>
            <a:r>
              <a:rPr lang="uk-UA" sz="4000" dirty="0">
                <a:solidFill>
                  <a:srgbClr val="FF0000"/>
                </a:solidFill>
                <a:latin typeface="Arial Black" panose="020B0A04020102020204" pitchFamily="34" charset="0"/>
              </a:rPr>
              <a:t>    Історія виникнення села</a:t>
            </a:r>
            <a:br>
              <a:rPr lang="uk-UA" sz="4000" dirty="0">
                <a:solidFill>
                  <a:srgbClr val="FF0000"/>
                </a:solidFill>
                <a:latin typeface="Arial Black" panose="020B0A04020102020204" pitchFamily="34" charset="0"/>
              </a:rPr>
            </a:br>
            <a:r>
              <a:rPr lang="uk-UA" sz="4000" dirty="0">
                <a:solidFill>
                  <a:srgbClr val="FF0000"/>
                </a:solidFill>
                <a:latin typeface="Arial Black" panose="020B0A04020102020204" pitchFamily="34" charset="0"/>
              </a:rPr>
              <a:t>	</a:t>
            </a:r>
            <a:r>
              <a:rPr lang="uk-UA" sz="2200" dirty="0">
                <a:latin typeface="Times New Roman" panose="02020603050405020304" pitchFamily="18" charset="0"/>
                <a:cs typeface="Times New Roman" panose="02020603050405020304" pitchFamily="18" charset="0"/>
              </a:rPr>
              <a:t>Є на Полтавщині, у Кобеляках, вулиця Огія, а на Харківщині у Красноградському районі – село Огіївка. Обидві назви - на честь відомого політичного і громадського діяча, героя громадянської війни, більшовика Якова Родіоновича Огія.</a:t>
            </a:r>
            <a:br>
              <a:rPr lang="uk-UA" sz="2200" dirty="0">
                <a:latin typeface="Times New Roman" panose="02020603050405020304" pitchFamily="18" charset="0"/>
                <a:cs typeface="Times New Roman" panose="02020603050405020304" pitchFamily="18" charset="0"/>
              </a:rPr>
            </a:b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	З розповідей старожила нашого села </a:t>
            </a:r>
            <a:r>
              <a:rPr lang="uk-UA" sz="2200" dirty="0" err="1">
                <a:latin typeface="Times New Roman" panose="02020603050405020304" pitchFamily="18" charset="0"/>
                <a:cs typeface="Times New Roman" panose="02020603050405020304" pitchFamily="18" charset="0"/>
              </a:rPr>
              <a:t>Подріз</a:t>
            </a:r>
            <a:r>
              <a:rPr lang="uk-UA" sz="2200" dirty="0">
                <a:latin typeface="Times New Roman" panose="02020603050405020304" pitchFamily="18" charset="0"/>
                <a:cs typeface="Times New Roman" panose="02020603050405020304" pitchFamily="18" charset="0"/>
              </a:rPr>
              <a:t> Параски Данилівни, яка разом зі своїми батьками та ще шістьма родинами першими переїхали сюди з Нехворощі Полтавської області у 1924 році, ми дізналися, що їм дуже приглянулася місцевість між трьома ставками та родючі землі. </a:t>
            </a:r>
            <a:endParaRPr lang="en-US"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3542" y="85352"/>
            <a:ext cx="2133600" cy="2294964"/>
          </a:xfrm>
          <a:prstGeom prst="rect">
            <a:avLst/>
          </a:prstGeom>
        </p:spPr>
      </p:pic>
      <p:sp>
        <p:nvSpPr>
          <p:cNvPr id="6" name="Скругленный прямоугольник 5"/>
          <p:cNvSpPr/>
          <p:nvPr/>
        </p:nvSpPr>
        <p:spPr>
          <a:xfrm>
            <a:off x="9169919" y="2403029"/>
            <a:ext cx="1340846" cy="402924"/>
          </a:xfrm>
          <a:prstGeom prst="roundRect">
            <a:avLst>
              <a:gd name="adj" fmla="val 2478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Огій Я.Р.</a:t>
            </a:r>
            <a:endParaRPr lang="en-US" b="1" dirty="0">
              <a:solidFill>
                <a:srgbClr val="FF0000"/>
              </a:solidFill>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164" y="3907174"/>
            <a:ext cx="3218330" cy="264723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7328" y="3907174"/>
            <a:ext cx="3528195" cy="2439996"/>
          </a:xfrm>
          <a:prstGeom prst="rect">
            <a:avLst/>
          </a:prstGeom>
        </p:spPr>
      </p:pic>
      <p:sp>
        <p:nvSpPr>
          <p:cNvPr id="9" name="Скругленный прямоугольник 8"/>
          <p:cNvSpPr/>
          <p:nvPr/>
        </p:nvSpPr>
        <p:spPr>
          <a:xfrm>
            <a:off x="8288453" y="6358878"/>
            <a:ext cx="2785946" cy="3910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Перші будинки</a:t>
            </a:r>
            <a:endParaRPr lang="en-US" b="1" dirty="0">
              <a:solidFill>
                <a:srgbClr val="FF0000"/>
              </a:solidFill>
            </a:endParaRPr>
          </a:p>
        </p:txBody>
      </p:sp>
      <p:sp>
        <p:nvSpPr>
          <p:cNvPr id="10" name="Скругленный прямоугольник 9"/>
          <p:cNvSpPr/>
          <p:nvPr/>
        </p:nvSpPr>
        <p:spPr>
          <a:xfrm>
            <a:off x="1794932" y="6525252"/>
            <a:ext cx="2158794" cy="3327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Ставок с. </a:t>
            </a:r>
            <a:r>
              <a:rPr lang="uk-UA" b="1" dirty="0" err="1">
                <a:solidFill>
                  <a:srgbClr val="FF0000"/>
                </a:solidFill>
              </a:rPr>
              <a:t>Огіївка</a:t>
            </a:r>
            <a:endParaRPr lang="en-US" b="1" dirty="0">
              <a:solidFill>
                <a:srgbClr val="FF0000"/>
              </a:solidFill>
            </a:endParaRPr>
          </a:p>
        </p:txBody>
      </p:sp>
    </p:spTree>
    <p:extLst>
      <p:ext uri="{BB962C8B-B14F-4D97-AF65-F5344CB8AC3E}">
        <p14:creationId xmlns:p14="http://schemas.microsoft.com/office/powerpoint/2010/main" val="332685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942668"/>
          </a:xfrm>
        </p:spPr>
      </p:pic>
      <p:sp>
        <p:nvSpPr>
          <p:cNvPr id="2" name="Заголовок 1"/>
          <p:cNvSpPr>
            <a:spLocks noGrp="1"/>
          </p:cNvSpPr>
          <p:nvPr>
            <p:ph type="title"/>
          </p:nvPr>
        </p:nvSpPr>
        <p:spPr>
          <a:xfrm>
            <a:off x="286872" y="2"/>
            <a:ext cx="8230596" cy="2381954"/>
          </a:xfrm>
        </p:spPr>
        <p:txBody>
          <a:bodyPr>
            <a:normAutofit fontScale="90000"/>
          </a:bodyPr>
          <a:lstStyle/>
          <a:p>
            <a:pPr>
              <a:lnSpc>
                <a:spcPct val="100000"/>
              </a:lnSpc>
            </a:pPr>
            <a:r>
              <a:rPr lang="uk-UA" sz="4000" b="1" dirty="0">
                <a:solidFill>
                  <a:srgbClr val="FF0000"/>
                </a:solidFill>
                <a:latin typeface="Arial Black" panose="020B0A04020102020204" pitchFamily="34" charset="0"/>
              </a:rPr>
              <a:t>         Дуб-старожил</a:t>
            </a:r>
            <a:br>
              <a:rPr lang="uk-UA" sz="4000" b="1" dirty="0">
                <a:solidFill>
                  <a:srgbClr val="FF0000"/>
                </a:solidFill>
                <a:latin typeface="Arial Black" panose="020B0A04020102020204" pitchFamily="34" charset="0"/>
              </a:rPr>
            </a:br>
            <a:r>
              <a:rPr lang="uk-UA" sz="4000" b="1" dirty="0">
                <a:solidFill>
                  <a:srgbClr val="FF0000"/>
                </a:solidFill>
                <a:latin typeface="Arial Black" panose="020B0A04020102020204" pitchFamily="34" charset="0"/>
              </a:rPr>
              <a:t>	</a:t>
            </a:r>
            <a:r>
              <a:rPr lang="uk-UA" sz="2200" dirty="0">
                <a:latin typeface="Times New Roman" panose="02020603050405020304" pitchFamily="18" charset="0"/>
                <a:cs typeface="Times New Roman" panose="02020603050405020304" pitchFamily="18" charset="0"/>
              </a:rPr>
              <a:t>У нашому селі є дуб-старожил, якому скоро виповниться 100 років.</a:t>
            </a: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	Зі спогадів Куліш Ніни Леонтіївни, ми дізналися, що цей дуб посадив у 1927 році дід Сава Куліш. З тих пір він і росте. В селі його вважають історичною пам’яткою.</a:t>
            </a:r>
            <a:endParaRPr lang="en-US"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515" y="2381955"/>
            <a:ext cx="2963334" cy="395111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593" y="3651252"/>
            <a:ext cx="3575754" cy="268181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1804" y="90994"/>
            <a:ext cx="2322436" cy="2950658"/>
          </a:xfrm>
          <a:prstGeom prst="rect">
            <a:avLst/>
          </a:prstGeom>
        </p:spPr>
      </p:pic>
      <p:sp>
        <p:nvSpPr>
          <p:cNvPr id="8" name="Скругленный прямоугольник 7"/>
          <p:cNvSpPr/>
          <p:nvPr/>
        </p:nvSpPr>
        <p:spPr>
          <a:xfrm>
            <a:off x="3950265" y="6258714"/>
            <a:ext cx="3025833" cy="4702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На фото Куліш Н.Л.</a:t>
            </a:r>
            <a:endParaRPr lang="en-US" b="1" dirty="0">
              <a:solidFill>
                <a:srgbClr val="FF0000"/>
              </a:solidFill>
            </a:endParaRPr>
          </a:p>
        </p:txBody>
      </p:sp>
      <p:sp>
        <p:nvSpPr>
          <p:cNvPr id="9" name="Скругленный прямоугольник 8"/>
          <p:cNvSpPr/>
          <p:nvPr/>
        </p:nvSpPr>
        <p:spPr>
          <a:xfrm>
            <a:off x="7488646" y="6333068"/>
            <a:ext cx="3575647"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Проводимо заміри. Окружність 330 см.</a:t>
            </a:r>
            <a:endParaRPr lang="en-US" b="1" dirty="0">
              <a:solidFill>
                <a:srgbClr val="FF0000"/>
              </a:solidFill>
            </a:endParaRPr>
          </a:p>
        </p:txBody>
      </p:sp>
      <p:sp>
        <p:nvSpPr>
          <p:cNvPr id="10" name="Скругленный прямоугольник 9"/>
          <p:cNvSpPr/>
          <p:nvPr/>
        </p:nvSpPr>
        <p:spPr>
          <a:xfrm>
            <a:off x="8778240" y="3041652"/>
            <a:ext cx="2268167" cy="4164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Дуб-старожил</a:t>
            </a:r>
            <a:endParaRPr lang="en-US" b="1" dirty="0">
              <a:solidFill>
                <a:srgbClr val="FF0000"/>
              </a:solidFill>
            </a:endParaRPr>
          </a:p>
        </p:txBody>
      </p:sp>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558" y="2381955"/>
            <a:ext cx="2963334" cy="3951113"/>
          </a:xfrm>
          <a:prstGeom prst="rect">
            <a:avLst/>
          </a:prstGeom>
        </p:spPr>
      </p:pic>
      <p:sp>
        <p:nvSpPr>
          <p:cNvPr id="12" name="Скругленный прямоугольник 11"/>
          <p:cNvSpPr/>
          <p:nvPr/>
        </p:nvSpPr>
        <p:spPr>
          <a:xfrm>
            <a:off x="204144" y="6333068"/>
            <a:ext cx="2963334" cy="5249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Красені жолуді</a:t>
            </a:r>
            <a:endParaRPr lang="en-US" b="1" dirty="0">
              <a:solidFill>
                <a:srgbClr val="FF0000"/>
              </a:solidFill>
            </a:endParaRPr>
          </a:p>
        </p:txBody>
      </p:sp>
    </p:spTree>
    <p:extLst>
      <p:ext uri="{BB962C8B-B14F-4D97-AF65-F5344CB8AC3E}">
        <p14:creationId xmlns:p14="http://schemas.microsoft.com/office/powerpoint/2010/main" val="61951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2" name="Заголовок 1"/>
          <p:cNvSpPr>
            <a:spLocks noGrp="1"/>
          </p:cNvSpPr>
          <p:nvPr>
            <p:ph type="title"/>
          </p:nvPr>
        </p:nvSpPr>
        <p:spPr>
          <a:xfrm>
            <a:off x="714895" y="108065"/>
            <a:ext cx="10638905" cy="3433824"/>
          </a:xfrm>
        </p:spPr>
        <p:txBody>
          <a:bodyPr>
            <a:normAutofit fontScale="90000"/>
          </a:bodyPr>
          <a:lstStyle/>
          <a:p>
            <a:pPr>
              <a:lnSpc>
                <a:spcPct val="100000"/>
              </a:lnSpc>
            </a:pPr>
            <a:r>
              <a:rPr lang="uk-UA" sz="4000" b="1" dirty="0">
                <a:solidFill>
                  <a:srgbClr val="FF0000"/>
                </a:solidFill>
                <a:latin typeface="Arial Black" panose="020B0A04020102020204" pitchFamily="34" charset="0"/>
              </a:rPr>
              <a:t>                   Повоєнний вітряк</a:t>
            </a:r>
            <a:br>
              <a:rPr lang="uk-UA" sz="4000" b="1" dirty="0">
                <a:solidFill>
                  <a:srgbClr val="FF0000"/>
                </a:solidFill>
                <a:latin typeface="Arial Black" panose="020B0A04020102020204" pitchFamily="34" charset="0"/>
              </a:rPr>
            </a:br>
            <a:r>
              <a:rPr lang="uk-UA" sz="4000" b="1" dirty="0">
                <a:solidFill>
                  <a:srgbClr val="FF0000"/>
                </a:solidFill>
                <a:latin typeface="Arial Black" panose="020B0A04020102020204" pitchFamily="34" charset="0"/>
              </a:rPr>
              <a:t>	</a:t>
            </a:r>
            <a:r>
              <a:rPr lang="uk-UA" sz="2200" dirty="0">
                <a:latin typeface="Times New Roman" panose="02020603050405020304" pitchFamily="18" charset="0"/>
                <a:cs typeface="Times New Roman" panose="02020603050405020304" pitchFamily="18" charset="0"/>
              </a:rPr>
              <a:t>Зі спогадів </a:t>
            </a:r>
            <a:r>
              <a:rPr lang="uk-UA" sz="2200" dirty="0" err="1">
                <a:latin typeface="Times New Roman" panose="02020603050405020304" pitchFamily="18" charset="0"/>
                <a:cs typeface="Times New Roman" panose="02020603050405020304" pitchFamily="18" charset="0"/>
              </a:rPr>
              <a:t>Подріз</a:t>
            </a:r>
            <a:r>
              <a:rPr lang="uk-UA" sz="2200" dirty="0">
                <a:latin typeface="Times New Roman" panose="02020603050405020304" pitchFamily="18" charset="0"/>
                <a:cs typeface="Times New Roman" panose="02020603050405020304" pitchFamily="18" charset="0"/>
              </a:rPr>
              <a:t> Параски Данилівни, дерев’яний млин був розташований на виїзді з села.</a:t>
            </a: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	Справжній </a:t>
            </a:r>
            <a:r>
              <a:rPr lang="uk-UA" sz="2200" dirty="0" err="1">
                <a:latin typeface="Times New Roman" panose="02020603050405020304" pitchFamily="18" charset="0"/>
                <a:cs typeface="Times New Roman" panose="02020603050405020304" pitchFamily="18" charset="0"/>
              </a:rPr>
              <a:t>огіївський</a:t>
            </a:r>
            <a:r>
              <a:rPr lang="uk-UA" sz="2200" dirty="0">
                <a:latin typeface="Times New Roman" panose="02020603050405020304" pitchFamily="18" charset="0"/>
                <a:cs typeface="Times New Roman" panose="02020603050405020304" pitchFamily="18" charset="0"/>
              </a:rPr>
              <a:t> вітряк був спалений нацистами під час відступу з села в роки Другої світової війни. Дерев'яний млин, що на світлині, був перевезений до Огіївки у перші повоєнні роки із села </a:t>
            </a:r>
            <a:r>
              <a:rPr lang="uk-UA" sz="2200" dirty="0" err="1">
                <a:latin typeface="Times New Roman" panose="02020603050405020304" pitchFamily="18" charset="0"/>
                <a:cs typeface="Times New Roman" panose="02020603050405020304" pitchFamily="18" charset="0"/>
              </a:rPr>
              <a:t>Скиртяне</a:t>
            </a:r>
            <a:r>
              <a:rPr lang="uk-UA" sz="2200" dirty="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Сахновщинського</a:t>
            </a:r>
            <a:r>
              <a:rPr lang="uk-UA" sz="2200" dirty="0">
                <a:latin typeface="Times New Roman" panose="02020603050405020304" pitchFamily="18" charset="0"/>
                <a:cs typeface="Times New Roman" panose="02020603050405020304" pitchFamily="18" charset="0"/>
              </a:rPr>
              <a:t> району, де встояло декілька вітряних млинів. 	Вітряк перевозили на санях ранньою весною по </a:t>
            </a:r>
            <a:r>
              <a:rPr lang="uk-UA" sz="2200" dirty="0" err="1">
                <a:latin typeface="Times New Roman" panose="02020603050405020304" pitchFamily="18" charset="0"/>
                <a:cs typeface="Times New Roman" panose="02020603050405020304" pitchFamily="18" charset="0"/>
              </a:rPr>
              <a:t>танучому</a:t>
            </a:r>
            <a:r>
              <a:rPr lang="uk-UA" sz="2200" dirty="0">
                <a:latin typeface="Times New Roman" panose="02020603050405020304" pitchFamily="18" charset="0"/>
                <a:cs typeface="Times New Roman" panose="02020603050405020304" pitchFamily="18" charset="0"/>
              </a:rPr>
              <a:t> снігу. Млин із </a:t>
            </a:r>
            <a:r>
              <a:rPr lang="uk-UA" sz="2200" dirty="0" err="1">
                <a:latin typeface="Times New Roman" panose="02020603050405020304" pitchFamily="18" charset="0"/>
                <a:cs typeface="Times New Roman" panose="02020603050405020304" pitchFamily="18" charset="0"/>
              </a:rPr>
              <a:t>Скиртяного</a:t>
            </a:r>
            <a:r>
              <a:rPr lang="uk-UA" sz="2200" dirty="0">
                <a:latin typeface="Times New Roman" panose="02020603050405020304" pitchFamily="18" charset="0"/>
                <a:cs typeface="Times New Roman" panose="02020603050405020304" pitchFamily="18" charset="0"/>
              </a:rPr>
              <a:t> за розмірами був значно менший </a:t>
            </a:r>
            <a:r>
              <a:rPr lang="uk-UA" sz="2200" dirty="0" err="1">
                <a:latin typeface="Times New Roman" panose="02020603050405020304" pitchFamily="18" charset="0"/>
                <a:cs typeface="Times New Roman" panose="02020603050405020304" pitchFamily="18" charset="0"/>
              </a:rPr>
              <a:t>огіївського</a:t>
            </a:r>
            <a:r>
              <a:rPr lang="uk-UA" sz="2200" dirty="0">
                <a:latin typeface="Times New Roman" panose="02020603050405020304" pitchFamily="18" charset="0"/>
                <a:cs typeface="Times New Roman" panose="02020603050405020304" pitchFamily="18" charset="0"/>
              </a:rPr>
              <a:t>. Дерев’яний стовп-основа для надійності був замінений на гарматний ствол, який віднайшли неподалік с. Дар-Надежди. Млин до нашого часу не зберігся, згорів у 1990 році чи то від удару блискавки, чи від підпалу.</a:t>
            </a: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	Цей вітряк  було зображено художником  Медвідь Л.М. у 1984 році</a:t>
            </a:r>
            <a:endParaRPr lang="en-US"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9333" y="3780803"/>
            <a:ext cx="2470149" cy="273853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902" y="3780803"/>
            <a:ext cx="2063770" cy="273853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313" y="3880556"/>
            <a:ext cx="3249199" cy="2154080"/>
          </a:xfrm>
          <a:prstGeom prst="rect">
            <a:avLst/>
          </a:prstGeom>
        </p:spPr>
      </p:pic>
      <p:sp>
        <p:nvSpPr>
          <p:cNvPr id="8" name="Скругленный прямоугольник 7"/>
          <p:cNvSpPr/>
          <p:nvPr/>
        </p:nvSpPr>
        <p:spPr>
          <a:xfrm>
            <a:off x="4580313" y="5979005"/>
            <a:ext cx="3249199" cy="5403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a:t>
            </a:r>
            <a:r>
              <a:rPr lang="uk-UA" b="1" dirty="0" err="1">
                <a:solidFill>
                  <a:srgbClr val="FF0000"/>
                </a:solidFill>
              </a:rPr>
              <a:t>Огіївський</a:t>
            </a:r>
            <a:r>
              <a:rPr lang="uk-UA" b="1" dirty="0">
                <a:solidFill>
                  <a:srgbClr val="FF0000"/>
                </a:solidFill>
              </a:rPr>
              <a:t> вітряк» Художник Медвідь Л.М. 1984 рік</a:t>
            </a:r>
            <a:endParaRPr lang="en-US" b="1" dirty="0">
              <a:solidFill>
                <a:srgbClr val="FF0000"/>
              </a:solidFill>
            </a:endParaRPr>
          </a:p>
        </p:txBody>
      </p:sp>
      <p:sp>
        <p:nvSpPr>
          <p:cNvPr id="9" name="Скругленный прямоугольник 8"/>
          <p:cNvSpPr/>
          <p:nvPr/>
        </p:nvSpPr>
        <p:spPr>
          <a:xfrm>
            <a:off x="980902" y="6519333"/>
            <a:ext cx="2063770" cy="2389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Вітряний млин</a:t>
            </a:r>
            <a:endParaRPr lang="en-US" b="1" dirty="0">
              <a:solidFill>
                <a:srgbClr val="FF0000"/>
              </a:solidFill>
            </a:endParaRPr>
          </a:p>
        </p:txBody>
      </p:sp>
      <p:sp>
        <p:nvSpPr>
          <p:cNvPr id="10" name="Скругленный прямоугольник 9"/>
          <p:cNvSpPr/>
          <p:nvPr/>
        </p:nvSpPr>
        <p:spPr>
          <a:xfrm>
            <a:off x="9059333" y="6034636"/>
            <a:ext cx="2512503" cy="8233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Історична пам’ятка </a:t>
            </a:r>
          </a:p>
          <a:p>
            <a:pPr algn="ctr"/>
            <a:r>
              <a:rPr lang="uk-UA" b="1" dirty="0">
                <a:solidFill>
                  <a:srgbClr val="FF0000"/>
                </a:solidFill>
              </a:rPr>
              <a:t>с. </a:t>
            </a:r>
            <a:r>
              <a:rPr lang="uk-UA" b="1" dirty="0" err="1">
                <a:solidFill>
                  <a:srgbClr val="FF0000"/>
                </a:solidFill>
              </a:rPr>
              <a:t>Огіївка</a:t>
            </a:r>
            <a:r>
              <a:rPr lang="uk-UA" b="1" dirty="0">
                <a:solidFill>
                  <a:srgbClr val="FF0000"/>
                </a:solidFill>
              </a:rPr>
              <a:t> </a:t>
            </a:r>
          </a:p>
          <a:p>
            <a:pPr algn="ctr"/>
            <a:r>
              <a:rPr lang="uk-UA" b="1" dirty="0">
                <a:solidFill>
                  <a:srgbClr val="FF0000"/>
                </a:solidFill>
              </a:rPr>
              <a:t>(нажаль втрачено)</a:t>
            </a:r>
            <a:endParaRPr lang="en-US" b="1" dirty="0">
              <a:solidFill>
                <a:srgbClr val="FF0000"/>
              </a:solidFill>
            </a:endParaRPr>
          </a:p>
        </p:txBody>
      </p:sp>
    </p:spTree>
    <p:extLst>
      <p:ext uri="{BB962C8B-B14F-4D97-AF65-F5344CB8AC3E}">
        <p14:creationId xmlns:p14="http://schemas.microsoft.com/office/powerpoint/2010/main" val="201186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68584"/>
          </a:xfrm>
        </p:spPr>
      </p:pic>
      <p:sp>
        <p:nvSpPr>
          <p:cNvPr id="2" name="Заголовок 1"/>
          <p:cNvSpPr>
            <a:spLocks noGrp="1"/>
          </p:cNvSpPr>
          <p:nvPr>
            <p:ph type="title"/>
          </p:nvPr>
        </p:nvSpPr>
        <p:spPr>
          <a:xfrm>
            <a:off x="2227810" y="365124"/>
            <a:ext cx="9543012" cy="3017207"/>
          </a:xfrm>
        </p:spPr>
        <p:txBody>
          <a:bodyPr>
            <a:normAutofit fontScale="90000"/>
          </a:bodyPr>
          <a:lstStyle/>
          <a:p>
            <a:pPr>
              <a:lnSpc>
                <a:spcPct val="100000"/>
              </a:lnSpc>
            </a:pPr>
            <a:r>
              <a:rPr lang="uk-UA" sz="4000" b="1" dirty="0">
                <a:solidFill>
                  <a:srgbClr val="FF0000"/>
                </a:solidFill>
                <a:latin typeface="Arial Black" panose="020B0A04020102020204" pitchFamily="34" charset="0"/>
              </a:rPr>
              <a:t>          Трагічне місце в історії села</a:t>
            </a:r>
            <a:br>
              <a:rPr lang="uk-UA" sz="4000" b="1" dirty="0">
                <a:solidFill>
                  <a:srgbClr val="FF0000"/>
                </a:solidFill>
                <a:latin typeface="Arial Black" panose="020B0A04020102020204" pitchFamily="34" charset="0"/>
              </a:rPr>
            </a:br>
            <a:r>
              <a:rPr lang="uk-UA" sz="4000" b="1" dirty="0">
                <a:solidFill>
                  <a:srgbClr val="FF0000"/>
                </a:solidFill>
                <a:latin typeface="Arial Black" panose="020B0A04020102020204" pitchFamily="34" charset="0"/>
              </a:rPr>
              <a:t>	</a:t>
            </a:r>
            <a:r>
              <a:rPr lang="uk-UA" sz="2200" dirty="0">
                <a:latin typeface="Times New Roman" panose="02020603050405020304" pitchFamily="18" charset="0"/>
                <a:cs typeface="Times New Roman" panose="02020603050405020304" pitchFamily="18" charset="0"/>
              </a:rPr>
              <a:t>Зі спогадів </a:t>
            </a:r>
            <a:r>
              <a:rPr lang="uk-UA" sz="2200" dirty="0" err="1">
                <a:latin typeface="Times New Roman" panose="02020603050405020304" pitchFamily="18" charset="0"/>
                <a:cs typeface="Times New Roman" panose="02020603050405020304" pitchFamily="18" charset="0"/>
              </a:rPr>
              <a:t>Подріз</a:t>
            </a:r>
            <a:r>
              <a:rPr lang="uk-UA" sz="2200" dirty="0">
                <a:latin typeface="Times New Roman" panose="02020603050405020304" pitchFamily="18" charset="0"/>
                <a:cs typeface="Times New Roman" panose="02020603050405020304" pitchFamily="18" charset="0"/>
              </a:rPr>
              <a:t> П.Д.: «… німці жорстоко панували в нашому селі. Біля греблі, там де зараз сільський парк, розстрілювали людей і скидали їх, як непотріб у яму. Жінку на прізвище Сипало (не пам’ятаю імені) розстріляли разом з маленькою дитиною на руках, Пугача (імені не пам’ятаю) розстріляли зі словами на вустах: «Да </a:t>
            </a:r>
            <a:r>
              <a:rPr lang="uk-UA" sz="2200" dirty="0" err="1">
                <a:latin typeface="Times New Roman" panose="02020603050405020304" pitchFamily="18" charset="0"/>
                <a:cs typeface="Times New Roman" panose="02020603050405020304" pitchFamily="18" charset="0"/>
              </a:rPr>
              <a:t>здравствуєт</a:t>
            </a:r>
            <a:r>
              <a:rPr lang="uk-UA" sz="2200" dirty="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Совєтский</a:t>
            </a:r>
            <a:r>
              <a:rPr lang="uk-UA" sz="2200" dirty="0">
                <a:latin typeface="Times New Roman" panose="02020603050405020304" pitchFamily="18" charset="0"/>
                <a:cs typeface="Times New Roman" panose="02020603050405020304" pitchFamily="18" charset="0"/>
              </a:rPr>
              <a:t> союз!». </a:t>
            </a: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	Наша сім’я також була у списках на розстріл, але татові вчасно про це повідомили і ми встигли втекти».</a:t>
            </a:r>
            <a:br>
              <a:rPr lang="uk-UA"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	Вбитих згодом було перепоховано у братську могилу.</a:t>
            </a:r>
            <a:endParaRPr lang="en-US"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87" y="3392916"/>
            <a:ext cx="2299121" cy="328539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671" y="3961067"/>
            <a:ext cx="3031068" cy="227330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4504" y="3517124"/>
            <a:ext cx="2370891" cy="3161188"/>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 y="703250"/>
            <a:ext cx="2224579" cy="1539572"/>
          </a:xfrm>
          <a:prstGeom prst="rect">
            <a:avLst/>
          </a:prstGeom>
        </p:spPr>
      </p:pic>
      <p:sp>
        <p:nvSpPr>
          <p:cNvPr id="9" name="Скругленный прямоугольник 8"/>
          <p:cNvSpPr/>
          <p:nvPr/>
        </p:nvSpPr>
        <p:spPr>
          <a:xfrm>
            <a:off x="0" y="2227811"/>
            <a:ext cx="2227810" cy="6068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err="1">
                <a:solidFill>
                  <a:srgbClr val="FF0000"/>
                </a:solidFill>
              </a:rPr>
              <a:t>Подріз</a:t>
            </a:r>
            <a:r>
              <a:rPr lang="uk-UA" b="1" dirty="0">
                <a:solidFill>
                  <a:srgbClr val="FF0000"/>
                </a:solidFill>
              </a:rPr>
              <a:t> Параска Данилівна</a:t>
            </a:r>
            <a:endParaRPr lang="en-US" b="1" dirty="0">
              <a:solidFill>
                <a:srgbClr val="FF0000"/>
              </a:solidFill>
            </a:endParaRPr>
          </a:p>
        </p:txBody>
      </p:sp>
      <p:sp>
        <p:nvSpPr>
          <p:cNvPr id="10" name="Скругленный прямоугольник 9"/>
          <p:cNvSpPr/>
          <p:nvPr/>
        </p:nvSpPr>
        <p:spPr>
          <a:xfrm>
            <a:off x="8217593" y="6132648"/>
            <a:ext cx="3034146" cy="5456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«Чорна балка» - місце розстрілів селян.</a:t>
            </a:r>
            <a:endParaRPr lang="en-US" b="1" dirty="0">
              <a:solidFill>
                <a:srgbClr val="FF0000"/>
              </a:solidFill>
            </a:endParaRPr>
          </a:p>
        </p:txBody>
      </p:sp>
      <p:sp>
        <p:nvSpPr>
          <p:cNvPr id="11" name="Скругленный прямоугольник 10"/>
          <p:cNvSpPr/>
          <p:nvPr/>
        </p:nvSpPr>
        <p:spPr>
          <a:xfrm>
            <a:off x="4514503" y="6234368"/>
            <a:ext cx="2370892" cy="5523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Список похованих у братській могилі</a:t>
            </a:r>
            <a:endParaRPr lang="en-US" b="1" dirty="0">
              <a:solidFill>
                <a:srgbClr val="FF0000"/>
              </a:solidFill>
            </a:endParaRPr>
          </a:p>
        </p:txBody>
      </p:sp>
      <p:sp>
        <p:nvSpPr>
          <p:cNvPr id="12" name="Скругленный прямоугольник 11"/>
          <p:cNvSpPr/>
          <p:nvPr/>
        </p:nvSpPr>
        <p:spPr>
          <a:xfrm>
            <a:off x="448886" y="6132648"/>
            <a:ext cx="2310939" cy="7253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1600" b="1" dirty="0">
                <a:solidFill>
                  <a:srgbClr val="FF0000"/>
                </a:solidFill>
              </a:rPr>
              <a:t>Братська могила, куди </a:t>
            </a:r>
            <a:r>
              <a:rPr lang="uk-UA" sz="1600" b="1" dirty="0" err="1">
                <a:solidFill>
                  <a:srgbClr val="FF0000"/>
                </a:solidFill>
              </a:rPr>
              <a:t>перезахоронили</a:t>
            </a:r>
            <a:r>
              <a:rPr lang="uk-UA" sz="1600" b="1" dirty="0">
                <a:solidFill>
                  <a:srgbClr val="FF0000"/>
                </a:solidFill>
              </a:rPr>
              <a:t> розстріляних</a:t>
            </a:r>
            <a:endParaRPr lang="en-US" sz="1600" b="1" dirty="0">
              <a:solidFill>
                <a:srgbClr val="FF0000"/>
              </a:solidFill>
            </a:endParaRPr>
          </a:p>
        </p:txBody>
      </p:sp>
    </p:spTree>
    <p:extLst>
      <p:ext uri="{BB962C8B-B14F-4D97-AF65-F5344CB8AC3E}">
        <p14:creationId xmlns:p14="http://schemas.microsoft.com/office/powerpoint/2010/main" val="188659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68584"/>
          </a:xfrm>
        </p:spPr>
      </p:pic>
      <p:sp>
        <p:nvSpPr>
          <p:cNvPr id="2" name="Заголовок 1"/>
          <p:cNvSpPr>
            <a:spLocks noGrp="1"/>
          </p:cNvSpPr>
          <p:nvPr>
            <p:ph type="title"/>
          </p:nvPr>
        </p:nvSpPr>
        <p:spPr>
          <a:xfrm>
            <a:off x="385482" y="0"/>
            <a:ext cx="10968318" cy="3192087"/>
          </a:xfrm>
        </p:spPr>
        <p:txBody>
          <a:bodyPr>
            <a:normAutofit/>
          </a:bodyPr>
          <a:lstStyle/>
          <a:p>
            <a:pPr>
              <a:lnSpc>
                <a:spcPct val="100000"/>
              </a:lnSpc>
            </a:pPr>
            <a:r>
              <a:rPr lang="uk-UA" sz="4000" dirty="0">
                <a:solidFill>
                  <a:srgbClr val="FF0000"/>
                </a:solidFill>
                <a:latin typeface="Arial Black" panose="020B0A04020102020204" pitchFamily="34" charset="0"/>
              </a:rPr>
              <a:t>    </a:t>
            </a:r>
            <a:r>
              <a:rPr lang="uk-UA" sz="4000" dirty="0" err="1">
                <a:solidFill>
                  <a:srgbClr val="FF0000"/>
                </a:solidFill>
                <a:latin typeface="Arial Black" panose="020B0A04020102020204" pitchFamily="34" charset="0"/>
              </a:rPr>
              <a:t>Одвічний</a:t>
            </a:r>
            <a:r>
              <a:rPr lang="uk-UA" sz="4000" dirty="0">
                <a:solidFill>
                  <a:srgbClr val="FF0000"/>
                </a:solidFill>
                <a:latin typeface="Arial Black" panose="020B0A04020102020204" pitchFamily="34" charset="0"/>
              </a:rPr>
              <a:t> біль – Афганістан…</a:t>
            </a:r>
            <a:br>
              <a:rPr lang="uk-UA" sz="4000" dirty="0">
                <a:solidFill>
                  <a:srgbClr val="FF0000"/>
                </a:solidFill>
                <a:latin typeface="Arial Black" panose="020B0A04020102020204" pitchFamily="34" charset="0"/>
              </a:rPr>
            </a:br>
            <a:r>
              <a:rPr lang="uk-UA" sz="4000" dirty="0">
                <a:solidFill>
                  <a:srgbClr val="FF0000"/>
                </a:solidFill>
                <a:latin typeface="Arial Black" panose="020B0A04020102020204" pitchFamily="34" charset="0"/>
              </a:rPr>
              <a:t> 	</a:t>
            </a:r>
            <a:r>
              <a:rPr lang="uk-UA" sz="2000" dirty="0">
                <a:latin typeface="Times New Roman" panose="02020603050405020304" pitchFamily="18" charset="0"/>
                <a:cs typeface="Times New Roman" panose="02020603050405020304" pitchFamily="18" charset="0"/>
              </a:rPr>
              <a:t>Війна в Афганістані 1979-1989 рр. не оминула </a:t>
            </a:r>
            <a:r>
              <a:rPr lang="uk-UA" sz="2000" dirty="0" err="1">
                <a:latin typeface="Times New Roman" panose="02020603050405020304" pitchFamily="18" charset="0"/>
                <a:cs typeface="Times New Roman" panose="02020603050405020304" pitchFamily="18" charset="0"/>
              </a:rPr>
              <a:t>огіївчан</a:t>
            </a:r>
            <a:r>
              <a:rPr lang="uk-UA" sz="2000" dirty="0">
                <a:latin typeface="Times New Roman" panose="02020603050405020304" pitchFamily="18" charset="0"/>
                <a:cs typeface="Times New Roman" panose="02020603050405020304" pitchFamily="18" charset="0"/>
              </a:rPr>
              <a:t>. Серед юнаків, які змушені були виконувати інтернаціональний обов’язок був і наш односельчанин </a:t>
            </a:r>
            <a:r>
              <a:rPr lang="uk-UA" sz="2000" dirty="0" err="1">
                <a:latin typeface="Times New Roman" panose="02020603050405020304" pitchFamily="18" charset="0"/>
                <a:cs typeface="Times New Roman" panose="02020603050405020304" pitchFamily="18" charset="0"/>
              </a:rPr>
              <a:t>Пожидаєв</a:t>
            </a:r>
            <a:r>
              <a:rPr lang="uk-UA" sz="2000" dirty="0">
                <a:latin typeface="Times New Roman" panose="02020603050405020304" pitchFamily="18" charset="0"/>
                <a:cs typeface="Times New Roman" panose="02020603050405020304" pitchFamily="18" charset="0"/>
              </a:rPr>
              <a:t> Леонід Іванович.</a:t>
            </a:r>
            <a:br>
              <a:rPr lang="uk-UA" sz="2000"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	Народився він 20 лютого 1965 року. Але життя не балувало хлопця: коли він пішов до школи тато покинув родину, мама тяжко хворіла і Леонід постійно допомагав їй по господарству. Навчання йому давалося легко – до 8 класу був відмінником. Після школи закінчив </a:t>
            </a:r>
            <a:r>
              <a:rPr lang="uk-UA" sz="2000" dirty="0" err="1">
                <a:latin typeface="Times New Roman" panose="02020603050405020304" pitchFamily="18" charset="0"/>
                <a:cs typeface="Times New Roman" panose="02020603050405020304" pitchFamily="18" charset="0"/>
              </a:rPr>
              <a:t>Сахновщинську</a:t>
            </a:r>
            <a:r>
              <a:rPr lang="uk-UA" sz="2000" dirty="0">
                <a:latin typeface="Times New Roman" panose="02020603050405020304" pitchFamily="18" charset="0"/>
                <a:cs typeface="Times New Roman" panose="02020603050405020304" pitchFamily="18" charset="0"/>
              </a:rPr>
              <a:t> школу ДСАФ і почав працювати у рідному колгоспі. Дуже хотів вступити до лав Радянської армії, але отримав відстрочку через хворобу матері. </a:t>
            </a:r>
            <a:endParaRPr lang="en-US"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17" y="3525924"/>
            <a:ext cx="3310466" cy="248285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9332" y="3427865"/>
            <a:ext cx="3667375" cy="2750531"/>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006" y="2780945"/>
            <a:ext cx="2819794" cy="3781953"/>
          </a:xfrm>
          <a:prstGeom prst="rect">
            <a:avLst/>
          </a:prstGeom>
        </p:spPr>
      </p:pic>
      <p:sp>
        <p:nvSpPr>
          <p:cNvPr id="8" name="Скругленный прямоугольник 7"/>
          <p:cNvSpPr/>
          <p:nvPr/>
        </p:nvSpPr>
        <p:spPr>
          <a:xfrm>
            <a:off x="225217" y="6017799"/>
            <a:ext cx="3310466" cy="3248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Родина </a:t>
            </a:r>
            <a:r>
              <a:rPr lang="uk-UA" b="1" dirty="0" err="1">
                <a:solidFill>
                  <a:srgbClr val="FF0000"/>
                </a:solidFill>
              </a:rPr>
              <a:t>Пожидаєвих</a:t>
            </a:r>
            <a:endParaRPr lang="en-US" b="1" dirty="0">
              <a:solidFill>
                <a:srgbClr val="FF0000"/>
              </a:solidFill>
            </a:endParaRPr>
          </a:p>
        </p:txBody>
      </p:sp>
      <p:sp>
        <p:nvSpPr>
          <p:cNvPr id="9" name="Скругленный прямоугольник 8"/>
          <p:cNvSpPr/>
          <p:nvPr/>
        </p:nvSpPr>
        <p:spPr>
          <a:xfrm>
            <a:off x="3979332" y="6105991"/>
            <a:ext cx="3667375" cy="3081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3-річний Леонід</a:t>
            </a:r>
            <a:endParaRPr lang="en-US" b="1" dirty="0">
              <a:solidFill>
                <a:srgbClr val="FF0000"/>
              </a:solidFill>
            </a:endParaRPr>
          </a:p>
        </p:txBody>
      </p:sp>
      <p:sp>
        <p:nvSpPr>
          <p:cNvPr id="10" name="Скругленный прямоугольник 9"/>
          <p:cNvSpPr/>
          <p:nvPr/>
        </p:nvSpPr>
        <p:spPr>
          <a:xfrm>
            <a:off x="8534007" y="6342611"/>
            <a:ext cx="2819794" cy="4405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b="1" dirty="0">
                <a:solidFill>
                  <a:srgbClr val="FF0000"/>
                </a:solidFill>
              </a:rPr>
              <a:t>Леонід під час навчання в школі ДСАФ</a:t>
            </a:r>
            <a:endParaRPr lang="en-US" b="1" dirty="0">
              <a:solidFill>
                <a:srgbClr val="FF0000"/>
              </a:solidFill>
            </a:endParaRPr>
          </a:p>
        </p:txBody>
      </p:sp>
    </p:spTree>
    <p:extLst>
      <p:ext uri="{BB962C8B-B14F-4D97-AF65-F5344CB8AC3E}">
        <p14:creationId xmlns:p14="http://schemas.microsoft.com/office/powerpoint/2010/main" val="117557086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172</Words>
  <Application>Microsoft Office PowerPoint</Application>
  <PresentationFormat>Широкий екран</PresentationFormat>
  <Paragraphs>35</Paragraphs>
  <Slides>12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12</vt:i4>
      </vt:variant>
    </vt:vector>
  </HeadingPairs>
  <TitlesOfParts>
    <vt:vector size="18" baseType="lpstr">
      <vt:lpstr>Arial</vt:lpstr>
      <vt:lpstr>Arial Black</vt:lpstr>
      <vt:lpstr>Calibri</vt:lpstr>
      <vt:lpstr>Calibri Light</vt:lpstr>
      <vt:lpstr>Times New Roman</vt:lpstr>
      <vt:lpstr>Тема Office</vt:lpstr>
      <vt:lpstr>Історичні місця села Огіївка</vt:lpstr>
      <vt:lpstr>                                                                                  Калініна Дар’я Віталіївна                                      учениця  10 класу                                      Комунального закладу «Огіївський ліцей»                                      Сахновщинської селищної ради                                      Красноградського району Харківської області.                                                            Наукові керівники:                                                             Вальковська Наталія Володимирівна                                                                                                                   Балла Юлія Олександрівна                                                         </vt:lpstr>
      <vt:lpstr>               Мета та завдання:   Мета: дослідити історичні місця села; мотивувати бажання учнів добре знати  історію походження села, відомих людей і водночас стимулювати дітей до дослідницько-краєзнавчої роботи; виховувати стійке почуття національної свідомості і високої духовності, любові до рідного краю.  Завдання: зібрати спогади земляків, очевидців, учасників подій минулого; формувати негативне ставлення до насильницьких методів задля досягнення мети; виховувати почуття доброти, мудрості, співчуття, бачення зв’язку між історичним минулим та сьогоденням; донести до свідомості однокласників значення історії та історичних місць своєї маленької Батьківщини. </vt:lpstr>
      <vt:lpstr>                          Вступ  Невблаганні роки беруть своє, все менше залишається живих свідків минулих подій, що стали історією нашого краю. Нинішньому поколінню важко осягнути   біди і поневіряння, через які судилося пройти нашим батькам і дідам. Було б несправедливим, щоб те, що вони пережили відійшло разом з ними. Людина живе, доки її пам’ятають…   Свою історію ми маємо вивчати не лише за підручниками, а й за розповідями очевидців. На превеликий жаль, вже немає серед нас декого з цих людей, які ще зовсім недавно розповідали про себе, історію села, але їх спогади залишаться доброю пам’яттю про нелегке, але чесне і достойно прожите життя.  Досліджуючи дану тему, я б хотіла, щоб у XXI-му столітті людству стали відомі сторінки нашої історії, які б пролили світло на забуті події, які й писали історію рідного краю.  На жаль, фактів залишилось зовсім мало, але збираючи інформацію  по краплинах ми дізналися про пам’ятки нашого села, які в жодному разі не повинні бути забутими!  </vt:lpstr>
      <vt:lpstr>    Історія виникнення села  Є на Полтавщині, у Кобеляках, вулиця Огія, а на Харківщині у Красноградському районі – село Огіївка. Обидві назви - на честь відомого політичного і громадського діяча, героя громадянської війни, більшовика Якова Родіоновича Огія.   З розповідей старожила нашого села Подріз Параски Данилівни, яка разом зі своїми батьками та ще шістьма родинами першими переїхали сюди з Нехворощі Полтавської області у 1924 році, ми дізналися, що їм дуже приглянулася місцевість між трьома ставками та родючі землі. </vt:lpstr>
      <vt:lpstr>         Дуб-старожил  У нашому селі є дуб-старожил, якому скоро виповниться 100 років.  Зі спогадів Куліш Ніни Леонтіївни, ми дізналися, що цей дуб посадив у 1927 році дід Сава Куліш. З тих пір він і росте. В селі його вважають історичною пам’яткою.</vt:lpstr>
      <vt:lpstr>                   Повоєнний вітряк  Зі спогадів Подріз Параски Данилівни, дерев’яний млин був розташований на виїзді з села.  Справжній огіївський вітряк був спалений нацистами під час відступу з села в роки Другої світової війни. Дерев'яний млин, що на світлині, був перевезений до Огіївки у перші повоєнні роки із села Скиртяне Сахновщинського району, де встояло декілька вітряних млинів.  Вітряк перевозили на санях ранньою весною по танучому снігу. Млин із Скиртяного за розмірами був значно менший огіївського. Дерев’яний стовп-основа для надійності був замінений на гарматний ствол, який віднайшли неподалік с. Дар-Надежди. Млин до нашого часу не зберігся, згорів у 1990 році чи то від удару блискавки, чи від підпалу.  Цей вітряк  було зображено художником  Медвідь Л.М. у 1984 році</vt:lpstr>
      <vt:lpstr>          Трагічне місце в історії села  Зі спогадів Подріз П.Д.: «… німці жорстоко панували в нашому селі. Біля греблі, там де зараз сільський парк, розстрілювали людей і скидали їх, як непотріб у яму. Жінку на прізвище Сипало (не пам’ятаю імені) розстріляли разом з маленькою дитиною на руках, Пугача (імені не пам’ятаю) розстріляли зі словами на вустах: «Да здравствуєт Совєтский союз!».   Наша сім’я також була у списках на розстріл, але татові вчасно про це повідомили і ми встигли втекти».  Вбитих згодом було перепоховано у братську могилу.</vt:lpstr>
      <vt:lpstr>    Одвічний біль – Афганістан…   Війна в Афганістані 1979-1989 рр. не оминула огіївчан. Серед юнаків, які змушені були виконувати інтернаціональний обов’язок був і наш односельчанин Пожидаєв Леонід Іванович.  Народився він 20 лютого 1965 року. Але життя не балувало хлопця: коли він пішов до школи тато покинув родину, мама тяжко хворіла і Леонід постійно допомагав їй по господарству. Навчання йому давалося легко – до 8 класу був відмінником. Після школи закінчив Сахновщинську школу ДСАФ і почав працювати у рідному колгоспі. Дуже хотів вступити до лав Радянської армії, але отримав відстрочку через хворобу матері. </vt:lpstr>
      <vt:lpstr>Незабаром мама помирає і 19-річний юнак сам йде до військомату, щоб підти в армію. Додому повернувся юнак в цинковій труні. Проводжали хлопця в останню путь всім селом.  Ім’ям Леоніда Пожидаєва названа вулиця в нашому селі, на його честь на будівлі школи, яку він закінчив, встановлено меморіальну дошку. Наказом Президіума Верховної Ради Леоніда Пожидаєва було нагороджено Орденом Червоної Зірки № 374328, а в серпні 1988 року медаллю «От благодарного афганского народа», посмертно.  </vt:lpstr>
      <vt:lpstr>                                               Висновок  Освічена людина завжди розуміє, що без минулого немає майбутнього, без традиційного немає нового, без колишнього нема теперішнього.  Метою мого дослідження було дослідити та  поповнити  відомості про історичні пам’ятки та видатних людей с. Огіївка  Красноградського району. Події минулих часів мають бути взірцем, уроком для сучасного життя, оскільки ми можемо подивитись на них відсторонено, з більшою об’єктивністю, зробити правильні висновки.   Отже, ми прикладаємо зусилля щоб відновити історичну спадщину,  привернути увагу моїх ровесників до сторінок історії нашого краю, щоб юні покоління розуміли, якою важкою працею наших односельчан здобувався добробут та розквіт села, знали імена героїв-земляків, які боролися за вільну і незалежну Батьківщину та допомагали братньому Афганському народу.</vt:lpstr>
      <vt:lpstr>  Список використаної літератури 1. Приходько Ф.П. Нариси історії Сахновщини, 1997. 2. Архів Сахновщинського краєзнавчого музею 3. Архів Огіївського краєзнавчого музею. 4. Спогади старожил (Подріз П.Д. Куліш Н.Л)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julia.balla01@gmail.com</dc:creator>
  <cp:lastModifiedBy>Настя Вальковська</cp:lastModifiedBy>
  <cp:revision>35</cp:revision>
  <dcterms:created xsi:type="dcterms:W3CDTF">2022-11-16T14:36:56Z</dcterms:created>
  <dcterms:modified xsi:type="dcterms:W3CDTF">2024-03-21T17:00:07Z</dcterms:modified>
</cp:coreProperties>
</file>