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5"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86" d="100"/>
          <a:sy n="86" d="100"/>
        </p:scale>
        <p:origin x="4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ru-RU"/>
              <a:t>Образец заголовка</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3/29/2024</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lvl1pPr>
              <a:defRPr sz="1200"/>
            </a:lvl1pPr>
          </a:lstStyle>
          <a:p>
            <a:fld id="{48A87A34-81AB-432B-8DAE-1953F412C126}" type="datetimeFigureOut">
              <a:rPr lang="en-US" dirty="0"/>
              <a:pPr/>
              <a:t>3/29/2024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ru-RU"/>
              <a:t>Образец заголовка</a:t>
            </a:r>
            <a:endParaRPr lang="en-US" dirty="0"/>
          </a:p>
        </p:txBody>
      </p:sp>
      <p:sp>
        <p:nvSpPr>
          <p:cNvPr id="3" name="Text Placeholder 2"/>
          <p:cNvSpPr>
            <a:spLocks noGrp="1"/>
          </p:cNvSpPr>
          <p:nvPr>
            <p:ph type="body" idx="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8A87A34-81AB-432B-8DAE-1953F412C126}" type="datetimeFigureOut">
              <a:rPr lang="en-US" dirty="0"/>
              <a:t>3/29/2024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ru-RU"/>
              <a:t>Образец заголовка</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29166" y="2974448"/>
            <a:ext cx="4645152" cy="2493876"/>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094337" y="2971669"/>
            <a:ext cx="4645152" cy="248719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48A87A34-81AB-432B-8DAE-1953F412C126}" type="datetimeFigureOut">
              <a:rPr lang="en-US" dirty="0"/>
              <a:t>3/29/2024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48A87A34-81AB-432B-8DAE-1953F412C126}" type="datetimeFigureOut">
              <a:rPr lang="en-US" dirty="0"/>
              <a:pPr/>
              <a:t>3/29/2024</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6D22F896-40B5-4ADD-8801-0D06FADFA095}" type="slidenum">
              <a:rPr lang="en-US" dirty="0"/>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3/29/2024</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867579" y="890547"/>
            <a:ext cx="8637073" cy="2618554"/>
          </a:xfrm>
        </p:spPr>
        <p:txBody>
          <a:bodyPr>
            <a:normAutofit/>
          </a:bodyPr>
          <a:lstStyle/>
          <a:p>
            <a:pPr algn="ctr"/>
            <a:r>
              <a:rPr lang="uk-UA" dirty="0">
                <a:latin typeface="Times New Roman" panose="02020603050405020304" pitchFamily="18" charset="0"/>
                <a:cs typeface="Times New Roman" panose="02020603050405020304" pitchFamily="18" charset="0"/>
              </a:rPr>
              <a:t>Як чорне стає блискучим</a:t>
            </a:r>
            <a:endParaRPr lang="en-US"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693628" y="3447481"/>
            <a:ext cx="9495132" cy="2438719"/>
          </a:xfrm>
        </p:spPr>
        <p:txBody>
          <a:bodyPr>
            <a:normAutofit/>
          </a:bodyPr>
          <a:lstStyle/>
          <a:p>
            <a:pPr algn="r">
              <a:lnSpc>
                <a:spcPct val="110000"/>
              </a:lnSpc>
              <a:spcBef>
                <a:spcPts val="0"/>
              </a:spcBef>
            </a:pPr>
            <a:r>
              <a:rPr lang="uk-UA" b="1" dirty="0">
                <a:latin typeface="Times New Roman" pitchFamily="18" charset="0"/>
                <a:cs typeface="Times New Roman" pitchFamily="18" charset="0"/>
              </a:rPr>
              <a:t>Виконав: </a:t>
            </a:r>
            <a:r>
              <a:rPr lang="uk-UA" dirty="0">
                <a:latin typeface="Times New Roman" pitchFamily="18" charset="0"/>
                <a:cs typeface="Times New Roman" pitchFamily="18" charset="0"/>
              </a:rPr>
              <a:t>Голіков Вадим Дмитрович, </a:t>
            </a:r>
          </a:p>
          <a:p>
            <a:pPr algn="r">
              <a:lnSpc>
                <a:spcPct val="110000"/>
              </a:lnSpc>
              <a:spcBef>
                <a:spcPts val="0"/>
              </a:spcBef>
            </a:pPr>
            <a:r>
              <a:rPr lang="uk-UA" dirty="0">
                <a:latin typeface="Times New Roman" pitchFamily="18" charset="0"/>
                <a:cs typeface="Times New Roman" pitchFamily="18" charset="0"/>
              </a:rPr>
              <a:t>учень 10 класу, </a:t>
            </a:r>
          </a:p>
          <a:p>
            <a:pPr algn="r">
              <a:lnSpc>
                <a:spcPct val="110000"/>
              </a:lnSpc>
              <a:spcBef>
                <a:spcPts val="0"/>
              </a:spcBef>
            </a:pPr>
            <a:r>
              <a:rPr lang="uk-UA" dirty="0" err="1">
                <a:latin typeface="Times New Roman" pitchFamily="18" charset="0"/>
                <a:cs typeface="Times New Roman" pitchFamily="18" charset="0"/>
              </a:rPr>
              <a:t>Славутського</a:t>
            </a:r>
            <a:r>
              <a:rPr lang="uk-UA" dirty="0">
                <a:latin typeface="Times New Roman" pitchFamily="18" charset="0"/>
                <a:cs typeface="Times New Roman" pitchFamily="18" charset="0"/>
              </a:rPr>
              <a:t> ліцею</a:t>
            </a:r>
            <a:br>
              <a:rPr lang="uk-UA" dirty="0">
                <a:latin typeface="Times New Roman" pitchFamily="18" charset="0"/>
                <a:cs typeface="Times New Roman" pitchFamily="18" charset="0"/>
              </a:rPr>
            </a:br>
            <a:r>
              <a:rPr lang="uk-UA" dirty="0">
                <a:latin typeface="Times New Roman" pitchFamily="18" charset="0"/>
                <a:cs typeface="Times New Roman" pitchFamily="18" charset="0"/>
              </a:rPr>
              <a:t>Хмельницької обласної ради</a:t>
            </a:r>
            <a:br>
              <a:rPr lang="uk-UA" dirty="0">
                <a:latin typeface="Times New Roman" pitchFamily="18" charset="0"/>
                <a:cs typeface="Times New Roman" pitchFamily="18" charset="0"/>
              </a:rPr>
            </a:br>
            <a:r>
              <a:rPr lang="uk-UA" b="1" dirty="0">
                <a:latin typeface="Times New Roman" pitchFamily="18" charset="0"/>
                <a:cs typeface="Times New Roman" pitchFamily="18" charset="0"/>
              </a:rPr>
              <a:t>Науковий керівник</a:t>
            </a:r>
            <a:r>
              <a:rPr lang="uk-UA" dirty="0">
                <a:latin typeface="Times New Roman" pitchFamily="18" charset="0"/>
                <a:cs typeface="Times New Roman" pitchFamily="18" charset="0"/>
              </a:rPr>
              <a:t>: Коваль Віктор </a:t>
            </a:r>
            <a:r>
              <a:rPr lang="uk-UA" dirty="0" err="1">
                <a:latin typeface="Times New Roman" pitchFamily="18" charset="0"/>
                <a:cs typeface="Times New Roman" pitchFamily="18" charset="0"/>
              </a:rPr>
              <a:t>Людвигович</a:t>
            </a:r>
            <a:r>
              <a:rPr lang="uk-UA" dirty="0">
                <a:latin typeface="Times New Roman" pitchFamily="18" charset="0"/>
                <a:cs typeface="Times New Roman" pitchFamily="18" charset="0"/>
              </a:rPr>
              <a:t>,</a:t>
            </a:r>
            <a:br>
              <a:rPr lang="uk-UA" dirty="0">
                <a:latin typeface="Times New Roman" pitchFamily="18" charset="0"/>
                <a:cs typeface="Times New Roman" pitchFamily="18" charset="0"/>
              </a:rPr>
            </a:br>
            <a:r>
              <a:rPr lang="uk-UA" dirty="0">
                <a:latin typeface="Times New Roman" pitchFamily="18" charset="0"/>
                <a:cs typeface="Times New Roman" pitchFamily="18" charset="0"/>
              </a:rPr>
              <a:t>вчитель фізики </a:t>
            </a:r>
            <a:r>
              <a:rPr lang="uk-UA" dirty="0" err="1">
                <a:latin typeface="Times New Roman" pitchFamily="18" charset="0"/>
                <a:cs typeface="Times New Roman" pitchFamily="18" charset="0"/>
              </a:rPr>
              <a:t>Славутського</a:t>
            </a:r>
            <a:r>
              <a:rPr lang="uk-UA" dirty="0">
                <a:latin typeface="Times New Roman" pitchFamily="18" charset="0"/>
                <a:cs typeface="Times New Roman" pitchFamily="18" charset="0"/>
              </a:rPr>
              <a:t> ліцею</a:t>
            </a:r>
            <a:br>
              <a:rPr lang="uk-UA" dirty="0">
                <a:latin typeface="Times New Roman" pitchFamily="18" charset="0"/>
                <a:cs typeface="Times New Roman" pitchFamily="18" charset="0"/>
              </a:rPr>
            </a:br>
            <a:r>
              <a:rPr lang="uk-UA" dirty="0">
                <a:latin typeface="Times New Roman" pitchFamily="18" charset="0"/>
                <a:cs typeface="Times New Roman" pitchFamily="18" charset="0"/>
              </a:rPr>
              <a:t>Хмельницької обласної ради</a:t>
            </a:r>
            <a:endParaRPr lang="uk-UA" dirty="0"/>
          </a:p>
        </p:txBody>
      </p:sp>
      <p:sp>
        <p:nvSpPr>
          <p:cNvPr id="4" name="TextBox 3"/>
          <p:cNvSpPr txBox="1"/>
          <p:nvPr/>
        </p:nvSpPr>
        <p:spPr>
          <a:xfrm>
            <a:off x="1097281" y="890547"/>
            <a:ext cx="10177670" cy="1200329"/>
          </a:xfrm>
          <a:prstGeom prst="rect">
            <a:avLst/>
          </a:prstGeom>
          <a:noFill/>
        </p:spPr>
        <p:txBody>
          <a:bodyPr wrap="square" rtlCol="0">
            <a:spAutoFit/>
          </a:bodyPr>
          <a:lstStyle/>
          <a:p>
            <a:pPr algn="ctr"/>
            <a:r>
              <a:rPr lang="uk-UA" sz="2400" dirty="0">
                <a:latin typeface="Times New Roman" panose="02020603050405020304" pitchFamily="18" charset="0"/>
                <a:cs typeface="Times New Roman" panose="02020603050405020304" pitchFamily="18" charset="0"/>
              </a:rPr>
              <a:t>Всеукраїнський відкритий інтерактивний конкурс </a:t>
            </a:r>
          </a:p>
          <a:p>
            <a:pPr algn="ctr"/>
            <a:r>
              <a:rPr lang="uk-UA" sz="2400" dirty="0">
                <a:latin typeface="Times New Roman" panose="02020603050405020304" pitchFamily="18" charset="0"/>
                <a:cs typeface="Times New Roman" panose="02020603050405020304" pitchFamily="18" charset="0"/>
              </a:rPr>
              <a:t>«МАН – Юніор Дослідник» </a:t>
            </a:r>
            <a:br>
              <a:rPr lang="uk-UA" sz="2400" dirty="0">
                <a:latin typeface="Times New Roman" panose="02020603050405020304" pitchFamily="18" charset="0"/>
                <a:cs typeface="Times New Roman" panose="02020603050405020304" pitchFamily="18" charset="0"/>
              </a:rPr>
            </a:br>
            <a:endParaRPr lang="uk-UA"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7670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E9DF1F-4D2E-403F-8CED-950B83BD35AE}"/>
              </a:ext>
            </a:extLst>
          </p:cNvPr>
          <p:cNvSpPr>
            <a:spLocks noGrp="1"/>
          </p:cNvSpPr>
          <p:nvPr>
            <p:ph type="title"/>
          </p:nvPr>
        </p:nvSpPr>
        <p:spPr/>
        <p:txBody>
          <a:bodyPr>
            <a:normAutofit/>
          </a:bodyPr>
          <a:lstStyle/>
          <a:p>
            <a:pPr algn="ctr"/>
            <a:r>
              <a:rPr lang="uk-UA" sz="3600" b="1" dirty="0">
                <a:latin typeface="Times New Roman" panose="02020603050405020304" pitchFamily="18" charset="0"/>
                <a:cs typeface="Times New Roman" panose="02020603050405020304" pitchFamily="18" charset="0"/>
              </a:rPr>
              <a:t>Список використаних джерел</a:t>
            </a:r>
            <a:endParaRPr lang="uk-UA" sz="3600" dirty="0">
              <a:latin typeface="Times New Roman" panose="02020603050405020304" pitchFamily="18" charset="0"/>
              <a:cs typeface="Times New Roman" panose="02020603050405020304" pitchFamily="18" charset="0"/>
            </a:endParaRPr>
          </a:p>
        </p:txBody>
      </p:sp>
      <p:sp>
        <p:nvSpPr>
          <p:cNvPr id="3" name="Місце для вмісту 2">
            <a:extLst>
              <a:ext uri="{FF2B5EF4-FFF2-40B4-BE49-F238E27FC236}">
                <a16:creationId xmlns:a16="http://schemas.microsoft.com/office/drawing/2014/main" id="{26C5718C-D5E5-4552-9596-CA349F361ECA}"/>
              </a:ext>
            </a:extLst>
          </p:cNvPr>
          <p:cNvSpPr>
            <a:spLocks noGrp="1"/>
          </p:cNvSpPr>
          <p:nvPr>
            <p:ph idx="1"/>
          </p:nvPr>
        </p:nvSpPr>
        <p:spPr/>
        <p:txBody>
          <a:bodyPr/>
          <a:lstStyle/>
          <a:p>
            <a:r>
              <a:rPr lang="uk-UA" sz="2400" i="1" dirty="0">
                <a:latin typeface="Times New Roman" panose="02020603050405020304" pitchFamily="18" charset="0"/>
                <a:cs typeface="Times New Roman" panose="02020603050405020304" pitchFamily="18" charset="0"/>
              </a:rPr>
              <a:t>1.Підручник «Фізика. Рівень стандарту. 10 клас» </a:t>
            </a:r>
          </a:p>
          <a:p>
            <a:pPr marL="0" indent="0">
              <a:buNone/>
            </a:pPr>
            <a:r>
              <a:rPr lang="uk-UA" sz="2400" i="1" dirty="0">
                <a:latin typeface="Times New Roman" panose="02020603050405020304" pitchFamily="18" charset="0"/>
                <a:cs typeface="Times New Roman" panose="02020603050405020304" pitchFamily="18" charset="0"/>
              </a:rPr>
              <a:t>(автори В.Г. Бар’яхтар, С.О. Довгий).</a:t>
            </a:r>
            <a:endParaRPr lang="uk-UA" sz="2400" dirty="0">
              <a:latin typeface="Times New Roman" panose="02020603050405020304" pitchFamily="18" charset="0"/>
              <a:cs typeface="Times New Roman" panose="02020603050405020304" pitchFamily="18" charset="0"/>
            </a:endParaRPr>
          </a:p>
          <a:p>
            <a:r>
              <a:rPr lang="uk-UA" sz="2400" i="1" dirty="0">
                <a:latin typeface="Times New Roman" panose="02020603050405020304" pitchFamily="18" charset="0"/>
                <a:cs typeface="Times New Roman" panose="02020603050405020304" pitchFamily="18" charset="0"/>
              </a:rPr>
              <a:t>2.Підручник «Фізика. Рівень стандарту. 11 клас» </a:t>
            </a:r>
          </a:p>
          <a:p>
            <a:pPr marL="0" indent="0">
              <a:buNone/>
            </a:pPr>
            <a:r>
              <a:rPr lang="uk-UA" sz="2400" i="1" dirty="0">
                <a:latin typeface="Times New Roman" panose="02020603050405020304" pitchFamily="18" charset="0"/>
                <a:cs typeface="Times New Roman" panose="02020603050405020304" pitchFamily="18" charset="0"/>
              </a:rPr>
              <a:t>(автори В.Г. Бар’яхтар, С.О. Довгий)</a:t>
            </a:r>
            <a:endParaRPr lang="uk-UA" sz="2400" dirty="0">
              <a:latin typeface="Times New Roman" panose="02020603050405020304" pitchFamily="18" charset="0"/>
              <a:cs typeface="Times New Roman" panose="02020603050405020304" pitchFamily="18" charset="0"/>
            </a:endParaRPr>
          </a:p>
          <a:p>
            <a:endParaRPr lang="uk-UA" dirty="0"/>
          </a:p>
        </p:txBody>
      </p:sp>
    </p:spTree>
    <p:extLst>
      <p:ext uri="{BB962C8B-B14F-4D97-AF65-F5344CB8AC3E}">
        <p14:creationId xmlns:p14="http://schemas.microsoft.com/office/powerpoint/2010/main" val="3568655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a:latin typeface="Times New Roman" panose="02020603050405020304" pitchFamily="18" charset="0"/>
                <a:cs typeface="Times New Roman" panose="02020603050405020304" pitchFamily="18" charset="0"/>
              </a:rPr>
              <a:t>Мета </a:t>
            </a:r>
            <a:r>
              <a:rPr lang="uk-UA" sz="3600" dirty="0" err="1">
                <a:latin typeface="Times New Roman" panose="02020603050405020304" pitchFamily="18" charset="0"/>
                <a:cs typeface="Times New Roman" panose="02020603050405020304" pitchFamily="18" charset="0"/>
              </a:rPr>
              <a:t>проєкту</a:t>
            </a:r>
            <a:r>
              <a:rPr lang="uk-UA" sz="36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p:txBody>
          <a:bodyPr>
            <a:normAutofit/>
          </a:bodyPr>
          <a:lstStyle/>
          <a:p>
            <a:r>
              <a:rPr lang="uk-UA" sz="3200" dirty="0">
                <a:latin typeface="Times New Roman" panose="02020603050405020304" pitchFamily="18" charset="0"/>
                <a:cs typeface="Times New Roman" panose="02020603050405020304" pitchFamily="18" charset="0"/>
              </a:rPr>
              <a:t>Виконати дослід-фокус на основі оптичних явищ</a:t>
            </a:r>
          </a:p>
        </p:txBody>
      </p:sp>
    </p:spTree>
    <p:extLst>
      <p:ext uri="{BB962C8B-B14F-4D97-AF65-F5344CB8AC3E}">
        <p14:creationId xmlns:p14="http://schemas.microsoft.com/office/powerpoint/2010/main" val="3815701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a:latin typeface="Times New Roman" panose="02020603050405020304" pitchFamily="18" charset="0"/>
                <a:cs typeface="Times New Roman" panose="02020603050405020304" pitchFamily="18" charset="0"/>
              </a:rPr>
              <a:t>Завдання</a:t>
            </a:r>
            <a:r>
              <a:rPr lang="en-US" sz="36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p:txBody>
          <a:bodyPr>
            <a:normAutofit/>
          </a:bodyPr>
          <a:lstStyle/>
          <a:p>
            <a:r>
              <a:rPr lang="uk-UA" sz="3200" dirty="0">
                <a:latin typeface="Times New Roman" panose="02020603050405020304" pitchFamily="18" charset="0"/>
                <a:cs typeface="Times New Roman" panose="02020603050405020304" pitchFamily="18" charset="0"/>
              </a:rPr>
              <a:t>Продемонструвати, як чорна сажа може стати сріблястою у воді</a:t>
            </a:r>
            <a:r>
              <a:rPr lang="uk-UA" sz="3200" b="1" dirty="0">
                <a:latin typeface="Times New Roman" panose="02020603050405020304" pitchFamily="18" charset="0"/>
                <a:cs typeface="Times New Roman" panose="02020603050405020304" pitchFamily="18" charset="0"/>
              </a:rPr>
              <a:t> </a:t>
            </a:r>
          </a:p>
          <a:p>
            <a:r>
              <a:rPr lang="uk-UA" sz="3200" dirty="0">
                <a:latin typeface="Times New Roman" panose="02020603050405020304" pitchFamily="18" charset="0"/>
                <a:cs typeface="Times New Roman" panose="02020603050405020304" pitchFamily="18" charset="0"/>
              </a:rPr>
              <a:t>Дослідити і пояснити таку оптичну ілюзію</a:t>
            </a:r>
          </a:p>
        </p:txBody>
      </p:sp>
    </p:spTree>
    <p:extLst>
      <p:ext uri="{BB962C8B-B14F-4D97-AF65-F5344CB8AC3E}">
        <p14:creationId xmlns:p14="http://schemas.microsoft.com/office/powerpoint/2010/main" val="228689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uk-UA" sz="3600" dirty="0">
                <a:latin typeface="Times New Roman" panose="02020603050405020304" pitchFamily="18" charset="0"/>
                <a:cs typeface="Times New Roman" panose="02020603050405020304" pitchFamily="18" charset="0"/>
              </a:rPr>
              <a:t>Матеріали та обладнання</a:t>
            </a:r>
            <a:r>
              <a:rPr lang="en-US" sz="3600" dirty="0">
                <a:latin typeface="Times New Roman" panose="02020603050405020304" pitchFamily="18" charset="0"/>
                <a:cs typeface="Times New Roman" panose="02020603050405020304" pitchFamily="18" charset="0"/>
              </a:rPr>
              <a:t>:</a:t>
            </a:r>
          </a:p>
        </p:txBody>
      </p:sp>
      <p:sp>
        <p:nvSpPr>
          <p:cNvPr id="3" name="Объект 2"/>
          <p:cNvSpPr>
            <a:spLocks noGrp="1"/>
          </p:cNvSpPr>
          <p:nvPr>
            <p:ph idx="1"/>
          </p:nvPr>
        </p:nvSpPr>
        <p:spPr>
          <a:xfrm>
            <a:off x="128406" y="2317942"/>
            <a:ext cx="5401880" cy="1952217"/>
          </a:xfrm>
        </p:spPr>
        <p:txBody>
          <a:bodyPr>
            <a:normAutofit/>
          </a:bodyPr>
          <a:lstStyle/>
          <a:p>
            <a:r>
              <a:rPr lang="uk-UA" sz="2400" dirty="0">
                <a:latin typeface="Times New Roman" panose="02020603050405020304" pitchFamily="18" charset="0"/>
                <a:cs typeface="Times New Roman" panose="02020603050405020304" pitchFamily="18" charset="0"/>
              </a:rPr>
              <a:t>Закопчена столова ложка</a:t>
            </a:r>
            <a:r>
              <a:rPr lang="en-US" sz="2400" dirty="0">
                <a:latin typeface="Times New Roman" panose="02020603050405020304" pitchFamily="18" charset="0"/>
                <a:cs typeface="Times New Roman" panose="02020603050405020304" pitchFamily="18" charset="0"/>
              </a:rPr>
              <a:t>;</a:t>
            </a:r>
            <a:endParaRPr lang="uk-UA" sz="2400" dirty="0">
              <a:latin typeface="Times New Roman" panose="02020603050405020304" pitchFamily="18" charset="0"/>
              <a:cs typeface="Times New Roman" panose="02020603050405020304" pitchFamily="18" charset="0"/>
            </a:endParaRPr>
          </a:p>
          <a:p>
            <a:r>
              <a:rPr lang="uk-UA" sz="2400" dirty="0">
                <a:latin typeface="Times New Roman" panose="02020603050405020304" pitchFamily="18" charset="0"/>
                <a:cs typeface="Times New Roman" panose="02020603050405020304" pitchFamily="18" charset="0"/>
              </a:rPr>
              <a:t>Друга столова ложка для порівняння</a:t>
            </a:r>
            <a:r>
              <a:rPr lang="en-US" sz="2400" dirty="0">
                <a:latin typeface="Times New Roman" panose="02020603050405020304" pitchFamily="18" charset="0"/>
                <a:cs typeface="Times New Roman" panose="02020603050405020304" pitchFamily="18" charset="0"/>
              </a:rPr>
              <a:t>;</a:t>
            </a:r>
            <a:endParaRPr lang="uk-UA" sz="2400" dirty="0">
              <a:latin typeface="Times New Roman" panose="02020603050405020304" pitchFamily="18" charset="0"/>
              <a:cs typeface="Times New Roman" panose="02020603050405020304" pitchFamily="18" charset="0"/>
            </a:endParaRPr>
          </a:p>
          <a:p>
            <a:r>
              <a:rPr lang="uk-UA" sz="2400" dirty="0">
                <a:latin typeface="Times New Roman" panose="02020603050405020304" pitchFamily="18" charset="0"/>
                <a:cs typeface="Times New Roman" panose="02020603050405020304" pitchFamily="18" charset="0"/>
              </a:rPr>
              <a:t>Посудина з водою.</a:t>
            </a:r>
            <a:endParaRPr lang="en-US" sz="24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0285" y="1661822"/>
            <a:ext cx="5818737" cy="3732174"/>
          </a:xfrm>
          <a:prstGeom prst="rect">
            <a:avLst/>
          </a:prstGeom>
        </p:spPr>
      </p:pic>
    </p:spTree>
    <p:extLst>
      <p:ext uri="{BB962C8B-B14F-4D97-AF65-F5344CB8AC3E}">
        <p14:creationId xmlns:p14="http://schemas.microsoft.com/office/powerpoint/2010/main" val="735541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dirty="0">
                <a:latin typeface="Times New Roman" panose="02020603050405020304" pitchFamily="18" charset="0"/>
                <a:cs typeface="Times New Roman" panose="02020603050405020304" pitchFamily="18" charset="0"/>
              </a:rPr>
              <a:t>Хід роботи</a:t>
            </a:r>
            <a:endParaRPr lang="en-US"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19597" y="1821912"/>
            <a:ext cx="10653204" cy="3751952"/>
          </a:xfrm>
        </p:spPr>
        <p:txBody>
          <a:bodyPr>
            <a:normAutofit fontScale="92500" lnSpcReduction="10000"/>
          </a:bodyPr>
          <a:lstStyle/>
          <a:p>
            <a:pPr marL="0" indent="0">
              <a:buNone/>
            </a:pPr>
            <a:r>
              <a:rPr lang="uk-UA" sz="2600" b="1" dirty="0"/>
              <a:t> </a:t>
            </a:r>
            <a:r>
              <a:rPr lang="uk-UA" sz="2600" b="1" dirty="0">
                <a:latin typeface="Times New Roman" panose="02020603050405020304" pitchFamily="18" charset="0"/>
                <a:cs typeface="Times New Roman" panose="02020603050405020304" pitchFamily="18" charset="0"/>
              </a:rPr>
              <a:t>1. Підготовка:</a:t>
            </a:r>
            <a:endParaRPr lang="uk-UA" sz="2600" dirty="0">
              <a:latin typeface="Times New Roman" panose="02020603050405020304" pitchFamily="18" charset="0"/>
              <a:cs typeface="Times New Roman" panose="02020603050405020304" pitchFamily="18" charset="0"/>
            </a:endParaRPr>
          </a:p>
          <a:p>
            <a:r>
              <a:rPr lang="uk-UA" sz="2600" dirty="0">
                <a:latin typeface="Times New Roman" panose="02020603050405020304" pitchFamily="18" charset="0"/>
                <a:cs typeface="Times New Roman" panose="02020603050405020304" pitchFamily="18" charset="0"/>
              </a:rPr>
              <a:t>Підготуйте всі необхідні матеріали та обладнання.</a:t>
            </a:r>
          </a:p>
          <a:p>
            <a:r>
              <a:rPr lang="uk-UA" sz="2600" dirty="0">
                <a:latin typeface="Times New Roman" panose="02020603050405020304" pitchFamily="18" charset="0"/>
                <a:cs typeface="Times New Roman" panose="02020603050405020304" pitchFamily="18" charset="0"/>
              </a:rPr>
              <a:t>Підготуйте місце для проведення досліду.</a:t>
            </a:r>
          </a:p>
          <a:p>
            <a:pPr marL="0" indent="0">
              <a:buNone/>
            </a:pPr>
            <a:r>
              <a:rPr lang="uk-UA" sz="2600" b="1" dirty="0">
                <a:latin typeface="Times New Roman" panose="02020603050405020304" pitchFamily="18" charset="0"/>
                <a:cs typeface="Times New Roman" panose="02020603050405020304" pitchFamily="18" charset="0"/>
              </a:rPr>
              <a:t> 2. </a:t>
            </a:r>
            <a:r>
              <a:rPr lang="uk-UA" sz="2600" b="1" dirty="0" err="1">
                <a:latin typeface="Times New Roman" panose="02020603050405020304" pitchFamily="18" charset="0"/>
                <a:cs typeface="Times New Roman" panose="02020603050405020304" pitchFamily="18" charset="0"/>
              </a:rPr>
              <a:t>Закопчення</a:t>
            </a:r>
            <a:r>
              <a:rPr lang="uk-UA" sz="2600" b="1" dirty="0">
                <a:latin typeface="Times New Roman" panose="02020603050405020304" pitchFamily="18" charset="0"/>
                <a:cs typeface="Times New Roman" panose="02020603050405020304" pitchFamily="18" charset="0"/>
              </a:rPr>
              <a:t> ложки:</a:t>
            </a:r>
            <a:endParaRPr lang="uk-UA" sz="2600" dirty="0">
              <a:latin typeface="Times New Roman" panose="02020603050405020304" pitchFamily="18" charset="0"/>
              <a:cs typeface="Times New Roman" panose="02020603050405020304" pitchFamily="18" charset="0"/>
            </a:endParaRPr>
          </a:p>
          <a:p>
            <a:r>
              <a:rPr lang="uk-UA" sz="2600" dirty="0">
                <a:latin typeface="Times New Roman" panose="02020603050405020304" pitchFamily="18" charset="0"/>
                <a:cs typeface="Times New Roman" panose="02020603050405020304" pitchFamily="18" charset="0"/>
              </a:rPr>
              <a:t>Увімкніть джерело тепла (свічку, газову плиту тощо).</a:t>
            </a:r>
          </a:p>
          <a:p>
            <a:r>
              <a:rPr lang="uk-UA" sz="2600" dirty="0">
                <a:latin typeface="Times New Roman" panose="02020603050405020304" pitchFamily="18" charset="0"/>
                <a:cs typeface="Times New Roman" panose="02020603050405020304" pitchFamily="18" charset="0"/>
              </a:rPr>
              <a:t>Утримуйте ложку над джерелом тепла так, щоб вона закоптилася, але не перегрівалася.</a:t>
            </a:r>
          </a:p>
          <a:p>
            <a:endParaRPr lang="uk-UA" dirty="0"/>
          </a:p>
          <a:p>
            <a:endParaRPr lang="uk-UA" dirty="0"/>
          </a:p>
          <a:p>
            <a:endParaRPr lang="uk-UA" dirty="0"/>
          </a:p>
        </p:txBody>
      </p:sp>
    </p:spTree>
    <p:extLst>
      <p:ext uri="{BB962C8B-B14F-4D97-AF65-F5344CB8AC3E}">
        <p14:creationId xmlns:p14="http://schemas.microsoft.com/office/powerpoint/2010/main" val="3139790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dirty="0">
                <a:latin typeface="Times New Roman" panose="02020603050405020304" pitchFamily="18" charset="0"/>
                <a:cs typeface="Times New Roman" panose="02020603050405020304" pitchFamily="18" charset="0"/>
              </a:rPr>
              <a:t>Хід роботи</a:t>
            </a:r>
            <a:endParaRPr lang="en-US"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28406" y="1477940"/>
            <a:ext cx="5715803" cy="4644563"/>
          </a:xfrm>
        </p:spPr>
        <p:txBody>
          <a:bodyPr>
            <a:normAutofit fontScale="77500" lnSpcReduction="20000"/>
          </a:bodyPr>
          <a:lstStyle/>
          <a:p>
            <a:pPr marL="0" indent="0">
              <a:buNone/>
            </a:pPr>
            <a:r>
              <a:rPr lang="uk-UA" sz="3400" b="1" dirty="0">
                <a:latin typeface="Times New Roman" panose="02020603050405020304" pitchFamily="18" charset="0"/>
                <a:cs typeface="Times New Roman" panose="02020603050405020304" pitchFamily="18" charset="0"/>
              </a:rPr>
              <a:t>3. Занурення ложки у воду:</a:t>
            </a:r>
            <a:endParaRPr lang="uk-UA" sz="3400" dirty="0">
              <a:latin typeface="Times New Roman" panose="02020603050405020304" pitchFamily="18" charset="0"/>
              <a:cs typeface="Times New Roman" panose="02020603050405020304" pitchFamily="18" charset="0"/>
            </a:endParaRPr>
          </a:p>
          <a:p>
            <a:pPr lvl="1"/>
            <a:r>
              <a:rPr lang="uk-UA" sz="3100" dirty="0">
                <a:latin typeface="Times New Roman" panose="02020603050405020304" pitchFamily="18" charset="0"/>
                <a:cs typeface="Times New Roman" panose="02020603050405020304" pitchFamily="18" charset="0"/>
              </a:rPr>
              <a:t>Підготуйте посудину або акваріум з водою.</a:t>
            </a:r>
          </a:p>
          <a:p>
            <a:pPr lvl="1"/>
            <a:r>
              <a:rPr lang="uk-UA" sz="3100" dirty="0">
                <a:latin typeface="Times New Roman" panose="02020603050405020304" pitchFamily="18" charset="0"/>
                <a:cs typeface="Times New Roman" panose="02020603050405020304" pitchFamily="18" charset="0"/>
              </a:rPr>
              <a:t>Одночасно чисту та закопчену ложки, зануріть повністю у воду.</a:t>
            </a:r>
          </a:p>
          <a:p>
            <a:pPr marL="0" indent="0">
              <a:buNone/>
            </a:pPr>
            <a:r>
              <a:rPr lang="uk-UA" sz="3400" b="1" dirty="0">
                <a:latin typeface="Times New Roman" panose="02020603050405020304" pitchFamily="18" charset="0"/>
                <a:cs typeface="Times New Roman" panose="02020603050405020304" pitchFamily="18" charset="0"/>
              </a:rPr>
              <a:t>4.Спостереження та аналіз:</a:t>
            </a:r>
            <a:endParaRPr lang="uk-UA" sz="3400" dirty="0">
              <a:latin typeface="Times New Roman" panose="02020603050405020304" pitchFamily="18" charset="0"/>
              <a:cs typeface="Times New Roman" panose="02020603050405020304" pitchFamily="18" charset="0"/>
            </a:endParaRPr>
          </a:p>
          <a:p>
            <a:pPr lvl="1"/>
            <a:r>
              <a:rPr lang="uk-UA" sz="3100" dirty="0">
                <a:latin typeface="Times New Roman" panose="02020603050405020304" pitchFamily="18" charset="0"/>
                <a:cs typeface="Times New Roman" panose="02020603050405020304" pitchFamily="18" charset="0"/>
              </a:rPr>
              <a:t>Спостерігайте, як вода реагує на закопчену поверхню ложки.</a:t>
            </a:r>
          </a:p>
          <a:p>
            <a:pPr lvl="1"/>
            <a:r>
              <a:rPr lang="uk-UA" sz="3100" dirty="0">
                <a:latin typeface="Times New Roman" panose="02020603050405020304" pitchFamily="18" charset="0"/>
                <a:cs typeface="Times New Roman" panose="02020603050405020304" pitchFamily="18" charset="0"/>
              </a:rPr>
              <a:t>Зверніть увагу на те, як поверхня закопченої ложки стає сріблястою, як звичайна ложка</a:t>
            </a:r>
            <a:r>
              <a:rPr lang="uk-UA" sz="3100" dirty="0"/>
              <a:t>.</a:t>
            </a:r>
          </a:p>
          <a:p>
            <a:endParaRPr lang="en-US" dirty="0"/>
          </a:p>
        </p:txBody>
      </p:sp>
      <p:pic>
        <p:nvPicPr>
          <p:cNvPr id="5" name="0-02-05-f4fcde58f44dc07458fe1378a12e42dde21659e80cbb82abdb19d1424e40c927_209de259e0632e9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798171" y="1477940"/>
            <a:ext cx="6298413" cy="3722213"/>
          </a:xfrm>
          <a:prstGeom prst="rect">
            <a:avLst/>
          </a:prstGeom>
        </p:spPr>
      </p:pic>
    </p:spTree>
    <p:extLst>
      <p:ext uri="{BB962C8B-B14F-4D97-AF65-F5344CB8AC3E}">
        <p14:creationId xmlns:p14="http://schemas.microsoft.com/office/powerpoint/2010/main" val="2077181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dirty="0">
                <a:latin typeface="Times New Roman" panose="02020603050405020304" pitchFamily="18" charset="0"/>
                <a:cs typeface="Times New Roman" panose="02020603050405020304" pitchFamily="18" charset="0"/>
              </a:rPr>
              <a:t>Результат</a:t>
            </a:r>
            <a:endParaRPr lang="en-US"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130270" y="1660124"/>
            <a:ext cx="9603275" cy="3806221"/>
          </a:xfrm>
        </p:spPr>
        <p:txBody>
          <a:bodyPr>
            <a:noAutofit/>
          </a:bodyPr>
          <a:lstStyle/>
          <a:p>
            <a:pPr algn="just"/>
            <a:r>
              <a:rPr lang="uk-UA" sz="2400" dirty="0">
                <a:latin typeface="Times New Roman" panose="02020603050405020304" pitchFamily="18" charset="0"/>
                <a:cs typeface="Times New Roman" panose="02020603050405020304" pitchFamily="18" charset="0"/>
              </a:rPr>
              <a:t>Коли закопчену ложку занурили у воду, ми побачили вражаючий результат: сажа, раніше явно видима на поверхні ложки, стала непомітною. Цей ефект виникає не через фізичне видалення сажі, а через зміну умов взаємодії світла з різними середовищами. Занурення в воду створює унікальні умови для променів світла, які, проходячи через воду та зустрічаючись з поверхнею навколо сажі, відбиваються або переломлюються таким чином, що сажа стає «невидимою» для спостерігача.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7149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uk-UA" sz="3600" dirty="0">
                <a:latin typeface="Times New Roman" panose="02020603050405020304" pitchFamily="18" charset="0"/>
                <a:cs typeface="Times New Roman" panose="02020603050405020304" pitchFamily="18" charset="0"/>
              </a:rPr>
              <a:t>Пояснення</a:t>
            </a:r>
            <a:endParaRPr lang="en-US"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014859" y="1477941"/>
            <a:ext cx="10534990" cy="4949492"/>
          </a:xfrm>
        </p:spPr>
        <p:txBody>
          <a:bodyPr>
            <a:noAutofit/>
          </a:bodyPr>
          <a:lstStyle/>
          <a:p>
            <a:pPr algn="just"/>
            <a:r>
              <a:rPr lang="uk-UA" sz="2400" dirty="0">
                <a:latin typeface="Times New Roman" panose="02020603050405020304" pitchFamily="18" charset="0"/>
                <a:cs typeface="Times New Roman" panose="02020603050405020304" pitchFamily="18" charset="0"/>
              </a:rPr>
              <a:t>Це пояснюється тим, що вода і сажа на поверхні ложки, розділені тонким шаром повітря (сажа не змочується водою), промені світла, які падають на межу цих середовищ, можуть зазнавати повного внутрішнього відбивання. Це явище виникає, коли світло йде з більш оптично густого середовища (вода) в менш густе середовище (повітря) під кутом, більшим за критичний кут, тоді світлові промені повністю відбивається назад у середовище, створюючи ілюзію відбивання від дзеркала. Таке явище і стає причиною того, що сажа ніби перетворюється в сріблясту ложку.</a:t>
            </a:r>
          </a:p>
        </p:txBody>
      </p:sp>
    </p:spTree>
    <p:extLst>
      <p:ext uri="{BB962C8B-B14F-4D97-AF65-F5344CB8AC3E}">
        <p14:creationId xmlns:p14="http://schemas.microsoft.com/office/powerpoint/2010/main" val="119138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uk-UA" dirty="0"/>
              <a:t> </a:t>
            </a:r>
            <a:r>
              <a:rPr lang="uk-UA" sz="3600" dirty="0">
                <a:latin typeface="Times New Roman" panose="02020603050405020304" pitchFamily="18" charset="0"/>
                <a:cs typeface="Times New Roman" panose="02020603050405020304" pitchFamily="18" charset="0"/>
              </a:rPr>
              <a:t>Висновок</a:t>
            </a:r>
            <a:endParaRPr lang="en-US" sz="36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102581" y="1732148"/>
            <a:ext cx="9986838" cy="2308324"/>
          </a:xfrm>
          <a:prstGeom prst="rect">
            <a:avLst/>
          </a:prstGeom>
          <a:noFill/>
        </p:spPr>
        <p:txBody>
          <a:bodyPr wrap="square" rtlCol="0">
            <a:spAutoFit/>
          </a:bodyPr>
          <a:lstStyle/>
          <a:p>
            <a:pPr algn="just"/>
            <a:r>
              <a:rPr lang="uk-UA" sz="2400" dirty="0">
                <a:latin typeface="Times New Roman" panose="02020603050405020304" pitchFamily="18" charset="0"/>
                <a:cs typeface="Times New Roman" panose="02020603050405020304" pitchFamily="18" charset="0"/>
              </a:rPr>
              <a:t>У цьому досліді я вам показав, як оптична ілюзія може виникати через унікальну взаємодію між поверхнею закопченої ложки, водою, і тонким шаром повітря, що утворюється між сажею і водою. Таким чином, демонструється як фізичні властивості матеріалів та їх взаємодія зі світлом можуть змінювати наше сприйняття об'єктів, створюючи ефекти, які на перший погляд здаються магічними або незрозумілими.</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224028"/>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docProps/app.xml><?xml version="1.0" encoding="utf-8"?>
<Properties xmlns="http://schemas.openxmlformats.org/officeDocument/2006/extended-properties" xmlns:vt="http://schemas.openxmlformats.org/officeDocument/2006/docPropsVTypes">
  <Template>TM10001114[[fn=Галерея]]</Template>
  <TotalTime>196</TotalTime>
  <Words>505</Words>
  <Application>Microsoft Office PowerPoint</Application>
  <PresentationFormat>Широкий екран</PresentationFormat>
  <Paragraphs>41</Paragraphs>
  <Slides>10</Slides>
  <Notes>0</Notes>
  <HiddenSlides>0</HiddenSlides>
  <MMClips>1</MMClips>
  <ScaleCrop>false</ScaleCrop>
  <HeadingPairs>
    <vt:vector size="6" baseType="variant">
      <vt:variant>
        <vt:lpstr>Використані шрифти</vt:lpstr>
      </vt:variant>
      <vt:variant>
        <vt:i4>3</vt:i4>
      </vt:variant>
      <vt:variant>
        <vt:lpstr>Тема</vt:lpstr>
      </vt:variant>
      <vt:variant>
        <vt:i4>1</vt:i4>
      </vt:variant>
      <vt:variant>
        <vt:lpstr>Заголовки слайдів</vt:lpstr>
      </vt:variant>
      <vt:variant>
        <vt:i4>10</vt:i4>
      </vt:variant>
    </vt:vector>
  </HeadingPairs>
  <TitlesOfParts>
    <vt:vector size="14" baseType="lpstr">
      <vt:lpstr>Arial</vt:lpstr>
      <vt:lpstr>Century Gothic</vt:lpstr>
      <vt:lpstr>Times New Roman</vt:lpstr>
      <vt:lpstr>Gallery</vt:lpstr>
      <vt:lpstr>Як чорне стає блискучим</vt:lpstr>
      <vt:lpstr>Мета проєкту:</vt:lpstr>
      <vt:lpstr>Завдання:</vt:lpstr>
      <vt:lpstr>Матеріали та обладнання:</vt:lpstr>
      <vt:lpstr>Хід роботи</vt:lpstr>
      <vt:lpstr>Хід роботи</vt:lpstr>
      <vt:lpstr>Результат</vt:lpstr>
      <vt:lpstr>Пояснення</vt:lpstr>
      <vt:lpstr> Висновок</vt:lpstr>
      <vt:lpstr>Список використаних джерел</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Дослід з поверхневим натягненням</dc:title>
  <dc:creator>Пользователь Windows</dc:creator>
  <cp:lastModifiedBy>TPCUser</cp:lastModifiedBy>
  <cp:revision>17</cp:revision>
  <dcterms:created xsi:type="dcterms:W3CDTF">2024-03-28T16:46:34Z</dcterms:created>
  <dcterms:modified xsi:type="dcterms:W3CDTF">2024-03-29T16:47:45Z</dcterms:modified>
</cp:coreProperties>
</file>