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257" r:id="rId4"/>
    <p:sldId id="287" r:id="rId5"/>
    <p:sldId id="288" r:id="rId6"/>
    <p:sldId id="274" r:id="rId7"/>
    <p:sldId id="271" r:id="rId8"/>
    <p:sldId id="276" r:id="rId9"/>
    <p:sldId id="278" r:id="rId10"/>
    <p:sldId id="285" r:id="rId11"/>
    <p:sldId id="281" r:id="rId12"/>
    <p:sldId id="258" r:id="rId13"/>
    <p:sldId id="264" r:id="rId14"/>
    <p:sldId id="284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909"/>
    <a:srgbClr val="FE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94667" autoAdjust="0"/>
  </p:normalViewPr>
  <p:slideViewPr>
    <p:cSldViewPr>
      <p:cViewPr varScale="1">
        <p:scale>
          <a:sx n="78" d="100"/>
          <a:sy n="78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uk-UA" altLang="uk-UA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uk-UA" altLang="uk-UA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uk-UA" altLang="uk-UA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B5C2AAC-9C61-4359-A9AA-A3767E801162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7184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uk-UA" altLang="uk-UA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uk-UA" altLang="uk-UA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П'ятий рівень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uk-UA" altLang="uk-UA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24BEEC2-79AF-410F-AEEB-01A3169E48FF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80573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86375-6CB5-45DA-A791-10EC93288355}" type="slidenum">
              <a:rPr lang="uk-UA" altLang="uk-UA"/>
              <a:pPr/>
              <a:t>1</a:t>
            </a:fld>
            <a:endParaRPr lang="uk-UA" altLang="uk-UA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705AB-FB11-4B10-9C78-DA4A593BD676}" type="slidenum">
              <a:rPr lang="uk-UA" altLang="uk-UA"/>
              <a:pPr/>
              <a:t>3</a:t>
            </a:fld>
            <a:endParaRPr lang="uk-UA" altLang="uk-UA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898A8-D870-4D8D-917C-32A3A80FD6E1}" type="slidenum">
              <a:rPr lang="uk-UA" altLang="uk-UA"/>
              <a:pPr/>
              <a:t>7</a:t>
            </a:fld>
            <a:endParaRPr lang="uk-UA" altLang="uk-UA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C4B5C-AC91-4B69-8ED1-61047309BAC0}" type="slidenum">
              <a:rPr lang="uk-UA" altLang="uk-UA"/>
              <a:pPr/>
              <a:t>10</a:t>
            </a:fld>
            <a:endParaRPr lang="uk-UA" altLang="uk-UA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2E67A-E37C-46ED-BC58-FE3A93BA23AE}" type="slidenum">
              <a:rPr lang="uk-UA" altLang="uk-UA"/>
              <a:pPr/>
              <a:t>11</a:t>
            </a:fld>
            <a:endParaRPr lang="uk-UA" altLang="uk-UA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9843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DD01-45AA-4F3A-9555-7C1B1723FFDA}" type="slidenum">
              <a:rPr lang="uk-UA" altLang="uk-UA"/>
              <a:pPr/>
              <a:t>12</a:t>
            </a:fld>
            <a:endParaRPr lang="uk-UA" altLang="uk-UA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45BF0-D26A-4F5B-BE48-AC90612E799D}" type="slidenum">
              <a:rPr lang="uk-UA" altLang="uk-UA"/>
              <a:pPr/>
              <a:t>13</a:t>
            </a:fld>
            <a:endParaRPr lang="uk-UA" altLang="uk-UA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19A3F9-6932-41FC-BFCA-D0B1F1CE06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altLang="uk-UA" noProof="0"/>
              <a:t>Клацніть, щоб редагувати стиль зразка заголовка</a:t>
            </a:r>
            <a:endParaRPr lang="en-US" altLang="uk-UA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A0E535E-B55D-41F0-84C5-854CB7279C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altLang="uk-UA" noProof="0"/>
              <a:t>Клацніть, щоб редагувати стиль зразка підзаголовка</a:t>
            </a:r>
            <a:endParaRPr lang="en-US" altLang="uk-UA" noProof="0"/>
          </a:p>
        </p:txBody>
      </p:sp>
    </p:spTree>
    <p:extLst>
      <p:ext uri="{BB962C8B-B14F-4D97-AF65-F5344CB8AC3E}">
        <p14:creationId xmlns:p14="http://schemas.microsoft.com/office/powerpoint/2010/main" val="205870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562A8-D478-4F5B-B4B6-754B8C79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7CE7DA-3572-4D3C-855E-BD53523F2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40285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8FD8643-8C53-4456-8955-158986888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06F561-C5FD-41B0-AAED-B577AB061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31853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04FD16-386F-4F7F-8000-A48AAC945BB5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8954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2F89D-F3EF-415E-8C2F-8D8EE39F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73C8D1-399A-4003-A422-7AF524C6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42536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4EDFF-616D-4502-99E8-26394D4F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BB1D7E-29F6-4375-90C3-FBCD7A866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324759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FD20E-9C62-45DA-8132-F86D8A1E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8AD1D1-B791-418A-8191-D27C2DC3E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D9906E-85CC-4ABA-9440-407DF351C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7052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AAEF3-4C6B-4E5D-87B5-4EEB3129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B71662-9ABC-4275-BF2C-66C693018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D07210E-5007-4266-88E6-99A1C67D0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CA71D72-A5B3-4245-93D9-DFB64B138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A7E74F-E775-4977-BD77-BC3254CB9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426071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16DA5-5F5C-469F-9520-F3821F0C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477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1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8FD71-D0A5-48E3-B77A-E9291584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C08B49-20EE-4FE0-B7BA-593AF5C1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BF0B0D-0B26-4C3A-B789-C71E44AAD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15976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5BFB-2571-4655-93CF-047A4315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722A6-B6BE-4EB3-801C-601682294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31708C-2FA2-4913-85A2-FBF4B4C63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74626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690CA9-672D-4A09-BFA1-6ED0B1559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  <a:endParaRPr lang="en-US" altLang="uk-U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3A35BC-131E-4DAB-BA9E-50D59D87E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відредагувати стилі зразків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34507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410" y="914400"/>
            <a:ext cx="7620000" cy="852758"/>
          </a:xfrm>
        </p:spPr>
        <p:txBody>
          <a:bodyPr/>
          <a:lstStyle/>
          <a:p>
            <a:pPr algn="ctr"/>
            <a:r>
              <a:rPr lang="uk-UA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РУДІ ЛІСОВІ МУРАШКИ – ЯК ОСНОВА БІОЛОГІЧНОГО ЛІСОЗАХИСНОГО КОМПЛЕКСА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657600" y="63246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uk-UA" sz="1600" b="1" dirty="0">
                <a:solidFill>
                  <a:schemeClr val="bg1"/>
                </a:solidFill>
              </a:rPr>
              <a:t>2021 рік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886632" y="1715634"/>
            <a:ext cx="386366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uk-UA" altLang="uk-UA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</a:t>
            </a:r>
          </a:p>
          <a:p>
            <a:pPr algn="l"/>
            <a:r>
              <a:rPr lang="uk-UA" altLang="uk-UA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Гафінчук</a:t>
            </a:r>
            <a:r>
              <a:rPr lang="uk-UA" alt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Петрівна</a:t>
            </a:r>
          </a:p>
          <a:p>
            <a:pPr algn="l"/>
            <a:r>
              <a:rPr lang="uk-UA" alt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7 класу</a:t>
            </a:r>
          </a:p>
          <a:p>
            <a:pPr algn="l"/>
            <a:r>
              <a:rPr lang="uk-UA" alt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 «</a:t>
            </a:r>
            <a:r>
              <a:rPr lang="uk-UA" altLang="uk-UA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Білоусівський</a:t>
            </a:r>
            <a:r>
              <a:rPr lang="uk-UA" alt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ліцей»</a:t>
            </a:r>
          </a:p>
          <a:p>
            <a:pPr algn="l"/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Сокирянської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ради,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Дністровського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району,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Чернівецької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uk-UA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Гафінчук</a:t>
            </a:r>
            <a:r>
              <a:rPr 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Альона Степанівна</a:t>
            </a:r>
          </a:p>
          <a:p>
            <a:pPr algn="l"/>
            <a:r>
              <a:rPr lang="uk-UA" sz="1800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r>
              <a:rPr 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вчитель біології</a:t>
            </a:r>
          </a:p>
          <a:p>
            <a:pPr algn="l"/>
            <a:r>
              <a:rPr 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endParaRPr lang="uk-UA" sz="1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Хлус</a:t>
            </a:r>
            <a:r>
              <a:rPr 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Миколаївна</a:t>
            </a:r>
          </a:p>
          <a:p>
            <a:pPr algn="l"/>
            <a:r>
              <a:rPr 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біологічних наук</a:t>
            </a:r>
          </a:p>
          <a:p>
            <a:pPr algn="l"/>
            <a:r>
              <a:rPr lang="uk-UA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uk-UA" sz="18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інституту біології, хімії</a:t>
            </a:r>
          </a:p>
          <a:p>
            <a:pPr algn="l"/>
            <a:r>
              <a:rPr lang="uk-UA" sz="18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та біоресурсів при  ЧНУ</a:t>
            </a:r>
          </a:p>
          <a:p>
            <a:pPr algn="l"/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uk-UA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924801" cy="1320800"/>
          </a:xfrm>
        </p:spPr>
        <p:txBody>
          <a:bodyPr/>
          <a:lstStyle/>
          <a:p>
            <a:pPr algn="ctr"/>
            <a:r>
              <a:rPr lang="uk-UA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Лінійні і об’ємні показники(см) мурашників в біотопах визначали за методикою А. А. Захарова</a:t>
            </a:r>
            <a:endParaRPr lang="uk-UA" altLang="uk-UA" sz="36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131362"/>
              </p:ext>
            </p:extLst>
          </p:nvPr>
        </p:nvGraphicFramePr>
        <p:xfrm>
          <a:off x="762001" y="2576052"/>
          <a:ext cx="7620000" cy="3748549"/>
        </p:xfrm>
        <a:graphic>
          <a:graphicData uri="http://schemas.openxmlformats.org/drawingml/2006/table">
            <a:tbl>
              <a:tblPr>
                <a:solidFill>
                  <a:schemeClr val="bg2">
                    <a:lumMod val="40000"/>
                    <a:lumOff val="60000"/>
                  </a:schemeClr>
                </a:solidFill>
                <a:tableStyleId>{8A107856-5554-42FB-B03E-39F5DBC370BA}</a:tableStyleId>
              </a:tblPr>
              <a:tblGrid>
                <a:gridCol w="2485221">
                  <a:extLst>
                    <a:ext uri="{9D8B030D-6E8A-4147-A177-3AD203B41FA5}">
                      <a16:colId xmlns:a16="http://schemas.microsoft.com/office/drawing/2014/main" val="762378777"/>
                    </a:ext>
                  </a:extLst>
                </a:gridCol>
                <a:gridCol w="1808491">
                  <a:extLst>
                    <a:ext uri="{9D8B030D-6E8A-4147-A177-3AD203B41FA5}">
                      <a16:colId xmlns:a16="http://schemas.microsoft.com/office/drawing/2014/main" val="2886006189"/>
                    </a:ext>
                  </a:extLst>
                </a:gridCol>
                <a:gridCol w="1808491">
                  <a:extLst>
                    <a:ext uri="{9D8B030D-6E8A-4147-A177-3AD203B41FA5}">
                      <a16:colId xmlns:a16="http://schemas.microsoft.com/office/drawing/2014/main" val="3152994674"/>
                    </a:ext>
                  </a:extLst>
                </a:gridCol>
                <a:gridCol w="1517797">
                  <a:extLst>
                    <a:ext uri="{9D8B030D-6E8A-4147-A177-3AD203B41FA5}">
                      <a16:colId xmlns:a16="http://schemas.microsoft.com/office/drawing/2014/main" val="3538492764"/>
                    </a:ext>
                  </a:extLst>
                </a:gridCol>
              </a:tblGrid>
              <a:tr h="573361">
                <a:tc rowSpan="2">
                  <a:txBody>
                    <a:bodyPr/>
                    <a:lstStyle/>
                    <a:p>
                      <a:pPr marR="32321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Параметри </a:t>
                      </a:r>
                      <a:r>
                        <a:rPr lang="uk-UA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мурашників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Біотопи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467081"/>
                  </a:ext>
                </a:extLst>
              </a:tr>
              <a:tr h="5384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Сосняки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Діброви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Ялинники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48688"/>
                  </a:ext>
                </a:extLst>
              </a:tr>
              <a:tr h="42017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Діаметр купола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18490"/>
                  </a:ext>
                </a:extLst>
              </a:tr>
              <a:tr h="42017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Висота купола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268661"/>
                  </a:ext>
                </a:extLst>
              </a:tr>
              <a:tr h="898212">
                <a:tc>
                  <a:txBody>
                    <a:bodyPr/>
                    <a:lstStyle/>
                    <a:p>
                      <a:pPr marR="173990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земляного </a:t>
                      </a:r>
                      <a:r>
                        <a:rPr lang="uk-UA" sz="18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75427"/>
                  </a:ext>
                </a:extLst>
              </a:tr>
              <a:tr h="89821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Висота земляного вала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6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8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-76200"/>
            <a:ext cx="7315200" cy="715962"/>
          </a:xfrm>
        </p:spPr>
        <p:txBody>
          <a:bodyPr/>
          <a:lstStyle/>
          <a:p>
            <a:r>
              <a:rPr lang="uk-UA" altLang="uk-UA" sz="2400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Мурашники  соснових лісів</a:t>
            </a:r>
          </a:p>
        </p:txBody>
      </p:sp>
      <p:pic>
        <p:nvPicPr>
          <p:cNvPr id="22532" name="Picture 4" descr="i?id=bcbedd4138b822622ed193cde0a4bff1-60-144&amp;n=2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55" y="550041"/>
            <a:ext cx="4301613" cy="27265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i?id=5df29fad281c2d076afc228a9c2c02cc-93-144&amp;n=21">
            <a:extLst>
              <a:ext uri="{FF2B5EF4-FFF2-40B4-BE49-F238E27FC236}">
                <a16:creationId xmlns:a16="http://schemas.microsoft.com/office/drawing/2014/main" id="{0DCD3EFF-B7B6-49A9-97BF-8D969374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41" y="1817175"/>
            <a:ext cx="4520814" cy="321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F7285F6-EC53-4958-92F1-9CA30869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55" y="1195000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uk-UA" altLang="uk-UA" sz="2400" b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Мурашники у дібровах</a:t>
            </a:r>
            <a:endParaRPr lang="uk-UA" altLang="uk-UA" sz="2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Picture 4" descr="разрушает муравейники в лесу">
            <a:extLst>
              <a:ext uri="{FF2B5EF4-FFF2-40B4-BE49-F238E27FC236}">
                <a16:creationId xmlns:a16="http://schemas.microsoft.com/office/drawing/2014/main" id="{6489981F-420F-402E-93BC-0C6BA576E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7981" y="4156590"/>
            <a:ext cx="4666020" cy="262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EC0F15E-48C8-42C3-AE42-A88775ED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819" y="3564196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uk-UA" altLang="uk-UA" sz="2400" b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Мурашники у ялинниках</a:t>
            </a:r>
            <a:endParaRPr lang="uk-UA" altLang="uk-UA" sz="24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43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268" y="-257105"/>
            <a:ext cx="8229600" cy="1600200"/>
          </a:xfrm>
        </p:spPr>
        <p:txBody>
          <a:bodyPr/>
          <a:lstStyle/>
          <a:p>
            <a:pPr algn="l"/>
            <a:r>
              <a:rPr lang="uk-UA" altLang="uk-UA" dirty="0">
                <a:solidFill>
                  <a:schemeClr val="accent2"/>
                </a:solidFill>
              </a:rPr>
              <a:t> </a:t>
            </a:r>
            <a:r>
              <a:rPr lang="uk-UA" altLang="uk-UA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Практичне значення мурашок</a:t>
            </a:r>
            <a:br>
              <a:rPr lang="uk-UA" altLang="uk-UA" dirty="0">
                <a:solidFill>
                  <a:schemeClr val="accent2"/>
                </a:solidFill>
              </a:rPr>
            </a:br>
            <a:r>
              <a:rPr lang="uk-UA" altLang="uk-UA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березовий пильщик</a:t>
            </a:r>
            <a:endParaRPr lang="uk-UA" altLang="uk-UA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62" name="Picture 98" descr="Картинки по запросу березовий пильщ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087329" cy="253847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3" name="Picture 99" descr="Картинки по запросу березовий пильщ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7158" y="2220951"/>
            <a:ext cx="1609045" cy="1208049"/>
          </a:xfrm>
          <a:prstGeom prst="ellips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707132" y="542995"/>
            <a:ext cx="3942736" cy="68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Зимовий п</a:t>
            </a:r>
            <a:r>
              <a:rPr lang="en-US" alt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altLang="uk-UA" sz="24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ядун</a:t>
            </a:r>
            <a:r>
              <a:rPr lang="uk-UA" alt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8" descr="Картинки по запросу зимовий пяду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98" y="1034367"/>
            <a:ext cx="3030917" cy="224512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Картинки по запросу зимовий пяду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81" y="2143195"/>
            <a:ext cx="1842724" cy="13730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ECC0952-66E2-4EE8-91C0-DD918644F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8" y="3636187"/>
            <a:ext cx="3618332" cy="6706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uk-UA" altLang="uk-UA" sz="24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 дубова листовійка</a:t>
            </a:r>
            <a:endParaRPr lang="uk-UA" altLang="uk-UA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Картинки по запросу дубова листовійка">
            <a:extLst>
              <a:ext uri="{FF2B5EF4-FFF2-40B4-BE49-F238E27FC236}">
                <a16:creationId xmlns:a16="http://schemas.microsoft.com/office/drawing/2014/main" id="{379B7DD0-206B-4522-912A-59E126BD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5" y="4306856"/>
            <a:ext cx="3514493" cy="2362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Картинки по запросу дубова листовійка">
            <a:extLst>
              <a:ext uri="{FF2B5EF4-FFF2-40B4-BE49-F238E27FC236}">
                <a16:creationId xmlns:a16="http://schemas.microsoft.com/office/drawing/2014/main" id="{37A533F6-2A3B-4C3B-941C-2D5D62BE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05" y="5257800"/>
            <a:ext cx="1839302" cy="15082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25801AB1-D478-4E67-8687-E859EB40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84" y="3763489"/>
            <a:ext cx="432619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Соснова совка</a:t>
            </a:r>
          </a:p>
        </p:txBody>
      </p:sp>
      <p:pic>
        <p:nvPicPr>
          <p:cNvPr id="13" name="Picture 7" descr="Картинки по запросу соснова совка">
            <a:extLst>
              <a:ext uri="{FF2B5EF4-FFF2-40B4-BE49-F238E27FC236}">
                <a16:creationId xmlns:a16="http://schemas.microsoft.com/office/drawing/2014/main" id="{405DA6A3-9C84-41B8-821F-90570CE1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40" y="4191851"/>
            <a:ext cx="3089010" cy="2574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Картинки по запросу соснова совка">
            <a:extLst>
              <a:ext uri="{FF2B5EF4-FFF2-40B4-BE49-F238E27FC236}">
                <a16:creationId xmlns:a16="http://schemas.microsoft.com/office/drawing/2014/main" id="{DDB9E27D-66A9-4A25-BA5A-DA2D2EB7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37" y="5344356"/>
            <a:ext cx="1735153" cy="151364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67696" y="533400"/>
            <a:ext cx="8229601" cy="1219200"/>
          </a:xfrm>
        </p:spPr>
        <p:txBody>
          <a:bodyPr/>
          <a:lstStyle/>
          <a:p>
            <a:r>
              <a:rPr lang="uk-UA" altLang="uk-UA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Бережіть мурашок. Це друзі лісу!</a:t>
            </a:r>
          </a:p>
        </p:txBody>
      </p:sp>
      <p:pic>
        <p:nvPicPr>
          <p:cNvPr id="18439" name="Picture 7" descr="Картинки по запросу мурашники в лісі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3" y="28194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1CE4D2-5CDE-44DC-AD21-EAFEAC9355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486400" cy="4201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7010400" cy="548640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результаті досліджень нами виявлено:</a:t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1.  Активність рудих лісових мурашок залежить від температури навколишнього середовища.</a:t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2.  </a:t>
            </a:r>
            <a:r>
              <a:rPr lang="uk-UA" sz="2400" spc="15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Розміри   гнізд   рудих   лісових   мурашок   широко   варіюють   по   всіх </a:t>
            </a:r>
            <a:r>
              <a:rPr lang="uk-UA" sz="2400" spc="-5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метричних параметрах; їх загальні розміри корелюють з            </a:t>
            </a:r>
            <a:r>
              <a:rPr lang="uk-UA" sz="2400" spc="-5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біотопічним</a:t>
            </a:r>
            <a:r>
              <a:rPr lang="uk-UA" sz="2400" spc="-5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розміщенням.</a:t>
            </a:r>
            <a:br>
              <a:rPr lang="uk-UA" sz="2400" spc="-5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spc="-5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3. 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Визначаючи ступінь життєздатності мурашників рудих лісових мурашок, </a:t>
            </a:r>
            <a:r>
              <a:rPr lang="uk-UA" sz="2400" spc="-5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виявили їх вікову структуру і життєздатність.</a:t>
            </a:r>
            <a:b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0BE47-977C-40A7-809F-E14F06873CAE}"/>
              </a:ext>
            </a:extLst>
          </p:cNvPr>
          <p:cNvSpPr txBox="1"/>
          <p:nvPr/>
        </p:nvSpPr>
        <p:spPr>
          <a:xfrm>
            <a:off x="2057400" y="531167"/>
            <a:ext cx="4586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231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78094"/>
            <a:ext cx="6629400" cy="1320800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Актуальність дослідження </a:t>
            </a:r>
            <a:br>
              <a:rPr lang="uk-UA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uk-U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0" y="2188906"/>
            <a:ext cx="3581400" cy="4191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 захисту лісозахисного господарства від шкідників</a:t>
            </a:r>
          </a:p>
          <a:p>
            <a:pPr marL="0" indent="0">
              <a:buNone/>
            </a:pPr>
            <a:endParaRPr lang="uk-UA" sz="4000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3" r="46914"/>
          <a:stretch/>
        </p:blipFill>
        <p:spPr>
          <a:xfrm>
            <a:off x="152400" y="2379406"/>
            <a:ext cx="4583942" cy="3810000"/>
          </a:xfrm>
        </p:spPr>
      </p:pic>
    </p:spTree>
    <p:extLst>
      <p:ext uri="{BB962C8B-B14F-4D97-AF65-F5344CB8AC3E}">
        <p14:creationId xmlns:p14="http://schemas.microsoft.com/office/powerpoint/2010/main" val="250192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Результат пошуку зображень за запитом &quot;фон біологі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0772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Мета і завдання  досліджень</a:t>
            </a:r>
            <a:r>
              <a:rPr lang="uk-UA" sz="3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uk-UA" sz="2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вивчення онтогенезу та ступеня життєздатності рудих лісових мурашок у природних умовах існування на території лісового комплексу.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дослідити онтогенез рудих лісових мурашок у природних умовах існування;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провести фенологічні спостереження за ростом і розвитком а також визначити ступені життєздатності мурашок;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визначити лінійні і об’ємні показники мурашників;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дослідити структуру популяції на території лісового </a:t>
            </a:r>
            <a:r>
              <a:rPr lang="uk-UA" sz="2400" dirty="0" err="1">
                <a:solidFill>
                  <a:schemeClr val="tx1">
                    <a:lumMod val="50000"/>
                  </a:schemeClr>
                </a:solidFill>
              </a:rPr>
              <a:t>комплекса</a:t>
            </a:r>
            <a:r>
              <a:rPr lang="uk-UA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uk-U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29601" cy="13208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Об’єкт та предмет досліджень:</a:t>
            </a:r>
            <a:br>
              <a:rPr lang="uk-UA" b="1" i="1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23232" y="1683646"/>
            <a:ext cx="3090672" cy="576262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-популяція рудих лісових мурашок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67718" y="2633662"/>
            <a:ext cx="5313362" cy="39850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2057400"/>
            <a:ext cx="4343400" cy="576262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ефективність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впливу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мурашок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боротьбі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шкідниками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лісу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36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845820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Матеріали</a:t>
            </a:r>
            <a:r>
              <a:rPr lang="ru-RU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та </a:t>
            </a:r>
            <a:r>
              <a:rPr lang="ru-RU" b="1" i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методи</a:t>
            </a:r>
            <a:r>
              <a:rPr lang="ru-RU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i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досліджень</a:t>
            </a:r>
            <a:r>
              <a:rPr lang="ru-RU" b="1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71600" y="1676400"/>
            <a:ext cx="6781800" cy="4953000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Дослідження проводилося у 2023 році в лісовому комплексі з рудими лісовими мурашками на території с. </a:t>
            </a:r>
            <a:r>
              <a:rPr lang="uk-UA" dirty="0" err="1">
                <a:solidFill>
                  <a:schemeClr val="tx1">
                    <a:lumMod val="50000"/>
                  </a:schemeClr>
                </a:solidFill>
              </a:rPr>
              <a:t>Білоусівка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tx1">
                    <a:lumMod val="50000"/>
                  </a:schemeClr>
                </a:solidFill>
              </a:rPr>
              <a:t>Сокирянської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 міської ради Дністровського району Чернівецької області. </a:t>
            </a:r>
          </a:p>
          <a:p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По методиці Г.М. </a:t>
            </a:r>
            <a:r>
              <a:rPr lang="uk-UA" dirty="0" err="1">
                <a:solidFill>
                  <a:schemeClr val="tx1">
                    <a:lumMod val="50000"/>
                  </a:schemeClr>
                </a:solidFill>
              </a:rPr>
              <a:t>Длусского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 (1965) нами була проведена інвентаризація мурашників на території лісового господарства </a:t>
            </a:r>
            <a:r>
              <a:rPr lang="uk-UA" dirty="0" err="1">
                <a:solidFill>
                  <a:schemeClr val="tx1">
                    <a:lumMod val="50000"/>
                  </a:schemeClr>
                </a:solidFill>
              </a:rPr>
              <a:t>с.Білоусівка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Відносний вік гнізд в балах був визначений за методикою Дьяченко (1989). Суть його в тому, що кожна вікова стадія гнізда відповідає певній формі купола наявність і відсутність земляного </a:t>
            </a:r>
            <a:r>
              <a:rPr lang="uk-UA" dirty="0" err="1">
                <a:solidFill>
                  <a:schemeClr val="tx1">
                    <a:lumMod val="50000"/>
                  </a:schemeClr>
                </a:solidFill>
              </a:rPr>
              <a:t>вала</a:t>
            </a:r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  і його щільність.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143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315200" cy="1752600"/>
          </a:xfrm>
        </p:spPr>
        <p:txBody>
          <a:bodyPr/>
          <a:lstStyle/>
          <a:p>
            <a:r>
              <a:rPr lang="ru-RU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Дослідження</a:t>
            </a:r>
            <a:r>
              <a:rPr lang="ru-RU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активності</a:t>
            </a:r>
            <a:r>
              <a:rPr lang="ru-RU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рудих</a:t>
            </a:r>
            <a:r>
              <a:rPr lang="ru-RU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лісових</a:t>
            </a:r>
            <a:r>
              <a:rPr lang="ru-RU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мурашок</a:t>
            </a:r>
            <a:r>
              <a:rPr lang="ru-RU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uk-UA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35755"/>
              </p:ext>
            </p:extLst>
          </p:nvPr>
        </p:nvGraphicFramePr>
        <p:xfrm>
          <a:off x="304800" y="2005780"/>
          <a:ext cx="8610599" cy="43188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06605">
                  <a:extLst>
                    <a:ext uri="{9D8B030D-6E8A-4147-A177-3AD203B41FA5}">
                      <a16:colId xmlns:a16="http://schemas.microsoft.com/office/drawing/2014/main" val="3624022610"/>
                    </a:ext>
                  </a:extLst>
                </a:gridCol>
                <a:gridCol w="6903994">
                  <a:extLst>
                    <a:ext uri="{9D8B030D-6E8A-4147-A177-3AD203B41FA5}">
                      <a16:colId xmlns:a16="http://schemas.microsoft.com/office/drawing/2014/main" val="2072449838"/>
                    </a:ext>
                  </a:extLst>
                </a:gridCol>
              </a:tblGrid>
              <a:tr h="1095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</a:t>
                      </a:r>
                      <a:r>
                        <a:rPr lang="uk-UA" sz="16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навколишнього </a:t>
                      </a: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середовища, 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°С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Активність рудих лісових мурашок  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11037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uk-UA" sz="16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Піднімаються з центра гнізда до його 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верхньої частини.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18618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°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Виходять у сонячні дні на поверхню 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купола і гріються.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165050"/>
                  </a:ext>
                </a:extLst>
              </a:tr>
              <a:tr h="1095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-8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°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Вибравшись із підземних гнізд сотні тисяч </a:t>
                      </a:r>
                      <a:r>
                        <a:rPr lang="uk-UA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мурашок починають лагодити надбудовувати </a:t>
                      </a:r>
                      <a:r>
                        <a:rPr lang="uk-UA" sz="16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мурашник, направляються від свого житла в </a:t>
                      </a:r>
                      <a:r>
                        <a:rPr lang="uk-UA" sz="16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різні боки - на поверхню землі, на дерева.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09310"/>
                  </a:ext>
                </a:extLst>
              </a:tr>
              <a:tr h="7154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°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Активність значно підвищується, вони </a:t>
                      </a:r>
                      <a:r>
                        <a:rPr lang="uk-UA" sz="1600" spc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відходять на значну відстань від гнізда , </a:t>
                      </a:r>
                      <a:r>
                        <a:rPr lang="uk-UA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залазять на найвищі дерева.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53143"/>
                  </a:ext>
                </a:extLst>
              </a:tr>
              <a:tr h="4068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°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Активність починає спадати. Мурашки </a:t>
                      </a:r>
                      <a:r>
                        <a:rPr lang="uk-UA" sz="16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починають ховатися в тінь.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484223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endParaRPr lang="uk-UA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Мурашки починають ховатися у гніздо.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27" marR="233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85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77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263078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normalizeH="0" baseline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Вікові стадії мурашників</a:t>
            </a:r>
            <a:endParaRPr lang="uk-UA" altLang="uk-UA" sz="4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Фото 1.</a:t>
            </a:r>
            <a:endParaRPr kumimoji="0" lang="uk-UA" altLang="uk-UA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CAM023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2" y="1168130"/>
            <a:ext cx="4300490" cy="32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542194" y="4579203"/>
            <a:ext cx="549519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Перша вікова стадія - новонароджені 4,7%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1" descr="CAM02384">
            <a:extLst>
              <a:ext uri="{FF2B5EF4-FFF2-40B4-BE49-F238E27FC236}">
                <a16:creationId xmlns:a16="http://schemas.microsoft.com/office/drawing/2014/main" id="{5E1BF4C1-3886-4A25-87E9-B54B5C6E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48" y="2539612"/>
            <a:ext cx="4546981" cy="32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27DB92-7723-4164-A87F-450DE8126516}"/>
              </a:ext>
            </a:extLst>
          </p:cNvPr>
          <p:cNvSpPr txBox="1"/>
          <p:nvPr/>
        </p:nvSpPr>
        <p:spPr>
          <a:xfrm>
            <a:off x="4001729" y="2095929"/>
            <a:ext cx="4842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 2.</a:t>
            </a:r>
            <a:endParaRPr kumimoji="0" lang="uk-UA" altLang="uk-UA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59ADC3-FA3D-4969-BE56-D5F6DB86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30382"/>
            <a:ext cx="464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Друга вікова стадія – ростучі 8,4%</a:t>
            </a:r>
            <a:endParaRPr kumimoji="0" lang="uk-UA" alt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09340" y="4438804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Третя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вікова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стадія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середньовікові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34,8%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362200" y="370997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Фото 3.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75271" y="11323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7" name="Picture 1" descr="CAM02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021"/>
            <a:ext cx="4684319" cy="33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E25AAC2-490F-49C5-BC4A-6ED4CA66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561" y="2038040"/>
            <a:ext cx="1447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Фото 4.</a:t>
            </a:r>
            <a:endParaRPr kumimoji="0" lang="uk-UA" altLang="uk-UA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1" descr="CAM02376">
            <a:extLst>
              <a:ext uri="{FF2B5EF4-FFF2-40B4-BE49-F238E27FC236}">
                <a16:creationId xmlns:a16="http://schemas.microsoft.com/office/drawing/2014/main" id="{EDA185F3-571D-4C94-8500-5FAA7612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01" y="2652020"/>
            <a:ext cx="4681588" cy="33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B5AB7CB-70DD-42BB-B93D-B2CCE437C7B5}"/>
              </a:ext>
            </a:extLst>
          </p:cNvPr>
          <p:cNvSpPr/>
          <p:nvPr/>
        </p:nvSpPr>
        <p:spPr>
          <a:xfrm>
            <a:off x="3879431" y="6078979"/>
            <a:ext cx="513145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Четверта вікова стадія – зрілі 29,6</a:t>
            </a:r>
            <a:endParaRPr lang="uk-UA" sz="2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7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0" y="174992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Фото 5.</a:t>
            </a:r>
            <a:endParaRPr kumimoji="0" lang="uk-UA" altLang="uk-UA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" descr="CAM023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1" y="685798"/>
            <a:ext cx="4570595" cy="30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3733800"/>
            <a:ext cx="48006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П'ята стадія вікового розвитку – «старіючі» 17,1 %.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1" descr="CAM02380">
            <a:extLst>
              <a:ext uri="{FF2B5EF4-FFF2-40B4-BE49-F238E27FC236}">
                <a16:creationId xmlns:a16="http://schemas.microsoft.com/office/drawing/2014/main" id="{DA5A9F14-B9C2-44DF-B7DB-8CCEC2F6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22" y="2578387"/>
            <a:ext cx="4399467" cy="32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DF603A1-2AD1-49C1-9D94-CFDBCC00B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286000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Фото 6.</a:t>
            </a:r>
            <a:endParaRPr kumimoji="0" lang="uk-UA" altLang="uk-UA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263BE38-5593-4C50-8DC1-E100DFD50867}"/>
              </a:ext>
            </a:extLst>
          </p:cNvPr>
          <p:cNvSpPr/>
          <p:nvPr/>
        </p:nvSpPr>
        <p:spPr>
          <a:xfrm>
            <a:off x="4977569" y="5867400"/>
            <a:ext cx="3480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12065" indent="450215" algn="ctr">
              <a:spcBef>
                <a:spcPts val="25"/>
              </a:spcBef>
              <a:spcAft>
                <a:spcPts val="0"/>
              </a:spcAft>
            </a:pPr>
            <a:r>
              <a:rPr lang="uk-UA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Шоста вікова стадія – вмираючі 5,4%</a:t>
            </a:r>
            <a:endParaRPr lang="uk-UA" sz="2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75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">
      <a:dk1>
        <a:srgbClr val="5F5F5F"/>
      </a:dk1>
      <a:lt1>
        <a:srgbClr val="FFFFFF"/>
      </a:lt1>
      <a:dk2>
        <a:srgbClr val="5F5F5F"/>
      </a:dk2>
      <a:lt2>
        <a:srgbClr val="478E00"/>
      </a:lt2>
      <a:accent1>
        <a:srgbClr val="5EA400"/>
      </a:accent1>
      <a:accent2>
        <a:srgbClr val="92CC00"/>
      </a:accent2>
      <a:accent3>
        <a:srgbClr val="FFFFFF"/>
      </a:accent3>
      <a:accent4>
        <a:srgbClr val="505050"/>
      </a:accent4>
      <a:accent5>
        <a:srgbClr val="B6CFAA"/>
      </a:accent5>
      <a:accent6>
        <a:srgbClr val="84B900"/>
      </a:accent6>
      <a:hlink>
        <a:srgbClr val="B3E00B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5BBDDFE4-5444-4561-8622-D1FA1441A929}" vid="{8F90DF3F-8295-461F-9BAC-C205DDC0BFD1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665</TotalTime>
  <Words>570</Words>
  <Application>Microsoft Office PowerPoint</Application>
  <PresentationFormat>Екран (4:3)</PresentationFormat>
  <Paragraphs>98</Paragraphs>
  <Slides>14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Microsoft Sans Serif</vt:lpstr>
      <vt:lpstr>Times New Roman</vt:lpstr>
      <vt:lpstr>Wingdings</vt:lpstr>
      <vt:lpstr>Тема1</vt:lpstr>
      <vt:lpstr>РУДІ ЛІСОВІ МУРАШКИ – ЯК ОСНОВА БІОЛОГІЧНОГО ЛІСОЗАХИСНОГО КОМПЛЕКСА</vt:lpstr>
      <vt:lpstr>Актуальність дослідження  </vt:lpstr>
      <vt:lpstr>Презентація PowerPoint</vt:lpstr>
      <vt:lpstr>Об’єкт та предмет досліджень: </vt:lpstr>
      <vt:lpstr>Матеріали та методи досліджень:   </vt:lpstr>
      <vt:lpstr>Дослідження активності рудих лісових мурашок.</vt:lpstr>
      <vt:lpstr>Презентація PowerPoint</vt:lpstr>
      <vt:lpstr>Презентація PowerPoint</vt:lpstr>
      <vt:lpstr>Презентація PowerPoint</vt:lpstr>
      <vt:lpstr>Лінійні і об’ємні показники(см) мурашників в біотопах визначали за методикою А. А. Захарова</vt:lpstr>
      <vt:lpstr>Мурашники  соснових лісів</vt:lpstr>
      <vt:lpstr> Практичне значення мурашок Великий березовий пильщик</vt:lpstr>
      <vt:lpstr>Бережіть мурашок. Це друзі лісу!</vt:lpstr>
      <vt:lpstr>         В результаті досліджень нами виявлено:    1.  Активність рудих лісових мурашок залежить від температури навколишнього середовища.    2.  Розміри   гнізд   рудих   лісових   мурашок   широко   варіюють   по   всіх метричних параметрах; їх загальні розміри корелюють з            біотопічним розміщенням.      3. Визначаючи ступінь життєздатності мурашників рудих лісових мурашок, ми виявили їх вікову структуру і життєздатність.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Мк</dc:creator>
  <cp:lastModifiedBy>Богдана Цуркан</cp:lastModifiedBy>
  <cp:revision>45</cp:revision>
  <cp:lastPrinted>1601-01-01T00:00:00Z</cp:lastPrinted>
  <dcterms:created xsi:type="dcterms:W3CDTF">2014-10-22T07:24:50Z</dcterms:created>
  <dcterms:modified xsi:type="dcterms:W3CDTF">2024-03-22T12:48:08Z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