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80" r:id="rId4"/>
    <p:sldId id="258" r:id="rId5"/>
    <p:sldId id="261" r:id="rId6"/>
    <p:sldId id="281" r:id="rId7"/>
    <p:sldId id="262" r:id="rId8"/>
    <p:sldId id="274" r:id="rId9"/>
    <p:sldId id="275" r:id="rId10"/>
    <p:sldId id="276" r:id="rId11"/>
    <p:sldId id="282" r:id="rId12"/>
    <p:sldId id="283" r:id="rId13"/>
    <p:sldId id="284" r:id="rId14"/>
    <p:sldId id="285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FE7F6-EFF0-4E13-9700-F232A33AFFF5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9B835-897F-44DE-9ADF-5759371BAF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892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7963-6F76-45D8-9B1A-53447772AE6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662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486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26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069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5678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571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51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60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12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598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3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592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129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15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7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69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30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600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3DE9E73-CB5F-4C28-927B-A4AE6194BFA0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EC158-6A7A-4878-8C27-40E30AAFF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7384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село">
            <a:extLst>
              <a:ext uri="{FF2B5EF4-FFF2-40B4-BE49-F238E27FC236}">
                <a16:creationId xmlns:a16="http://schemas.microsoft.com/office/drawing/2014/main" id="{EC447D0D-38FA-489F-ADD3-D82355A6B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7A604-F3C8-43BF-9863-595B8ACA4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7429" y="79415"/>
            <a:ext cx="8031454" cy="9692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Всеукраїнський</a:t>
            </a:r>
            <a:r>
              <a:rPr lang="ru-RU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інтерактивний</a:t>
            </a:r>
            <a:r>
              <a:rPr lang="ru-RU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конкурс «МАН-</a:t>
            </a:r>
            <a:r>
              <a:rPr lang="ru-RU" sz="1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Юніор</a:t>
            </a:r>
            <a:r>
              <a:rPr lang="ru-RU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Дослідник</a:t>
            </a:r>
            <a:r>
              <a:rPr lang="ru-RU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</a:t>
            </a:r>
            <a:r>
              <a:rPr lang="ru-RU" dirty="0"/>
              <a:t> </a:t>
            </a:r>
            <a:br>
              <a:rPr lang="ru-RU" dirty="0"/>
            </a:br>
            <a:r>
              <a:rPr lang="ru-RU" sz="1800" b="1" dirty="0" err="1">
                <a:solidFill>
                  <a:schemeClr val="bg1"/>
                </a:solidFill>
              </a:rPr>
              <a:t>Номінація</a:t>
            </a:r>
            <a:r>
              <a:rPr lang="ru-RU" sz="1800" b="1" dirty="0">
                <a:solidFill>
                  <a:schemeClr val="bg1"/>
                </a:solidFill>
              </a:rPr>
              <a:t> «</a:t>
            </a:r>
            <a:r>
              <a:rPr lang="ru-RU" sz="1800" b="1" dirty="0" err="1">
                <a:solidFill>
                  <a:schemeClr val="bg1"/>
                </a:solidFill>
              </a:rPr>
              <a:t>Історик-Юніор</a:t>
            </a:r>
            <a:r>
              <a:rPr lang="ru-RU" sz="1800" b="1" dirty="0">
                <a:solidFill>
                  <a:schemeClr val="bg1"/>
                </a:solidFill>
              </a:rPr>
              <a:t>» «</a:t>
            </a:r>
            <a:r>
              <a:rPr lang="ru-RU" sz="1800" b="1" dirty="0" err="1">
                <a:solidFill>
                  <a:schemeClr val="bg1"/>
                </a:solidFill>
              </a:rPr>
              <a:t>Історичні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ru-RU" sz="1800" b="1" dirty="0" err="1">
                <a:solidFill>
                  <a:schemeClr val="bg1"/>
                </a:solidFill>
              </a:rPr>
              <a:t>пам’ятки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ru-RU" sz="1800" b="1" dirty="0" err="1">
                <a:solidFill>
                  <a:schemeClr val="bg1"/>
                </a:solidFill>
              </a:rPr>
              <a:t>рідного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ru-RU" sz="1800" b="1" dirty="0" err="1">
                <a:solidFill>
                  <a:schemeClr val="bg1"/>
                </a:solidFill>
              </a:rPr>
              <a:t>міста</a:t>
            </a:r>
            <a:r>
              <a:rPr lang="ru-RU" sz="1800" b="1" dirty="0">
                <a:solidFill>
                  <a:schemeClr val="bg1"/>
                </a:solidFill>
              </a:rPr>
              <a:t>, селища, села </a:t>
            </a:r>
            <a:r>
              <a:rPr lang="ru-RU" sz="1800" b="1" dirty="0" err="1">
                <a:solidFill>
                  <a:schemeClr val="bg1"/>
                </a:solidFill>
              </a:rPr>
              <a:t>або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ru-RU" sz="1800" b="1" dirty="0" err="1">
                <a:solidFill>
                  <a:schemeClr val="bg1"/>
                </a:solidFill>
              </a:rPr>
              <a:t>його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ru-RU" sz="1800" b="1" dirty="0" err="1">
                <a:solidFill>
                  <a:schemeClr val="bg1"/>
                </a:solidFill>
              </a:rPr>
              <a:t>околиці</a:t>
            </a:r>
            <a:r>
              <a:rPr lang="ru-RU" sz="1800" b="1" dirty="0">
                <a:solidFill>
                  <a:schemeClr val="bg1"/>
                </a:solidFill>
              </a:rPr>
              <a:t>»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494A37-A764-4B52-96B3-E4DCA680DC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3225" y="2351668"/>
            <a:ext cx="8825658" cy="861420"/>
          </a:xfrm>
        </p:spPr>
        <p:txBody>
          <a:bodyPr>
            <a:normAutofit fontScale="77500" lnSpcReduction="20000"/>
          </a:bodyPr>
          <a:lstStyle/>
          <a:p>
            <a:r>
              <a:rPr lang="uk-UA" altLang="ru-RU" sz="66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Там, де річка Кам’янка</a:t>
            </a:r>
            <a:endParaRPr lang="ru-RU" sz="66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5" descr="chervonokamenka_s">
            <a:extLst>
              <a:ext uri="{FF2B5EF4-FFF2-40B4-BE49-F238E27FC236}">
                <a16:creationId xmlns:a16="http://schemas.microsoft.com/office/drawing/2014/main" id="{AA896226-2C90-40B7-B1F9-5D4B8C8A6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9103"/>
            <a:ext cx="12922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hervonokamenka_pos_gerb">
            <a:extLst>
              <a:ext uri="{FF2B5EF4-FFF2-40B4-BE49-F238E27FC236}">
                <a16:creationId xmlns:a16="http://schemas.microsoft.com/office/drawing/2014/main" id="{F0662470-38D1-4338-94DC-5F39FDE91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681" y="398417"/>
            <a:ext cx="14843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B7699F-EA13-437D-9BD5-B08118303799}"/>
              </a:ext>
            </a:extLst>
          </p:cNvPr>
          <p:cNvSpPr txBox="1"/>
          <p:nvPr/>
        </p:nvSpPr>
        <p:spPr>
          <a:xfrm>
            <a:off x="3656738" y="5787808"/>
            <a:ext cx="3833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err="1">
                <a:solidFill>
                  <a:schemeClr val="bg1"/>
                </a:solidFill>
              </a:rPr>
              <a:t>Червонокам’янський</a:t>
            </a:r>
            <a:r>
              <a:rPr lang="uk-UA" sz="2400" b="1" dirty="0">
                <a:solidFill>
                  <a:schemeClr val="bg1"/>
                </a:solidFill>
              </a:rPr>
              <a:t> ліцей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2024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8663D7A7-8E36-4552-B8D4-BD6CADD9ABF8}"/>
              </a:ext>
            </a:extLst>
          </p:cNvPr>
          <p:cNvSpPr txBox="1">
            <a:spLocks/>
          </p:cNvSpPr>
          <p:nvPr/>
        </p:nvSpPr>
        <p:spPr>
          <a:xfrm>
            <a:off x="5573256" y="3845483"/>
            <a:ext cx="6523743" cy="171439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b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uk-UA" sz="24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Брайко</a:t>
            </a:r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МАРИНА ВАЛЕРІЇВНА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Червонокам’янський</a:t>
            </a:r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ліцей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учениця</a:t>
            </a:r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  <a:r>
              <a:rPr lang="ru-RU" sz="280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класу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с. </a:t>
            </a:r>
            <a:r>
              <a:rPr lang="ru-RU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Червона</a:t>
            </a:r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Кам’янка</a:t>
            </a:r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Попельнастівської</a:t>
            </a:r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 с/р</a:t>
            </a:r>
          </a:p>
          <a:p>
            <a:pPr algn="r"/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Заболотна </a:t>
            </a:r>
            <a:r>
              <a:rPr lang="ru-RU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Юлія</a:t>
            </a:r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Владиславівна</a:t>
            </a:r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учителька</a:t>
            </a:r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історії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6" descr="герб школи">
            <a:extLst>
              <a:ext uri="{FF2B5EF4-FFF2-40B4-BE49-F238E27FC236}">
                <a16:creationId xmlns:a16="http://schemas.microsoft.com/office/drawing/2014/main" id="{3475DC07-E4F4-49FA-9E7C-8BC5E964A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788" y="3845483"/>
            <a:ext cx="1010424" cy="124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97" y="3139953"/>
            <a:ext cx="4876316" cy="246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40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1" y="275871"/>
            <a:ext cx="9404723" cy="1400530"/>
          </a:xfrm>
        </p:spPr>
        <p:txBody>
          <a:bodyPr/>
          <a:lstStyle/>
          <a:p>
            <a:r>
              <a:rPr lang="uk-UA" sz="2400" dirty="0"/>
              <a:t>Сер. ХІХ ст. навпроти церкви побудована школа. Різні історичні епохи залишили по собі відбиток. А репер на приміщенні школи з'явився із руйнацією церкви.</a:t>
            </a:r>
            <a:endParaRPr lang="ru-RU" sz="2400" dirty="0"/>
          </a:p>
        </p:txBody>
      </p:sp>
      <p:pic>
        <p:nvPicPr>
          <p:cNvPr id="8196" name="Picture 4" descr="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4" y="1508126"/>
            <a:ext cx="3962400" cy="25463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197" name="Picture 5" descr="IMG_20160318_1129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0234" y="1880834"/>
            <a:ext cx="4800600" cy="27003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199" name="Picture 7" descr="Photo0732"/>
          <p:cNvPicPr>
            <a:picLocks noChangeAspect="1" noChangeArrowheads="1"/>
          </p:cNvPicPr>
          <p:nvPr/>
        </p:nvPicPr>
        <p:blipFill>
          <a:blip r:embed="rId4" cstate="print"/>
          <a:srcRect l="-2222" t="24167" r="-2222" b="20833"/>
          <a:stretch>
            <a:fillRect/>
          </a:stretch>
        </p:blipFill>
        <p:spPr bwMode="auto">
          <a:xfrm>
            <a:off x="9655546" y="173654"/>
            <a:ext cx="2286000" cy="16049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202" name="Picture 6" descr="E:\Мои рисунки\Фото\різне про школу\школа\PIC_3846.JPG"/>
          <p:cNvPicPr>
            <a:picLocks noChangeAspect="1" noChangeArrowheads="1"/>
          </p:cNvPicPr>
          <p:nvPr/>
        </p:nvPicPr>
        <p:blipFill>
          <a:blip r:embed="rId5" cstate="print"/>
          <a:srcRect l="25809" t="23251" r="27455" b="24664"/>
          <a:stretch>
            <a:fillRect/>
          </a:stretch>
        </p:blipFill>
        <p:spPr bwMode="auto">
          <a:xfrm>
            <a:off x="152402" y="2732314"/>
            <a:ext cx="2024742" cy="169258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569" y="4054476"/>
            <a:ext cx="4091870" cy="231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4864" y="3929843"/>
            <a:ext cx="4040683" cy="2438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6403" y="5476821"/>
            <a:ext cx="5730737" cy="17070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0" y="452718"/>
            <a:ext cx="6023851" cy="33884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7148060" cy="1400530"/>
          </a:xfrm>
        </p:spPr>
        <p:txBody>
          <a:bodyPr/>
          <a:lstStyle/>
          <a:p>
            <a:r>
              <a:rPr lang="uk-UA" dirty="0"/>
              <a:t>За радянських часів центр культури перемістився у Клуб, а згодом Будинок культури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30" y="4112687"/>
            <a:ext cx="6195130" cy="24596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2" y="3256068"/>
            <a:ext cx="4419600" cy="33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47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3" y="4415154"/>
            <a:ext cx="3106282" cy="2329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605" y="452718"/>
            <a:ext cx="4835071" cy="38680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Історична спадщина краю розміщена у Музеях та Світлиці. Нині їм даємо нове життя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54" y="2597616"/>
            <a:ext cx="4164919" cy="312368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1" y="2386746"/>
            <a:ext cx="2975428" cy="22315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336" y="3922436"/>
            <a:ext cx="3266995" cy="24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26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057" y="339953"/>
            <a:ext cx="2974748" cy="22310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29" y="162432"/>
            <a:ext cx="4056785" cy="3042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98" y="339953"/>
            <a:ext cx="2647193" cy="3970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2" y="3495307"/>
            <a:ext cx="2656103" cy="27736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631" y="2571014"/>
            <a:ext cx="2592274" cy="38884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010" y="4309955"/>
            <a:ext cx="3753418" cy="24590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83" y="1683726"/>
            <a:ext cx="2276782" cy="26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93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8302" y="452718"/>
            <a:ext cx="5594349" cy="14005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302" y="2362365"/>
            <a:ext cx="5594349" cy="4195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" y="280110"/>
            <a:ext cx="3122875" cy="4164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627" y="302994"/>
            <a:ext cx="2731220" cy="45520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/>
          <a:stretch/>
        </p:blipFill>
        <p:spPr>
          <a:xfrm>
            <a:off x="6511336" y="250879"/>
            <a:ext cx="2449023" cy="32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31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8FC50-1DE4-4031-A14A-9A2FBAF9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09" y="176946"/>
            <a:ext cx="9404723" cy="1400530"/>
          </a:xfrm>
        </p:spPr>
        <p:txBody>
          <a:bodyPr>
            <a:normAutofit/>
          </a:bodyPr>
          <a:lstStyle/>
          <a:p>
            <a:r>
              <a:rPr lang="ru-RU" dirty="0" err="1"/>
              <a:t>Висновки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F4DD4A-E4FF-4F55-A8AD-24FC2097A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09" y="877211"/>
            <a:ext cx="8946541" cy="4195481"/>
          </a:xfrm>
        </p:spPr>
        <p:txBody>
          <a:bodyPr/>
          <a:lstStyle/>
          <a:p>
            <a:r>
              <a:rPr lang="uk-UA" dirty="0"/>
              <a:t>Ролик записали;</a:t>
            </a:r>
          </a:p>
          <a:p>
            <a:r>
              <a:rPr lang="uk-UA" dirty="0"/>
              <a:t>На сайті «Музей історії села Червона </a:t>
            </a:r>
            <a:r>
              <a:rPr lang="uk-UA" dirty="0" err="1"/>
              <a:t>Камянка</a:t>
            </a:r>
            <a:r>
              <a:rPr lang="uk-UA" dirty="0"/>
              <a:t> іде до вас…» розмістили;</a:t>
            </a:r>
          </a:p>
          <a:p>
            <a:r>
              <a:rPr lang="uk-UA" dirty="0"/>
              <a:t>Маємо перші відгуки;</a:t>
            </a:r>
          </a:p>
          <a:p>
            <a:r>
              <a:rPr lang="uk-UA" dirty="0"/>
              <a:t>Рухаємося наміченим шляхом;</a:t>
            </a:r>
          </a:p>
          <a:p>
            <a:r>
              <a:rPr lang="uk-UA" dirty="0"/>
              <a:t>Мрію бути не лише екскурсоводом під час відкриття оновленого Музею історії села Червона Кам’янка, а й долучати до цієї справи тих, хто має сумніви у важливості спільної розбудови дорогої рідної України.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572" y="4132711"/>
            <a:ext cx="7383428" cy="11667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3142" y="5299498"/>
            <a:ext cx="786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Матер</a:t>
            </a:r>
            <a:r>
              <a:rPr lang="uk-UA" dirty="0"/>
              <a:t>і</a:t>
            </a:r>
            <a:r>
              <a:rPr lang="ru-RU" dirty="0"/>
              <a:t>али </a:t>
            </a:r>
            <a:r>
              <a:rPr lang="ru-RU" dirty="0" err="1"/>
              <a:t>сільського</a:t>
            </a:r>
            <a:r>
              <a:rPr lang="ru-RU" dirty="0"/>
              <a:t> та </a:t>
            </a:r>
            <a:r>
              <a:rPr lang="ru-RU" dirty="0" err="1"/>
              <a:t>шкільного</a:t>
            </a:r>
            <a:r>
              <a:rPr lang="ru-RU" dirty="0"/>
              <a:t> </a:t>
            </a:r>
            <a:r>
              <a:rPr lang="ru-RU" dirty="0" err="1"/>
              <a:t>Музеїв</a:t>
            </a:r>
            <a:r>
              <a:rPr lang="ru-RU" dirty="0"/>
              <a:t>, </a:t>
            </a:r>
            <a:r>
              <a:rPr lang="ru-RU" dirty="0" err="1"/>
              <a:t>спогади</a:t>
            </a:r>
            <a:r>
              <a:rPr lang="ru-RU" dirty="0"/>
              <a:t> </a:t>
            </a:r>
            <a:r>
              <a:rPr lang="ru-RU" dirty="0" err="1"/>
              <a:t>очевидців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86751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A2B75-F84B-4E3F-B5D4-A6D95DDDC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 та </a:t>
            </a:r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BA6638-619E-425A-99BD-1415F5417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42" y="1443318"/>
            <a:ext cx="8185830" cy="5102625"/>
          </a:xfrm>
        </p:spPr>
        <p:txBody>
          <a:bodyPr>
            <a:normAutofit/>
          </a:bodyPr>
          <a:lstStyle/>
          <a:p>
            <a:r>
              <a:rPr lang="uk-UA" dirty="0"/>
              <a:t>Впорядкувати дані про село Червона Кам'янка;</a:t>
            </a:r>
          </a:p>
          <a:p>
            <a:r>
              <a:rPr lang="uk-UA" dirty="0"/>
              <a:t>Виокремити пропагандистську складову з історії краю й долучити небайдужих до творення правдивої складової;</a:t>
            </a:r>
          </a:p>
          <a:p>
            <a:r>
              <a:rPr lang="uk-UA" dirty="0"/>
              <a:t>Створити інформаційний ролик та донести його до громади на обговорення;</a:t>
            </a:r>
          </a:p>
          <a:p>
            <a:r>
              <a:rPr lang="uk-UA" dirty="0"/>
              <a:t>Створити простір для активізації жителів краю у розбудові незалежної України;</a:t>
            </a:r>
          </a:p>
          <a:p>
            <a:r>
              <a:rPr lang="uk-UA" dirty="0"/>
              <a:t>Донести до мешканців села та </a:t>
            </a:r>
            <a:r>
              <a:rPr lang="uk-UA" dirty="0" err="1"/>
              <a:t>небуйдужих</a:t>
            </a:r>
            <a:r>
              <a:rPr lang="uk-UA" dirty="0"/>
              <a:t> колишніх жителів у необхідності збереження, примноження історичної складової;</a:t>
            </a:r>
          </a:p>
          <a:p>
            <a:r>
              <a:rPr lang="uk-UA" dirty="0"/>
              <a:t>Активізувати </a:t>
            </a:r>
            <a:r>
              <a:rPr lang="uk-UA" dirty="0" err="1"/>
              <a:t>червонокам’янців</a:t>
            </a:r>
            <a:r>
              <a:rPr lang="uk-UA" dirty="0"/>
              <a:t> у відкритті власних архівів для збереження світлої </a:t>
            </a:r>
            <a:r>
              <a:rPr lang="uk-UA" dirty="0" err="1"/>
              <a:t>памяті</a:t>
            </a:r>
            <a:r>
              <a:rPr lang="uk-UA" dirty="0"/>
              <a:t> активних учасників громадського життя краю.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152" y="2075543"/>
            <a:ext cx="3489364" cy="31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14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" y="2797062"/>
            <a:ext cx="3941001" cy="2151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886" y="337638"/>
            <a:ext cx="4231285" cy="282016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" y="87085"/>
            <a:ext cx="4429584" cy="2359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8" y="5120635"/>
            <a:ext cx="2784928" cy="1571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946D00-5045-497F-A475-5BA09F58D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02354">
            <a:off x="1373092" y="1767027"/>
            <a:ext cx="9126503" cy="13595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3315" y="3200106"/>
            <a:ext cx="7808685" cy="11251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6571" y="4064000"/>
            <a:ext cx="8229599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90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1471" y="290485"/>
            <a:ext cx="9608382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/>
              <a:t>Легенда про </a:t>
            </a:r>
            <a:br>
              <a:rPr lang="ru-RU" sz="5400" b="1" dirty="0"/>
            </a:br>
            <a:r>
              <a:rPr lang="ru-RU" sz="5400" b="1" dirty="0" err="1"/>
              <a:t>Червону</a:t>
            </a:r>
            <a:r>
              <a:rPr lang="ru-RU" sz="5400" b="1" dirty="0"/>
              <a:t> </a:t>
            </a:r>
            <a:r>
              <a:rPr lang="ru-RU" sz="5400" b="1" dirty="0" err="1"/>
              <a:t>Кам’янку</a:t>
            </a:r>
            <a:r>
              <a:rPr lang="ru-RU" sz="5400" b="1" dirty="0"/>
              <a:t>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CFB293-3F4F-4243-9ED2-1BD11E6AB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71" y="2052918"/>
            <a:ext cx="11136013" cy="451459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/>
              <a:t>На правому </a:t>
            </a:r>
            <a:r>
              <a:rPr lang="ru-RU" sz="2400" dirty="0" err="1"/>
              <a:t>березі</a:t>
            </a:r>
            <a:r>
              <a:rPr lang="ru-RU" sz="2400" dirty="0"/>
              <a:t> </a:t>
            </a:r>
            <a:r>
              <a:rPr lang="ru-RU" sz="2400" dirty="0" err="1"/>
              <a:t>річки</a:t>
            </a:r>
            <a:r>
              <a:rPr lang="ru-RU" sz="2400" dirty="0"/>
              <a:t> </a:t>
            </a:r>
            <a:r>
              <a:rPr lang="ru-RU" sz="2400" dirty="0" err="1"/>
              <a:t>Камянка</a:t>
            </a:r>
            <a:r>
              <a:rPr lang="ru-RU" sz="2400" dirty="0"/>
              <a:t> жив-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землевласник</a:t>
            </a:r>
            <a:r>
              <a:rPr lang="ru-RU" sz="2400" dirty="0"/>
              <a:t> </a:t>
            </a:r>
            <a:r>
              <a:rPr lang="ru-RU" sz="2400" dirty="0" err="1"/>
              <a:t>Микита</a:t>
            </a:r>
            <a:r>
              <a:rPr lang="ru-RU" sz="2400" dirty="0"/>
              <a:t> </a:t>
            </a:r>
            <a:r>
              <a:rPr lang="ru-RU" sz="2400" dirty="0" err="1"/>
              <a:t>Ашанін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мав</a:t>
            </a:r>
            <a:r>
              <a:rPr lang="ru-RU" sz="2400" dirty="0"/>
              <a:t> не </a:t>
            </a:r>
            <a:r>
              <a:rPr lang="ru-RU" sz="2400" dirty="0" err="1"/>
              <a:t>лише</a:t>
            </a:r>
            <a:r>
              <a:rPr lang="ru-RU" sz="2400" dirty="0"/>
              <a:t> </a:t>
            </a:r>
            <a:r>
              <a:rPr lang="ru-RU" sz="2400" dirty="0" err="1"/>
              <a:t>багаті</a:t>
            </a:r>
            <a:r>
              <a:rPr lang="ru-RU" sz="2400" dirty="0"/>
              <a:t> </a:t>
            </a:r>
            <a:r>
              <a:rPr lang="ru-RU" sz="2400" dirty="0" err="1"/>
              <a:t>земельні</a:t>
            </a:r>
            <a:r>
              <a:rPr lang="ru-RU" sz="2400" dirty="0"/>
              <a:t> </a:t>
            </a:r>
            <a:r>
              <a:rPr lang="ru-RU" sz="2400" dirty="0" err="1"/>
              <a:t>володіння</a:t>
            </a:r>
            <a:r>
              <a:rPr lang="ru-RU" sz="2400" dirty="0"/>
              <a:t>, а добре </a:t>
            </a:r>
            <a:r>
              <a:rPr lang="ru-RU" sz="2400" dirty="0" err="1"/>
              <a:t>знався</a:t>
            </a:r>
            <a:r>
              <a:rPr lang="ru-RU" sz="2400" dirty="0"/>
              <a:t> на </a:t>
            </a:r>
            <a:r>
              <a:rPr lang="ru-RU" sz="2400" dirty="0" err="1"/>
              <a:t>корисних</a:t>
            </a:r>
            <a:r>
              <a:rPr lang="ru-RU" sz="2400" dirty="0"/>
              <a:t> </a:t>
            </a:r>
            <a:r>
              <a:rPr lang="ru-RU" sz="2400" dirty="0" err="1"/>
              <a:t>копалинах</a:t>
            </a:r>
            <a:r>
              <a:rPr lang="ru-RU" sz="2400" dirty="0"/>
              <a:t> краю. У </a:t>
            </a:r>
            <a:r>
              <a:rPr lang="ru-RU" sz="2400" dirty="0" err="1"/>
              <a:t>нього</a:t>
            </a:r>
            <a:r>
              <a:rPr lang="ru-RU" sz="2400" dirty="0"/>
              <a:t> </a:t>
            </a:r>
            <a:r>
              <a:rPr lang="ru-RU" sz="2400" dirty="0" err="1"/>
              <a:t>були</a:t>
            </a:r>
            <a:r>
              <a:rPr lang="ru-RU" sz="2400" dirty="0"/>
              <a:t> </a:t>
            </a:r>
            <a:r>
              <a:rPr lang="ru-RU" sz="2400" dirty="0" err="1"/>
              <a:t>гарні</a:t>
            </a:r>
            <a:r>
              <a:rPr lang="ru-RU" sz="2400" dirty="0"/>
              <a:t> </a:t>
            </a:r>
            <a:r>
              <a:rPr lang="ru-RU" sz="2400" dirty="0" err="1"/>
              <a:t>ковалі</a:t>
            </a:r>
            <a:r>
              <a:rPr lang="ru-RU" sz="2400" dirty="0"/>
              <a:t>, </a:t>
            </a:r>
            <a:r>
              <a:rPr lang="ru-RU" sz="2400" dirty="0" err="1"/>
              <a:t>столярі</a:t>
            </a:r>
            <a:r>
              <a:rPr lang="ru-RU" sz="2400" dirty="0"/>
              <a:t>, </a:t>
            </a:r>
            <a:r>
              <a:rPr lang="ru-RU" sz="2400" dirty="0" err="1"/>
              <a:t>ткачі</a:t>
            </a:r>
            <a:r>
              <a:rPr lang="ru-RU" sz="2400" dirty="0"/>
              <a:t>, </a:t>
            </a:r>
            <a:r>
              <a:rPr lang="ru-RU" sz="2400" dirty="0" err="1"/>
              <a:t>шевці</a:t>
            </a:r>
            <a:r>
              <a:rPr lang="ru-RU" sz="2400" dirty="0"/>
              <a:t>, </a:t>
            </a:r>
            <a:r>
              <a:rPr lang="ru-RU" sz="2400" dirty="0" err="1"/>
              <a:t>бондарі</a:t>
            </a:r>
            <a:r>
              <a:rPr lang="ru-RU" sz="2400" dirty="0"/>
              <a:t> й </a:t>
            </a:r>
            <a:r>
              <a:rPr lang="ru-RU" sz="2400" dirty="0" err="1"/>
              <a:t>гончарі</a:t>
            </a:r>
            <a:r>
              <a:rPr lang="ru-RU" sz="2400" dirty="0"/>
              <a:t>. </a:t>
            </a:r>
            <a:r>
              <a:rPr lang="ru-RU" sz="2400" dirty="0" err="1"/>
              <a:t>Найбільше</a:t>
            </a:r>
            <a:r>
              <a:rPr lang="ru-RU" sz="2400" dirty="0"/>
              <a:t> </a:t>
            </a:r>
            <a:r>
              <a:rPr lang="ru-RU" sz="2400" dirty="0" err="1"/>
              <a:t>вподобляв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майстрів</a:t>
            </a:r>
            <a:r>
              <a:rPr lang="ru-RU" sz="2400" dirty="0"/>
              <a:t> </a:t>
            </a:r>
            <a:r>
              <a:rPr lang="ru-RU" sz="2400" dirty="0" err="1"/>
              <a:t>глини</a:t>
            </a:r>
            <a:r>
              <a:rPr lang="ru-RU" sz="2400" dirty="0"/>
              <a:t>. </a:t>
            </a:r>
            <a:r>
              <a:rPr lang="ru-RU" sz="2400" dirty="0" err="1"/>
              <a:t>Мав</a:t>
            </a:r>
            <a:r>
              <a:rPr lang="ru-RU" sz="2400" dirty="0"/>
              <a:t> і </a:t>
            </a:r>
            <a:r>
              <a:rPr lang="ru-RU" sz="2400" dirty="0" err="1"/>
              <a:t>доньку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гарну-прегарну</a:t>
            </a:r>
            <a:r>
              <a:rPr lang="ru-RU" sz="2400" dirty="0"/>
              <a:t>.  </a:t>
            </a:r>
            <a:r>
              <a:rPr lang="ru-RU" sz="2400" dirty="0" err="1"/>
              <a:t>Щоб</a:t>
            </a:r>
            <a:r>
              <a:rPr lang="ru-RU" sz="2400" dirty="0"/>
              <a:t> </a:t>
            </a:r>
            <a:r>
              <a:rPr lang="ru-RU" sz="2400" dirty="0" err="1"/>
              <a:t>розважити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спочатку</a:t>
            </a:r>
            <a:r>
              <a:rPr lang="ru-RU" sz="2400" dirty="0"/>
              <a:t> </a:t>
            </a:r>
            <a:r>
              <a:rPr lang="ru-RU" sz="2400" dirty="0" err="1"/>
              <a:t>замовляв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своїм</a:t>
            </a:r>
            <a:r>
              <a:rPr lang="ru-RU" sz="2400" dirty="0"/>
              <a:t> </a:t>
            </a:r>
            <a:r>
              <a:rPr lang="ru-RU" sz="2400" dirty="0" err="1"/>
              <a:t>майстрам</a:t>
            </a:r>
            <a:r>
              <a:rPr lang="ru-RU" sz="2400" dirty="0"/>
              <a:t> </a:t>
            </a:r>
            <a:r>
              <a:rPr lang="ru-RU" sz="2400" dirty="0" err="1"/>
              <a:t>іграшки</a:t>
            </a:r>
            <a:r>
              <a:rPr lang="ru-RU" sz="2400" dirty="0"/>
              <a:t>, а </a:t>
            </a:r>
            <a:r>
              <a:rPr lang="ru-RU" sz="2400" dirty="0" err="1"/>
              <a:t>згодом</a:t>
            </a:r>
            <a:r>
              <a:rPr lang="ru-RU" sz="2400" dirty="0"/>
              <a:t>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вже</a:t>
            </a:r>
            <a:r>
              <a:rPr lang="ru-RU" sz="2400" dirty="0"/>
              <a:t> </a:t>
            </a:r>
            <a:r>
              <a:rPr lang="ru-RU" sz="2400" dirty="0" err="1"/>
              <a:t>були</a:t>
            </a:r>
            <a:r>
              <a:rPr lang="ru-RU" sz="2400" dirty="0"/>
              <a:t> </a:t>
            </a:r>
            <a:r>
              <a:rPr lang="ru-RU" sz="2400" dirty="0" err="1"/>
              <a:t>прикраси</a:t>
            </a:r>
            <a:r>
              <a:rPr lang="ru-RU" sz="2400" dirty="0"/>
              <a:t>. Вони </a:t>
            </a:r>
            <a:r>
              <a:rPr lang="ru-RU" sz="2400" dirty="0" err="1"/>
              <a:t>ще</a:t>
            </a:r>
            <a:r>
              <a:rPr lang="ru-RU" sz="2400" dirty="0"/>
              <a:t> </a:t>
            </a:r>
            <a:r>
              <a:rPr lang="ru-RU" sz="2400" dirty="0" err="1"/>
              <a:t>більше</a:t>
            </a:r>
            <a:r>
              <a:rPr lang="ru-RU" sz="2400" dirty="0"/>
              <a:t> </a:t>
            </a:r>
            <a:r>
              <a:rPr lang="ru-RU" sz="2400" dirty="0" err="1"/>
              <a:t>підкреслювали</a:t>
            </a:r>
            <a:r>
              <a:rPr lang="ru-RU" sz="2400" dirty="0"/>
              <a:t> красу </a:t>
            </a:r>
            <a:r>
              <a:rPr lang="ru-RU" sz="2400" dirty="0" err="1"/>
              <a:t>дівчини</a:t>
            </a:r>
            <a:r>
              <a:rPr lang="ru-RU" sz="2400" dirty="0"/>
              <a:t>. </a:t>
            </a:r>
          </a:p>
          <a:p>
            <a:pPr marL="0" indent="0" algn="ctr">
              <a:buNone/>
            </a:pPr>
            <a:r>
              <a:rPr lang="ru-RU" sz="2400" dirty="0" err="1"/>
              <a:t>Покупці</a:t>
            </a:r>
            <a:r>
              <a:rPr lang="ru-RU" sz="2400" dirty="0"/>
              <a:t> </a:t>
            </a:r>
            <a:r>
              <a:rPr lang="ru-RU" sz="2400" dirty="0" err="1"/>
              <a:t>цих</a:t>
            </a:r>
            <a:r>
              <a:rPr lang="ru-RU" sz="2400" dirty="0"/>
              <a:t> прикрас стали </a:t>
            </a:r>
            <a:r>
              <a:rPr lang="ru-RU" sz="2400" dirty="0" err="1"/>
              <a:t>називати</a:t>
            </a:r>
            <a:r>
              <a:rPr lang="ru-RU" sz="2400" dirty="0"/>
              <a:t> </a:t>
            </a:r>
            <a:r>
              <a:rPr lang="ru-RU" sz="2400" dirty="0" err="1"/>
              <a:t>місце</a:t>
            </a:r>
            <a:r>
              <a:rPr lang="ru-RU" sz="2400" dirty="0"/>
              <a:t> на </a:t>
            </a:r>
            <a:r>
              <a:rPr lang="ru-RU" sz="2400" dirty="0" err="1"/>
              <a:t>березі</a:t>
            </a:r>
            <a:r>
              <a:rPr lang="ru-RU" sz="2400" dirty="0"/>
              <a:t> притоки </a:t>
            </a:r>
            <a:r>
              <a:rPr lang="ru-RU" sz="2400" dirty="0" err="1"/>
              <a:t>Кам’янки</a:t>
            </a:r>
            <a:r>
              <a:rPr lang="ru-RU" sz="2400" dirty="0"/>
              <a:t>—Золотухи «</a:t>
            </a:r>
            <a:r>
              <a:rPr lang="ru-RU" sz="2400" dirty="0" err="1"/>
              <a:t>красним</a:t>
            </a:r>
            <a:r>
              <a:rPr lang="ru-RU" sz="2400" dirty="0"/>
              <a:t>», «</a:t>
            </a:r>
            <a:r>
              <a:rPr lang="ru-RU" sz="2400" dirty="0" err="1"/>
              <a:t>красивим</a:t>
            </a:r>
            <a:r>
              <a:rPr lang="ru-RU" sz="2400" dirty="0"/>
              <a:t>» </a:t>
            </a:r>
            <a:r>
              <a:rPr lang="ru-RU" sz="2400" dirty="0" err="1"/>
              <a:t>місцем</a:t>
            </a:r>
            <a:r>
              <a:rPr lang="ru-RU" sz="2400" dirty="0"/>
              <a:t>. Не </a:t>
            </a:r>
            <a:r>
              <a:rPr lang="ru-RU" sz="2400" dirty="0" err="1"/>
              <a:t>поцінували</a:t>
            </a:r>
            <a:r>
              <a:rPr lang="ru-RU" sz="2400" dirty="0"/>
              <a:t> </a:t>
            </a:r>
            <a:r>
              <a:rPr lang="ru-RU" sz="2400" dirty="0" err="1"/>
              <a:t>ні</a:t>
            </a:r>
            <a:r>
              <a:rPr lang="ru-RU" sz="2400" dirty="0"/>
              <a:t> господаря, </a:t>
            </a:r>
            <a:r>
              <a:rPr lang="ru-RU" sz="2400" dirty="0" err="1"/>
              <a:t>ні</a:t>
            </a:r>
            <a:r>
              <a:rPr lang="ru-RU" sz="2400" dirty="0"/>
              <a:t> </a:t>
            </a:r>
            <a:r>
              <a:rPr lang="ru-RU" sz="2400" dirty="0" err="1"/>
              <a:t>майстрів</a:t>
            </a:r>
            <a:r>
              <a:rPr lang="ru-RU" sz="2400" dirty="0"/>
              <a:t>… В </a:t>
            </a:r>
            <a:r>
              <a:rPr lang="ru-RU" sz="2400" dirty="0" err="1"/>
              <a:t>часи</a:t>
            </a:r>
            <a:r>
              <a:rPr lang="ru-RU" sz="2400" dirty="0"/>
              <a:t> </a:t>
            </a:r>
            <a:r>
              <a:rPr lang="ru-RU" sz="2400" dirty="0" err="1"/>
              <a:t>революцій</a:t>
            </a:r>
            <a:r>
              <a:rPr lang="ru-RU" sz="2400" dirty="0"/>
              <a:t> та </a:t>
            </a:r>
            <a:r>
              <a:rPr lang="ru-RU" sz="2400" dirty="0" err="1"/>
              <a:t>воєн</a:t>
            </a:r>
            <a:r>
              <a:rPr lang="ru-RU" sz="2400" dirty="0"/>
              <a:t> вони </a:t>
            </a:r>
            <a:r>
              <a:rPr lang="ru-RU" sz="2400" dirty="0" err="1"/>
              <a:t>були</a:t>
            </a:r>
            <a:r>
              <a:rPr lang="ru-RU" sz="2400" dirty="0"/>
              <a:t> </a:t>
            </a:r>
            <a:r>
              <a:rPr lang="ru-RU" sz="2400" dirty="0" err="1"/>
              <a:t>розорені</a:t>
            </a:r>
            <a:r>
              <a:rPr lang="ru-RU" sz="2400" dirty="0"/>
              <a:t> й </a:t>
            </a:r>
            <a:r>
              <a:rPr lang="ru-RU" sz="2400" dirty="0" err="1"/>
              <a:t>змушені</a:t>
            </a:r>
            <a:r>
              <a:rPr lang="ru-RU" sz="2400" dirty="0"/>
              <a:t> </a:t>
            </a:r>
            <a:r>
              <a:rPr lang="ru-RU" sz="2400" dirty="0" err="1"/>
              <a:t>виїхати</a:t>
            </a:r>
            <a:r>
              <a:rPr lang="ru-RU" sz="2400" dirty="0"/>
              <a:t> в </a:t>
            </a:r>
            <a:r>
              <a:rPr lang="ru-RU" sz="2400" dirty="0" err="1"/>
              <a:t>інше</a:t>
            </a:r>
            <a:r>
              <a:rPr lang="ru-RU" sz="2400" dirty="0"/>
              <a:t> </a:t>
            </a:r>
            <a:r>
              <a:rPr lang="ru-RU" sz="2400" dirty="0" err="1"/>
              <a:t>місце</a:t>
            </a:r>
            <a:r>
              <a:rPr lang="ru-RU" sz="2400" dirty="0"/>
              <a:t>. Лише </a:t>
            </a:r>
            <a:r>
              <a:rPr lang="ru-RU" sz="2400" dirty="0" err="1"/>
              <a:t>старожили</a:t>
            </a:r>
            <a:r>
              <a:rPr lang="ru-RU" sz="2400" dirty="0"/>
              <a:t> краю </a:t>
            </a:r>
            <a:r>
              <a:rPr lang="ru-RU" sz="2400" dirty="0" err="1"/>
              <a:t>знають</a:t>
            </a:r>
            <a:r>
              <a:rPr lang="ru-RU" sz="2400" dirty="0"/>
              <a:t> </a:t>
            </a:r>
            <a:r>
              <a:rPr lang="ru-RU" sz="2400" dirty="0" err="1"/>
              <a:t>дійсну</a:t>
            </a:r>
            <a:r>
              <a:rPr lang="ru-RU" sz="2400" dirty="0"/>
              <a:t> </a:t>
            </a:r>
            <a:r>
              <a:rPr lang="ru-RU" sz="2400" dirty="0" err="1"/>
              <a:t>ціну</a:t>
            </a:r>
            <a:r>
              <a:rPr lang="ru-RU" sz="2400" dirty="0"/>
              <a:t> </a:t>
            </a:r>
            <a:r>
              <a:rPr lang="ru-RU" sz="2400" dirty="0" err="1"/>
              <a:t>назви</a:t>
            </a:r>
            <a:r>
              <a:rPr lang="ru-RU" sz="2400" dirty="0"/>
              <a:t> села – </a:t>
            </a:r>
            <a:r>
              <a:rPr lang="ru-RU" sz="2400" dirty="0" err="1"/>
              <a:t>Червона</a:t>
            </a:r>
            <a:r>
              <a:rPr lang="ru-RU" sz="2400" dirty="0"/>
              <a:t> </a:t>
            </a:r>
            <a:r>
              <a:rPr lang="ru-RU" sz="2400" dirty="0" err="1"/>
              <a:t>Кам’янка</a:t>
            </a:r>
            <a:r>
              <a:rPr lang="ru-RU" sz="2400" dirty="0"/>
              <a:t>, а </a:t>
            </a:r>
            <a:r>
              <a:rPr lang="ru-RU" sz="2400" dirty="0" err="1"/>
              <a:t>спочатку</a:t>
            </a:r>
            <a:r>
              <a:rPr lang="ru-RU" sz="2400" dirty="0"/>
              <a:t> </a:t>
            </a:r>
            <a:r>
              <a:rPr lang="ru-RU" sz="2400" dirty="0" err="1"/>
              <a:t>Кам’янка</a:t>
            </a:r>
            <a:r>
              <a:rPr lang="ru-RU" sz="2400" dirty="0"/>
              <a:t> Красна.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355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A1F81-DE76-4F7F-A006-E890FF2DB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2" t="31089" r="17618"/>
          <a:stretch/>
        </p:blipFill>
        <p:spPr>
          <a:xfrm>
            <a:off x="7439835" y="1620498"/>
            <a:ext cx="3657600" cy="43683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29664-7984-473A-BB74-726E19C5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6059489" cy="5991624"/>
          </a:xfrm>
        </p:spPr>
        <p:txBody>
          <a:bodyPr/>
          <a:lstStyle/>
          <a:p>
            <a:r>
              <a:rPr lang="uk-UA" sz="2400" dirty="0"/>
              <a:t>Перша письмова згадка про село Червона Кам’янка відноситься до 1772 року.</a:t>
            </a:r>
            <a:br>
              <a:rPr lang="ru-RU" sz="2400" dirty="0"/>
            </a:br>
            <a:r>
              <a:rPr lang="uk-UA" sz="2400" dirty="0"/>
              <a:t>27 липня 1863 року село було затверджено як містечко (2976 жителів). З цього часу стає волосним центром Олександрійського повіту Херсонської губернії. </a:t>
            </a:r>
            <a:br>
              <a:rPr lang="ru-RU" sz="2400" dirty="0"/>
            </a:br>
            <a:r>
              <a:rPr lang="uk-UA" sz="2400" dirty="0"/>
              <a:t>В 1866 році </a:t>
            </a:r>
            <a:r>
              <a:rPr lang="uk-UA" sz="2400" dirty="0" err="1"/>
              <a:t>Червонокам</a:t>
            </a:r>
            <a:r>
              <a:rPr lang="ru-RU" sz="2400" dirty="0"/>
              <a:t>’</a:t>
            </a:r>
            <a:r>
              <a:rPr lang="uk-UA" sz="2400" dirty="0" err="1"/>
              <a:t>янська</a:t>
            </a:r>
            <a:r>
              <a:rPr lang="uk-UA" sz="2400" dirty="0"/>
              <a:t>  волость була поділена на 47 земельних дач. Належали вони воєнним поселянам. Проживало 7218 чоловік, де на одного чоловіка припадало 2,9 десятин. Казна мала 8 відрубів і церква володіла 49 десятинами. 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14" y="145143"/>
            <a:ext cx="1665043" cy="295071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0090" t="16108" r="9742" b="12136"/>
          <a:stretch/>
        </p:blipFill>
        <p:spPr>
          <a:xfrm>
            <a:off x="9593943" y="3792869"/>
            <a:ext cx="2370250" cy="287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19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D7D27-9DE4-49E2-83E3-41B782ABF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7" y="268144"/>
            <a:ext cx="5376147" cy="1400530"/>
          </a:xfrm>
        </p:spPr>
        <p:txBody>
          <a:bodyPr/>
          <a:lstStyle/>
          <a:p>
            <a:r>
              <a:rPr lang="uk-UA" dirty="0"/>
              <a:t>Світлини </a:t>
            </a:r>
            <a:r>
              <a:rPr lang="uk-UA" dirty="0" err="1"/>
              <a:t>поч</a:t>
            </a:r>
            <a:r>
              <a:rPr lang="uk-UA" dirty="0"/>
              <a:t>. ХХ </a:t>
            </a:r>
            <a:r>
              <a:rPr lang="uk-UA" dirty="0" err="1"/>
              <a:t>ст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479761-AFD2-4389-9D2B-32C499D34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37" y="1668674"/>
            <a:ext cx="4971465" cy="25549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F76A2D-7B7B-49BB-99DB-39251FCD3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772" y="4359714"/>
            <a:ext cx="2985787" cy="23052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912" y="2564992"/>
            <a:ext cx="6607604" cy="35894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94297" y="1207009"/>
            <a:ext cx="4328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Сьогодення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5290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8DA5BD7-A1C1-44DA-AC89-162F0B7D4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25488" y="296689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FFFF00"/>
                </a:solidFill>
              </a:rPr>
              <a:t>               Я </a:t>
            </a:r>
            <a:r>
              <a:rPr lang="ru-RU" b="1" dirty="0" err="1">
                <a:solidFill>
                  <a:srgbClr val="FFFF00"/>
                </a:solidFill>
              </a:rPr>
              <a:t>народився</a:t>
            </a:r>
            <a:r>
              <a:rPr lang="ru-RU" b="1" dirty="0">
                <a:solidFill>
                  <a:srgbClr val="FFFF00"/>
                </a:solidFill>
              </a:rPr>
              <a:t> в </a:t>
            </a:r>
            <a:r>
              <a:rPr lang="ru-RU" b="1" dirty="0" err="1">
                <a:solidFill>
                  <a:srgbClr val="FFFF00"/>
                </a:solidFill>
              </a:rPr>
              <a:t>Кам’янці</a:t>
            </a:r>
            <a:r>
              <a:rPr lang="ru-RU" b="1" dirty="0">
                <a:solidFill>
                  <a:srgbClr val="FFFF00"/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FF00"/>
                </a:solidFill>
              </a:rPr>
              <a:t>              В </a:t>
            </a:r>
            <a:r>
              <a:rPr lang="ru-RU" b="1" dirty="0" err="1">
                <a:solidFill>
                  <a:srgbClr val="FFFF00"/>
                </a:solidFill>
              </a:rPr>
              <a:t>селі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що</a:t>
            </a:r>
            <a:r>
              <a:rPr lang="ru-RU" b="1" dirty="0">
                <a:solidFill>
                  <a:srgbClr val="FFFF00"/>
                </a:solidFill>
              </a:rPr>
              <a:t> за районом </a:t>
            </a:r>
            <a:r>
              <a:rPr lang="ru-RU" b="1" dirty="0" err="1">
                <a:solidFill>
                  <a:srgbClr val="FFFF00"/>
                </a:solidFill>
              </a:rPr>
              <a:t>досить</a:t>
            </a:r>
            <a:r>
              <a:rPr lang="uk-UA" b="1" dirty="0">
                <a:solidFill>
                  <a:srgbClr val="FFFF00"/>
                </a:solidFill>
              </a:rPr>
              <a:t> вже </a:t>
            </a:r>
            <a:r>
              <a:rPr lang="ru-RU" b="1" dirty="0" err="1">
                <a:solidFill>
                  <a:srgbClr val="FFFF00"/>
                </a:solidFill>
              </a:rPr>
              <a:t>відомо</a:t>
            </a:r>
            <a:r>
              <a:rPr lang="ru-RU" b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FF00"/>
                </a:solidFill>
              </a:rPr>
              <a:t>              Тут перший крок ступив я по </a:t>
            </a:r>
            <a:r>
              <a:rPr lang="ru-RU" b="1" dirty="0" err="1">
                <a:solidFill>
                  <a:srgbClr val="FFFF00"/>
                </a:solidFill>
              </a:rPr>
              <a:t>землі</a:t>
            </a:r>
            <a:r>
              <a:rPr lang="ru-RU" b="1" dirty="0">
                <a:solidFill>
                  <a:srgbClr val="FFFF00"/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FF00"/>
                </a:solidFill>
              </a:rPr>
              <a:t>              Тут перший </a:t>
            </a:r>
            <a:r>
              <a:rPr lang="ru-RU" b="1" dirty="0" err="1">
                <a:solidFill>
                  <a:srgbClr val="FFFF00"/>
                </a:solidFill>
              </a:rPr>
              <a:t>хліб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побачив</a:t>
            </a:r>
            <a:r>
              <a:rPr lang="ru-RU" b="1" dirty="0">
                <a:solidFill>
                  <a:srgbClr val="FFFF00"/>
                </a:solidFill>
              </a:rPr>
              <a:t> на </a:t>
            </a:r>
            <a:r>
              <a:rPr lang="ru-RU" b="1" dirty="0" err="1">
                <a:solidFill>
                  <a:srgbClr val="FFFF00"/>
                </a:solidFill>
              </a:rPr>
              <a:t>столі</a:t>
            </a:r>
            <a:r>
              <a:rPr lang="ru-RU" b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FF00"/>
                </a:solidFill>
              </a:rPr>
              <a:t>              І де б не </a:t>
            </a:r>
            <a:r>
              <a:rPr lang="ru-RU" b="1" dirty="0" err="1">
                <a:solidFill>
                  <a:srgbClr val="FFFF00"/>
                </a:solidFill>
              </a:rPr>
              <a:t>був</a:t>
            </a:r>
            <a:r>
              <a:rPr lang="ru-RU" b="1" dirty="0">
                <a:solidFill>
                  <a:srgbClr val="FFFF00"/>
                </a:solidFill>
              </a:rPr>
              <a:t>, не жив,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FF00"/>
                </a:solidFill>
              </a:rPr>
              <a:t>              А тут я </a:t>
            </a:r>
            <a:r>
              <a:rPr lang="ru-RU" b="1" dirty="0" err="1">
                <a:solidFill>
                  <a:srgbClr val="FFFF00"/>
                </a:solidFill>
              </a:rPr>
              <a:t>завжди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вдома</a:t>
            </a:r>
            <a:r>
              <a:rPr lang="ru-RU" b="1" dirty="0">
                <a:solidFill>
                  <a:srgbClr val="FFFF00"/>
                </a:solidFill>
              </a:rPr>
              <a:t>…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FF00"/>
                </a:solidFill>
              </a:rPr>
              <a:t>                                                     </a:t>
            </a:r>
            <a:r>
              <a:rPr lang="ru-RU" b="1" dirty="0" err="1">
                <a:solidFill>
                  <a:srgbClr val="FFFF00"/>
                </a:solidFill>
              </a:rPr>
              <a:t>Іван</a:t>
            </a:r>
            <a:r>
              <a:rPr lang="ru-RU" b="1" dirty="0">
                <a:solidFill>
                  <a:srgbClr val="FFFF00"/>
                </a:solidFill>
              </a:rPr>
              <a:t> Шаповал</a:t>
            </a:r>
          </a:p>
          <a:p>
            <a:pPr marL="0" indent="0">
              <a:buNone/>
            </a:pP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72" y="2421355"/>
            <a:ext cx="4963886" cy="18893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571" y="4310743"/>
            <a:ext cx="11088915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ctr">
              <a:lnSpc>
                <a:spcPct val="150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березні 1923 року Червона Кам’янка стає районним центром Кременчуцької округи.   У 1958 році </a:t>
            </a:r>
            <a:r>
              <a:rPr lang="uk-UA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Червонокам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r>
              <a:rPr lang="uk-UA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янський</a:t>
            </a:r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 реорганізували, а с. Червона Кам’янка включили до новоствореного Олександрійського району.</a:t>
            </a:r>
            <a:endParaRPr lang="ru-RU" sz="20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686" y="296689"/>
            <a:ext cx="4474238" cy="2496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88" y="2905513"/>
            <a:ext cx="2108692" cy="158665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9063" y="2793473"/>
            <a:ext cx="2293257" cy="41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34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91541" y="5277346"/>
            <a:ext cx="8839201" cy="1215537"/>
          </a:xfrm>
        </p:spPr>
        <p:txBody>
          <a:bodyPr>
            <a:normAutofit fontScale="90000"/>
          </a:bodyPr>
          <a:lstStyle/>
          <a:p>
            <a:pPr algn="r"/>
            <a:r>
              <a:rPr lang="uk-UA" sz="3200" dirty="0">
                <a:latin typeface="Times New Roman" pitchFamily="18" charset="0"/>
              </a:rPr>
              <a:t>Революції, війни не змилувалися над святинею. Східці, а в іншому місці монолітні стіни </a:t>
            </a:r>
            <a:br>
              <a:rPr lang="uk-UA" sz="3200" dirty="0">
                <a:latin typeface="Times New Roman" pitchFamily="18" charset="0"/>
              </a:rPr>
            </a:br>
            <a:r>
              <a:rPr lang="uk-UA" sz="3200" dirty="0">
                <a:latin typeface="Times New Roman" pitchFamily="18" charset="0"/>
              </a:rPr>
              <a:t>нагадують про  архітектурну пам'ятку.</a:t>
            </a:r>
            <a:endParaRPr lang="ru-RU" sz="3200" dirty="0">
              <a:latin typeface="Times New Roman" pitchFamily="18" charset="0"/>
            </a:endParaRPr>
          </a:p>
        </p:txBody>
      </p:sp>
      <p:pic>
        <p:nvPicPr>
          <p:cNvPr id="7172" name="Picture 4" descr="IMG_20160318_1124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76906"/>
            <a:ext cx="3548742" cy="591597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173" name="Picture 5" descr="IMG_20160318_1118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4613" y="1411365"/>
            <a:ext cx="6743901" cy="379344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853542" y="0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Спочатку була споруджена дерев’яна церква Богородиці. Та з укрупненням села дерев’яну розібрали і продали у село Шевське, спорудивши кам’яну з дзвіницями.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5286828" cy="2392589"/>
          </a:xfrm>
        </p:spPr>
        <p:txBody>
          <a:bodyPr>
            <a:normAutofit/>
          </a:bodyPr>
          <a:lstStyle/>
          <a:p>
            <a:pPr algn="ctr"/>
            <a:r>
              <a:rPr lang="uk-UA" sz="2800" dirty="0"/>
              <a:t>Після Другої світової війни громада придбала приміщення й відродила духовну святиню.</a:t>
            </a:r>
            <a:endParaRPr lang="ru-RU" sz="2800" dirty="0"/>
          </a:p>
        </p:txBody>
      </p:sp>
      <p:pic>
        <p:nvPicPr>
          <p:cNvPr id="16388" name="Picture 4" descr="PIC_55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9876" y="400049"/>
            <a:ext cx="5233609" cy="392520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6389" name="Picture 5" descr="IMG_20160318_1306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" y="2954302"/>
            <a:ext cx="5820229" cy="349253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3443027"/>
            <a:ext cx="4267199" cy="3200399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215</TotalTime>
  <Words>636</Words>
  <Application>Microsoft Office PowerPoint</Application>
  <PresentationFormat>Широкоэкранный</PresentationFormat>
  <Paragraphs>44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Century Gothic</vt:lpstr>
      <vt:lpstr>Monotype Corsiva</vt:lpstr>
      <vt:lpstr>Times New Roman</vt:lpstr>
      <vt:lpstr>Wingdings 3</vt:lpstr>
      <vt:lpstr>Ион</vt:lpstr>
      <vt:lpstr>Всеукраїнський інтерактивний конкурс «МАН-Юніор Дослідник»  Номінація «Історик-Юніор» «Історичні пам’ятки рідного міста, селища, села або його околиці» </vt:lpstr>
      <vt:lpstr>Мета та завдання дослідження. </vt:lpstr>
      <vt:lpstr>Презентация PowerPoint</vt:lpstr>
      <vt:lpstr>Легенда про  Червону Кам’янку. </vt:lpstr>
      <vt:lpstr>Перша письмова згадка про село Червона Кам’янка відноситься до 1772 року. 27 липня 1863 року село було затверджено як містечко (2976 жителів). З цього часу стає волосним центром Олександрійського повіту Херсонської губернії.  В 1866 році Червонокам’янська  волость була поділена на 47 земельних дач. Належали вони воєнним поселянам. Проживало 7218 чоловік, де на одного чоловіка припадало 2,9 десятин. Казна мала 8 відрубів і церква володіла 49 десятинами. </vt:lpstr>
      <vt:lpstr>Світлини поч. ХХ ст</vt:lpstr>
      <vt:lpstr>Презентация PowerPoint</vt:lpstr>
      <vt:lpstr>Революції, війни не змилувалися над святинею. Східці, а в іншому місці монолітні стіни  нагадують про  архітектурну пам'ятку.</vt:lpstr>
      <vt:lpstr>Після Другої світової війни громада придбала приміщення й відродила духовну святиню.</vt:lpstr>
      <vt:lpstr>Сер. ХІХ ст. навпроти церкви побудована школа. Різні історичні епохи залишили по собі відбиток. А репер на приміщенні школи з'явився із руйнацією церкви.</vt:lpstr>
      <vt:lpstr>За радянських часів центр культури перемістився у Клуб, а згодом Будинок культури</vt:lpstr>
      <vt:lpstr>Історична спадщина краю розміщена у Музеях та Світлиці. Нині їм даємо нове життя</vt:lpstr>
      <vt:lpstr>Презентация PowerPoint</vt:lpstr>
      <vt:lpstr>Презентация PowerPoint</vt:lpstr>
      <vt:lpstr>Висновки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Всеукраїнський інтерактивний конкурс «МАН-Юніор Дослідник»  </dc:title>
  <dc:creator>Пользователь</dc:creator>
  <cp:lastModifiedBy>Пользователь</cp:lastModifiedBy>
  <cp:revision>22</cp:revision>
  <dcterms:created xsi:type="dcterms:W3CDTF">2024-01-09T21:31:49Z</dcterms:created>
  <dcterms:modified xsi:type="dcterms:W3CDTF">2024-03-23T17:25:13Z</dcterms:modified>
</cp:coreProperties>
</file>