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embeddedFontLst>
    <p:embeddedFont>
      <p:font typeface="Palatino Linotype" panose="02040502050505030304" pitchFamily="18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f4bb7e847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g1f4bb7e847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Palatino Linotype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3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4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latino Linotype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313"/>
              </a:srgbClr>
            </a:outerShdw>
          </a:effectLst>
        </p:spPr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717"/>
            </a:gs>
            <a:gs pos="50000">
              <a:srgbClr val="FFE717"/>
            </a:gs>
            <a:gs pos="76000">
              <a:srgbClr val="FFD606"/>
            </a:gs>
            <a:gs pos="92000">
              <a:srgbClr val="FFCB00"/>
            </a:gs>
            <a:gs pos="100000">
              <a:srgbClr val="FFCB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Palatino Linotype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po.stu.cn.ua/oksana/posibnik/960.html" TargetMode="External"/><Relationship Id="rId2" Type="http://schemas.openxmlformats.org/officeDocument/2006/relationships/hyperlink" Target="https://uk.wikipedia.org/wiki/&#1091;&#1083;&#1100;&#1090;&#1088;&#1072;&#1092;&#1110;&#1086;&#1083;&#1077;&#1090;&#1086;&#1074;&#1077;-&#1074;&#1080;&#1087;&#1088;&#1086;&#1084;&#1110;&#1085;&#1102;&#1074;&#1072;&#1085;&#1085;&#1103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/>
        </p:nvSpPr>
        <p:spPr>
          <a:xfrm>
            <a:off x="524933" y="1490133"/>
            <a:ext cx="84328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0" u="none" strike="noStrike" cap="none">
                <a:solidFill>
                  <a:srgbClr val="7D4D99"/>
                </a:solidFill>
                <a:latin typeface="Arial"/>
                <a:ea typeface="Arial"/>
                <a:cs typeface="Arial"/>
                <a:sym typeface="Arial"/>
              </a:rPr>
              <a:t>МОДЕЛЮВАННЯ  ЗЕМНОЇ АТМОСФЕРИ ПО ПОГЛИНАННЮ</a:t>
            </a:r>
            <a:endParaRPr sz="4800" b="0" i="0" u="none" strike="noStrike" cap="none">
              <a:solidFill>
                <a:srgbClr val="7D4D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b="1" i="0" u="none" strike="noStrike" cap="none">
                <a:solidFill>
                  <a:srgbClr val="7D4D99"/>
                </a:solidFill>
                <a:latin typeface="Arial"/>
                <a:ea typeface="Arial"/>
                <a:cs typeface="Arial"/>
                <a:sym typeface="Arial"/>
              </a:rPr>
              <a:t> СОНЯЧНИХ </a:t>
            </a:r>
            <a:r>
              <a:rPr lang="uk-UA" sz="4800" b="1" i="1" u="none" strike="noStrike" cap="none">
                <a:solidFill>
                  <a:srgbClr val="7D4D99"/>
                </a:solidFill>
                <a:latin typeface="Arial"/>
                <a:ea typeface="Arial"/>
                <a:cs typeface="Arial"/>
                <a:sym typeface="Arial"/>
              </a:rPr>
              <a:t>УФ</a:t>
            </a:r>
            <a:r>
              <a:rPr lang="uk-UA" sz="4800" b="1" i="0" u="none" strike="noStrike" cap="none">
                <a:solidFill>
                  <a:srgbClr val="7D4D99"/>
                </a:solidFill>
                <a:latin typeface="Arial"/>
                <a:ea typeface="Arial"/>
                <a:cs typeface="Arial"/>
                <a:sym typeface="Arial"/>
              </a:rPr>
              <a:t>-ПРОМЕНІВ ТИПУ </a:t>
            </a:r>
            <a:r>
              <a:rPr lang="uk-UA" sz="4800" b="1" i="1" u="none" strike="noStrike" cap="none">
                <a:solidFill>
                  <a:srgbClr val="7D4D99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uk-UA" sz="4800" b="1" i="0" u="none" strike="noStrike" cap="none">
                <a:solidFill>
                  <a:srgbClr val="7D4D99"/>
                </a:solidFill>
                <a:latin typeface="Arial"/>
                <a:ea typeface="Arial"/>
                <a:cs typeface="Arial"/>
                <a:sym typeface="Arial"/>
              </a:rPr>
              <a:t>  ТА  </a:t>
            </a:r>
            <a:r>
              <a:rPr lang="uk-UA" sz="4800" b="1" i="1" u="none" strike="noStrike" cap="none">
                <a:solidFill>
                  <a:srgbClr val="7D4D99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endParaRPr sz="4800" b="0" i="0" u="none" strike="noStrike" cap="none">
              <a:solidFill>
                <a:srgbClr val="7D4D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/>
        </p:nvSpPr>
        <p:spPr>
          <a:xfrm>
            <a:off x="276727" y="156410"/>
            <a:ext cx="54142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uk-UA" sz="4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Висновки:</a:t>
            </a:r>
            <a:endParaRPr sz="40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276727" y="864296"/>
            <a:ext cx="8551389" cy="637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uk-UA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 поверхні Землі від природнього </a:t>
            </a:r>
            <a:r>
              <a:rPr lang="uk-UA" sz="3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джерела  ультрафіолету-Сонця </a:t>
            </a:r>
            <a:r>
              <a:rPr lang="uk-UA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доходять промені А та В-типу.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uk-UA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Земна атмосфера виходячи з власних експериментальних даних в більшій мірі затримує УФ-проміння А-типу.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uk-UA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Аерозолі затримують в межах Землі УФ-промені.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uk-UA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Водяна пара затримує в межах атмосфери УФ-промені.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AutoNum type="arabicPeriod"/>
            </a:pPr>
            <a:r>
              <a:rPr lang="uk-UA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Більш «агресивніші» УФ-промені, які дійшли від Сонця до Землі – В-типу.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780660"/>
          </a:xfrm>
        </p:spPr>
        <p:txBody>
          <a:bodyPr/>
          <a:lstStyle/>
          <a:p>
            <a:r>
              <a:rPr lang="uk-UA" sz="3600" dirty="0" smtClean="0"/>
              <a:t>Список використаних джерел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6531" y="2736503"/>
            <a:ext cx="822026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dirty="0"/>
              <a:t/>
            </a:r>
            <a:br>
              <a:rPr lang="uk-UA" dirty="0"/>
            </a:br>
            <a:r>
              <a:rPr lang="uk-UA" sz="2800" dirty="0" smtClean="0"/>
              <a:t>1.</a:t>
            </a:r>
            <a:r>
              <a:rPr lang="uk-UA" sz="2800" dirty="0" smtClean="0">
                <a:latin typeface="Times New Roman" panose="02020603050405020304" pitchFamily="18" charset="0"/>
              </a:rPr>
              <a:t>Світлотехніка </a:t>
            </a:r>
            <a:r>
              <a:rPr lang="uk-UA" sz="2800" dirty="0">
                <a:latin typeface="Times New Roman" panose="02020603050405020304" pitchFamily="18" charset="0"/>
              </a:rPr>
              <a:t>та електроенергетика. 2017. с.3-16</a:t>
            </a:r>
            <a:r>
              <a:rPr lang="uk-UA" sz="2800" dirty="0" smtClean="0">
                <a:latin typeface="Times New Roman" panose="02020603050405020304" pitchFamily="18" charset="0"/>
              </a:rPr>
              <a:t>.</a:t>
            </a:r>
          </a:p>
          <a:p>
            <a:pPr fontAlgn="base"/>
            <a:endParaRPr lang="uk-UA" sz="2800" dirty="0">
              <a:latin typeface="Times New Roman" panose="02020603050405020304" pitchFamily="18" charset="0"/>
            </a:endParaRPr>
          </a:p>
          <a:p>
            <a:pPr fontAlgn="base"/>
            <a:r>
              <a:rPr lang="uk-UA" sz="2800" u="sng" dirty="0" smtClean="0">
                <a:latin typeface="Times New Roman" panose="02020603050405020304" pitchFamily="18" charset="0"/>
                <a:hlinkClick r:id="rId2"/>
              </a:rPr>
              <a:t>2.</a:t>
            </a:r>
            <a:r>
              <a:rPr lang="en-US" sz="2800" u="sng" dirty="0" smtClean="0">
                <a:latin typeface="Times New Roman" panose="02020603050405020304" pitchFamily="18" charset="0"/>
                <a:hlinkClick r:id="rId2"/>
              </a:rPr>
              <a:t>https</a:t>
            </a:r>
            <a:r>
              <a:rPr lang="en-US" sz="2800" u="sng" dirty="0">
                <a:latin typeface="Times New Roman" panose="02020603050405020304" pitchFamily="18" charset="0"/>
                <a:hlinkClick r:id="rId2"/>
              </a:rPr>
              <a:t>://uk.wikipedia.org/wiki/</a:t>
            </a:r>
            <a:r>
              <a:rPr lang="uk-UA" sz="2800" u="sng" dirty="0">
                <a:latin typeface="Times New Roman" panose="02020603050405020304" pitchFamily="18" charset="0"/>
                <a:hlinkClick r:id="rId2"/>
              </a:rPr>
              <a:t>ультрафіолетове-</a:t>
            </a:r>
            <a:r>
              <a:rPr lang="uk-UA" sz="2800" u="sng" dirty="0" err="1">
                <a:latin typeface="Times New Roman" panose="02020603050405020304" pitchFamily="18" charset="0"/>
                <a:hlinkClick r:id="rId2"/>
              </a:rPr>
              <a:t>випромінювання</a:t>
            </a:r>
            <a:r>
              <a:rPr lang="uk-UA" sz="2800" dirty="0" err="1">
                <a:latin typeface="Times New Roman" panose="02020603050405020304" pitchFamily="18" charset="0"/>
              </a:rPr>
              <a:t>Семенов</a:t>
            </a:r>
            <a:r>
              <a:rPr lang="uk-UA" sz="2800" dirty="0">
                <a:latin typeface="Times New Roman" panose="02020603050405020304" pitchFamily="18" charset="0"/>
              </a:rPr>
              <a:t> А.О, </a:t>
            </a:r>
            <a:r>
              <a:rPr lang="uk-UA" sz="2800" dirty="0" err="1">
                <a:latin typeface="Times New Roman" panose="02020603050405020304" pitchFamily="18" charset="0"/>
              </a:rPr>
              <a:t>Сахно</a:t>
            </a:r>
            <a:r>
              <a:rPr lang="uk-UA" sz="2800" dirty="0">
                <a:latin typeface="Times New Roman" panose="02020603050405020304" pitchFamily="18" charset="0"/>
              </a:rPr>
              <a:t> Т.В, </a:t>
            </a:r>
            <a:r>
              <a:rPr lang="uk-UA" sz="2800" dirty="0" err="1">
                <a:latin typeface="Times New Roman" panose="02020603050405020304" pitchFamily="18" charset="0"/>
              </a:rPr>
              <a:t>Кожушко</a:t>
            </a:r>
            <a:r>
              <a:rPr lang="uk-UA" sz="2800" dirty="0">
                <a:latin typeface="Times New Roman" panose="02020603050405020304" pitchFamily="18" charset="0"/>
              </a:rPr>
              <a:t> Г.Н. Аналіз ролі УФ-випромінювання. </a:t>
            </a:r>
            <a:endParaRPr lang="uk-UA" sz="2800" dirty="0" smtClean="0">
              <a:latin typeface="Times New Roman" panose="02020603050405020304" pitchFamily="18" charset="0"/>
            </a:endParaRPr>
          </a:p>
          <a:p>
            <a:pPr fontAlgn="base"/>
            <a:endParaRPr lang="uk-UA" sz="2800" dirty="0">
              <a:latin typeface="Times New Roman" panose="02020603050405020304" pitchFamily="18" charset="0"/>
            </a:endParaRPr>
          </a:p>
          <a:p>
            <a:pPr fontAlgn="base"/>
            <a:r>
              <a:rPr lang="uk-UA" sz="2800" u="sng" dirty="0" smtClean="0">
                <a:latin typeface="Times New Roman" panose="02020603050405020304" pitchFamily="18" charset="0"/>
                <a:hlinkClick r:id="rId3"/>
              </a:rPr>
              <a:t>3.</a:t>
            </a:r>
            <a:r>
              <a:rPr lang="en-US" sz="2800" u="sng" dirty="0" smtClean="0">
                <a:latin typeface="Times New Roman" panose="02020603050405020304" pitchFamily="18" charset="0"/>
                <a:hlinkClick r:id="rId3"/>
              </a:rPr>
              <a:t>https</a:t>
            </a:r>
            <a:r>
              <a:rPr lang="en-US" sz="2800" u="sng" dirty="0">
                <a:latin typeface="Times New Roman" panose="02020603050405020304" pitchFamily="18" charset="0"/>
                <a:hlinkClick r:id="rId3"/>
              </a:rPr>
              <a:t>://cpo.stu.cn.ua/o</a:t>
            </a:r>
            <a:r>
              <a:rPr lang="en-US" u="sng" dirty="0">
                <a:latin typeface="Times New Roman" panose="02020603050405020304" pitchFamily="18" charset="0"/>
                <a:hlinkClick r:id="rId3"/>
              </a:rPr>
              <a:t>ksana/posibnik/960.html</a:t>
            </a: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l="18407" t="24172" r="50274" b="7259"/>
          <a:stretch/>
        </p:blipFill>
        <p:spPr>
          <a:xfrm>
            <a:off x="2415050" y="282633"/>
            <a:ext cx="4567642" cy="6307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/>
        </p:nvSpPr>
        <p:spPr>
          <a:xfrm>
            <a:off x="1259625" y="338751"/>
            <a:ext cx="6840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uk-UA" sz="4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Види випромінювання</a:t>
            </a:r>
            <a:endParaRPr sz="40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l="14282" t="6485" r="9474" b="11188"/>
          <a:stretch/>
        </p:blipFill>
        <p:spPr>
          <a:xfrm>
            <a:off x="372770" y="1540044"/>
            <a:ext cx="8614610" cy="5065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t="4796" b="11428"/>
          <a:stretch/>
        </p:blipFill>
        <p:spPr>
          <a:xfrm>
            <a:off x="729209" y="2275876"/>
            <a:ext cx="7950271" cy="43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/>
          <p:nvPr/>
        </p:nvSpPr>
        <p:spPr>
          <a:xfrm>
            <a:off x="1026896" y="336884"/>
            <a:ext cx="735489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None/>
            </a:pPr>
            <a:r>
              <a:rPr lang="uk-UA" sz="4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Проникність УФ-А , УФ-В та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None/>
            </a:pPr>
            <a:r>
              <a:rPr lang="uk-UA" sz="4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УФ-С променів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000"/>
              <a:buFont typeface="Arial"/>
              <a:buNone/>
            </a:pPr>
            <a:r>
              <a:rPr lang="uk-UA" sz="4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через атмосферу</a:t>
            </a:r>
            <a:endParaRPr sz="40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637672" y="336885"/>
            <a:ext cx="808522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uk-UA" sz="4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Матеріально-технічна база для організації досліджень</a:t>
            </a:r>
            <a:endParaRPr sz="40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758" y="2165600"/>
            <a:ext cx="4054642" cy="4054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0282" y="2201779"/>
            <a:ext cx="3982285" cy="398228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uk-U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108284" y="289520"/>
            <a:ext cx="9035716" cy="120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40"/>
              <a:buNone/>
            </a:pPr>
            <a:r>
              <a:rPr lang="uk-UA" sz="4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Програмне забезпечення </a:t>
            </a:r>
            <a:endParaRPr/>
          </a:p>
          <a:p>
            <a:pPr marL="4572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40"/>
              <a:buNone/>
            </a:pPr>
            <a:r>
              <a:rPr lang="uk-UA" sz="40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LoggerPro 3.14.</a:t>
            </a:r>
            <a:endParaRPr sz="40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l="45444" t="54266" r="37731" b="28499"/>
          <a:stretch/>
        </p:blipFill>
        <p:spPr>
          <a:xfrm>
            <a:off x="866274" y="1809164"/>
            <a:ext cx="7808494" cy="4675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1081301" y="281532"/>
            <a:ext cx="698139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uk-UA" sz="4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Моделювання атмосфери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uk-UA" sz="4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аерозолями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75" y="2336175"/>
            <a:ext cx="4263076" cy="426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4">
            <a:alphaModFix/>
          </a:blip>
          <a:srcRect l="8734" t="7763" b="-1748"/>
          <a:stretch/>
        </p:blipFill>
        <p:spPr>
          <a:xfrm>
            <a:off x="4572000" y="1604975"/>
            <a:ext cx="4263076" cy="4390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/>
          <p:nvPr/>
        </p:nvSpPr>
        <p:spPr>
          <a:xfrm>
            <a:off x="1442107" y="5742165"/>
            <a:ext cx="6490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Таблиця та графік прохідності УФ-А та УФ-В променів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при моделюванні атмосфери на основі аерозолів</a:t>
            </a:r>
            <a:endParaRPr sz="18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412" y="1888958"/>
            <a:ext cx="8558269" cy="385010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/>
          <p:nvPr/>
        </p:nvSpPr>
        <p:spPr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1081301" y="281532"/>
            <a:ext cx="69813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uk-UA" sz="4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Моделювання атмосфери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uk-UA" sz="4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аерозолями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1614508" y="5211360"/>
            <a:ext cx="64908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Таблиця та графік прохідності УФ-А та УФ-В променів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lang="uk-UA" sz="18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при моделюванні атмосфери на основі пару</a:t>
            </a:r>
            <a:endParaRPr sz="18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1" descr="Описание: Описание: C:\Users\Людмила\Downloads\06.12.21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1167" y="2235049"/>
            <a:ext cx="6195401" cy="282986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/>
          <p:nvPr/>
        </p:nvSpPr>
        <p:spPr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21" descr="C:\Users\Людмила\Desktop\фізика 2\IMG-0fa88a9242f8c041c087ddc2ad8b3649-V.jpg"/>
          <p:cNvPicPr preferRelativeResize="0"/>
          <p:nvPr/>
        </p:nvPicPr>
        <p:blipFill rotWithShape="1">
          <a:blip r:embed="rId4">
            <a:alphaModFix/>
          </a:blip>
          <a:srcRect l="14784" r="17738"/>
          <a:stretch/>
        </p:blipFill>
        <p:spPr>
          <a:xfrm>
            <a:off x="264694" y="1402350"/>
            <a:ext cx="2213811" cy="224763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47" name="Google Shape;147;p21"/>
          <p:cNvSpPr/>
          <p:nvPr/>
        </p:nvSpPr>
        <p:spPr>
          <a:xfrm>
            <a:off x="134802" y="245677"/>
            <a:ext cx="90091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uk-UA" sz="40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Моделювання  атмосфери   паром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полнительная">
  <a:themeElements>
    <a:clrScheme name="Другая 6">
      <a:dk1>
        <a:srgbClr val="000000"/>
      </a:dk1>
      <a:lt1>
        <a:srgbClr val="FFC000"/>
      </a:lt1>
      <a:dk2>
        <a:srgbClr val="69676D"/>
      </a:dk2>
      <a:lt2>
        <a:srgbClr val="C9C2D1"/>
      </a:lt2>
      <a:accent1>
        <a:srgbClr val="FFC000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133</Words>
  <Application>Microsoft Office PowerPoint</Application>
  <PresentationFormat>Экран (4:3)</PresentationFormat>
  <Paragraphs>31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Palatino Linotype</vt:lpstr>
      <vt:lpstr>Times New Roman</vt:lpstr>
      <vt:lpstr>Century Gothic</vt:lpstr>
      <vt:lpstr>Courier New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використаних джерел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</cp:revision>
  <dcterms:modified xsi:type="dcterms:W3CDTF">2024-03-22T10:17:48Z</dcterms:modified>
</cp:coreProperties>
</file>