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9"/>
  </p:notesMasterIdLst>
  <p:handoutMasterIdLst>
    <p:handoutMasterId r:id="rId40"/>
  </p:handoutMasterIdLst>
  <p:sldIdLst>
    <p:sldId id="264" r:id="rId5"/>
    <p:sldId id="257" r:id="rId6"/>
    <p:sldId id="341" r:id="rId7"/>
    <p:sldId id="317" r:id="rId8"/>
    <p:sldId id="333" r:id="rId9"/>
    <p:sldId id="338" r:id="rId10"/>
    <p:sldId id="337" r:id="rId11"/>
    <p:sldId id="334" r:id="rId12"/>
    <p:sldId id="336" r:id="rId13"/>
    <p:sldId id="335" r:id="rId14"/>
    <p:sldId id="319" r:id="rId15"/>
    <p:sldId id="263" r:id="rId16"/>
    <p:sldId id="340" r:id="rId17"/>
    <p:sldId id="321" r:id="rId18"/>
    <p:sldId id="343" r:id="rId19"/>
    <p:sldId id="272" r:id="rId20"/>
    <p:sldId id="260" r:id="rId21"/>
    <p:sldId id="261" r:id="rId22"/>
    <p:sldId id="318" r:id="rId23"/>
    <p:sldId id="327" r:id="rId24"/>
    <p:sldId id="320" r:id="rId25"/>
    <p:sldId id="328" r:id="rId26"/>
    <p:sldId id="332" r:id="rId27"/>
    <p:sldId id="329" r:id="rId28"/>
    <p:sldId id="330" r:id="rId29"/>
    <p:sldId id="342" r:id="rId30"/>
    <p:sldId id="269" r:id="rId31"/>
    <p:sldId id="271" r:id="rId32"/>
    <p:sldId id="258" r:id="rId33"/>
    <p:sldId id="331" r:id="rId34"/>
    <p:sldId id="324" r:id="rId35"/>
    <p:sldId id="325" r:id="rId36"/>
    <p:sldId id="278" r:id="rId37"/>
    <p:sldId id="326" r:id="rId3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B2DF4-1035-4474-9E4A-48FE254F603A}" type="datetime1">
              <a:rPr lang="ru-RU" smtClean="0"/>
              <a:t>23.03.2024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2C81B-5713-4BF2-BF89-CC2A9A5EA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9804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CEDD8-D6DA-4EF6-9BF8-B719F7C74165}" type="datetime1">
              <a:rPr lang="ru-RU" smtClean="0"/>
              <a:pPr/>
              <a:t>23.03.2024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6456DE3-4E01-4AFD-AD42-42312842ED89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ru-RU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2D34D75A-540D-4ABB-8D2A-C32293B81486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4816C2-F3B2-4793-815C-3468ACD12D66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fld id="{9B014417-6A57-4911-B141-5EE048F17577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B30E87-2B26-4D8A-89C0-E1B7D98561DC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DC9908-58DD-42A6-AA9D-BEF5858221D8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25F9E6-AB59-421D-AA12-25AF8F3D3769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D3549D-6E98-4EB4-8330-C46614D46A99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CE644720-25C5-4DD6-8D2F-D5AD660A50A5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6E3FC12E-2221-41F0-AF68-700605D711A5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algn="l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AA57AD2-AFE8-4233-8BDE-3D77AEB44368}" type="datetime1">
              <a:rPr lang="ru-RU" noProof="0" smtClean="0"/>
              <a:t>23.03.2024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B7E4EF-A1BD-40F4-AB7B-04F084DD991D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Calibri Light" panose="020F030202020403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xt.ru/antiplagiat/" TargetMode="External"/><Relationship Id="rId2" Type="http://schemas.openxmlformats.org/officeDocument/2006/relationships/hyperlink" Target="http://advego.ru/plagiat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agiarismcheck.org/" TargetMode="External"/><Relationship Id="rId5" Type="http://schemas.openxmlformats.org/officeDocument/2006/relationships/hyperlink" Target="http://strikeplagiarism.com/uk/" TargetMode="External"/><Relationship Id="rId4" Type="http://schemas.openxmlformats.org/officeDocument/2006/relationships/hyperlink" Target="http://www.antiplagiat.ru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ua.unicheck.com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ed-era.com/courses/course-v1:AmericanCouncils+AcIn101+AcIn2019/info" TargetMode="External"/><Relationship Id="rId7" Type="http://schemas.openxmlformats.org/officeDocument/2006/relationships/hyperlink" Target="https://study.nazk.gov.ua/courses/course-v1:NACP+osv002+2022-09/about" TargetMode="External"/><Relationship Id="rId2" Type="http://schemas.openxmlformats.org/officeDocument/2006/relationships/hyperlink" Target="https://courses.prometheus.org.ua/courses/course-v1:Prometheus+AI101+2021_T2/cour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udy.nazk.gov.ua/courses/course-v1:NACP+osv001+2022-07/about" TargetMode="External"/><Relationship Id="rId5" Type="http://schemas.openxmlformats.org/officeDocument/2006/relationships/hyperlink" Target="https://study.nazk.gov.ua/courses/course-v1:NACP+osv003+2022-07/about" TargetMode="External"/><Relationship Id="rId4" Type="http://schemas.openxmlformats.org/officeDocument/2006/relationships/hyperlink" Target="https://vumonline.ua/course/academic-integrity-at-the-university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2145-19#Text" TargetMode="External"/><Relationship Id="rId2" Type="http://schemas.openxmlformats.org/officeDocument/2006/relationships/hyperlink" Target="https://courses.ed-era.com/courses/course-v1:AmericanCouncils+AcIn101+AcIn2019/info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1556-18" TargetMode="External"/><Relationship Id="rId2" Type="http://schemas.openxmlformats.org/officeDocument/2006/relationships/hyperlink" Target="https://zakon.rada.gov.ua/laws/show/3792-1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ibrary.kubg.edu.ua/poslygy-ta-servis/dostup-do-internet.html" TargetMode="External"/><Relationship Id="rId4" Type="http://schemas.openxmlformats.org/officeDocument/2006/relationships/hyperlink" Target="https://day.kyiv.ua/.../ukrayinskiy-osviti-akademichnu-dobro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цветочные изображения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Прямоугольник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ru-UA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ru-UA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427" y="1832174"/>
            <a:ext cx="8649738" cy="2590800"/>
          </a:xfrm>
        </p:spPr>
        <p:txBody>
          <a:bodyPr rtlCol="0">
            <a:noAutofit/>
          </a:bodyPr>
          <a:lstStyle/>
          <a:p>
            <a:r>
              <a:rPr lang="ru-RU" sz="4000" dirty="0" err="1"/>
              <a:t>Академічна</a:t>
            </a:r>
            <a:br>
              <a:rPr lang="ru-RU" sz="4000" dirty="0"/>
            </a:br>
            <a:r>
              <a:rPr lang="ru-RU" sz="4000" dirty="0"/>
              <a:t> </a:t>
            </a:r>
            <a:r>
              <a:rPr lang="ru-RU" sz="4000" dirty="0" err="1"/>
              <a:t>доброчесність</a:t>
            </a: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 sz="1800" dirty="0"/>
              <a:t>Бойка О.А., к.б.н., доц., доцент </a:t>
            </a:r>
            <a:r>
              <a:rPr lang="ru-RU" sz="1800" dirty="0" err="1"/>
              <a:t>кафедри</a:t>
            </a:r>
            <a:r>
              <a:rPr lang="ru-RU" sz="1800" dirty="0"/>
              <a:t> генетики та </a:t>
            </a:r>
            <a:r>
              <a:rPr lang="ru-RU" sz="1800" dirty="0" err="1"/>
              <a:t>рослинних</a:t>
            </a:r>
            <a:r>
              <a:rPr lang="ru-RU" sz="1800" dirty="0"/>
              <a:t> </a:t>
            </a:r>
            <a:r>
              <a:rPr lang="ru-RU" sz="1800" dirty="0" err="1"/>
              <a:t>ресурсів</a:t>
            </a:r>
            <a:r>
              <a:rPr lang="ru-RU" sz="1800" dirty="0"/>
              <a:t> ЗНУ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UA"/>
          </a:p>
        </p:txBody>
      </p: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Академічна доброчесність в Університеті | Волинський національний  університет імені Лесі Українки">
            <a:extLst>
              <a:ext uri="{FF2B5EF4-FFF2-40B4-BE49-F238E27FC236}">
                <a16:creationId xmlns:a16="http://schemas.microsoft.com/office/drawing/2014/main" id="{B187343E-696B-2AB5-6DE1-8F0F0B5FB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95" y="1894566"/>
            <a:ext cx="3453722" cy="259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7FF48-5E61-7D4C-26A7-7E6959F9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СПРАВЕДЛИВІСТЬ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B06206-CD4C-EE4D-91E8-C10ACC70B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0" i="0" u="none" strike="noStrike" baseline="0" dirty="0">
                <a:latin typeface="SegoeUI"/>
              </a:rPr>
              <a:t>Важливий чинник для становлення етичних взаємин у спільноті. Чесне, прозоре та незаангажоване оцінювання є дуже важливими в освітньому процесі, чесність в оцінюванні є основою у становленні довіри між викладачем/вчителем та здобувачем освіти. Також важливо, аби вчителі та адміністрація навчальних закладів теж розуміли, як їх оцінюють не лише учні, але і колеги.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402179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209934-449A-C757-4C03-DF03CD7E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09" y="538000"/>
            <a:ext cx="8142927" cy="57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28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34B88A52-6A09-100A-A756-10CF92070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8171" y="440840"/>
            <a:ext cx="8341567" cy="1131887"/>
          </a:xfrm>
        </p:spPr>
        <p:txBody>
          <a:bodyPr/>
          <a:lstStyle/>
          <a:p>
            <a:pPr algn="ctr"/>
            <a:r>
              <a:rPr lang="uk-UA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Що таке плагіат? Види плагіату</a:t>
            </a:r>
            <a:endParaRPr lang="ru-RU" altLang="ru-UA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13241803-CCD8-E338-E604-F39854242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9249" y="1700214"/>
            <a:ext cx="11485984" cy="4897437"/>
          </a:xfrm>
        </p:spPr>
        <p:txBody>
          <a:bodyPr/>
          <a:lstStyle/>
          <a:p>
            <a:pPr marL="355600" indent="0" algn="just">
              <a:lnSpc>
                <a:spcPct val="80000"/>
              </a:lnSpc>
              <a:buClr>
                <a:srgbClr val="009999"/>
              </a:buClr>
              <a:buNone/>
            </a:pPr>
            <a:r>
              <a:rPr lang="uk-UA" altLang="ru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Плагіат</a:t>
            </a:r>
            <a:r>
              <a:rPr lang="uk-UA" altLang="ru-UA" sz="2400" b="1" dirty="0">
                <a:latin typeface="Bookman Old Style" panose="02050604050505020204" pitchFamily="18" charset="0"/>
              </a:rPr>
              <a:t> –</a:t>
            </a:r>
            <a:r>
              <a:rPr lang="en-US" altLang="ru-UA" sz="2400" b="1" dirty="0">
                <a:latin typeface="Bookman Old Style" panose="02050604050505020204" pitchFamily="18" charset="0"/>
              </a:rPr>
              <a:t> </a:t>
            </a:r>
            <a:r>
              <a:rPr lang="en-US" altLang="ru-UA" sz="1800" b="1" dirty="0">
                <a:latin typeface="Bookman Old Style" panose="02050604050505020204" pitchFamily="18" charset="0"/>
              </a:rPr>
              <a:t>(</a:t>
            </a:r>
            <a:r>
              <a:rPr lang="uk-UA" altLang="ru-UA" sz="1800" b="1" dirty="0">
                <a:latin typeface="Bookman Old Style" panose="02050604050505020204" pitchFamily="18" charset="0"/>
              </a:rPr>
              <a:t>походить від латинського “</a:t>
            </a:r>
            <a:r>
              <a:rPr lang="en-US" altLang="ru-UA" sz="1800" b="1" dirty="0" err="1">
                <a:latin typeface="Bookman Old Style" panose="02050604050505020204" pitchFamily="18" charset="0"/>
              </a:rPr>
              <a:t>plagium</a:t>
            </a:r>
            <a:r>
              <a:rPr lang="uk-UA" altLang="ru-UA" sz="1800" b="1" dirty="0">
                <a:latin typeface="Bookman Old Style" panose="02050604050505020204" pitchFamily="18" charset="0"/>
              </a:rPr>
              <a:t>”, що означає “крадіжка”</a:t>
            </a:r>
            <a:r>
              <a:rPr lang="en-US" altLang="ru-UA" sz="1800" b="1" dirty="0">
                <a:latin typeface="Bookman Old Style" panose="02050604050505020204" pitchFamily="18" charset="0"/>
              </a:rPr>
              <a:t>)</a:t>
            </a:r>
            <a:r>
              <a:rPr lang="uk-UA" altLang="ru-UA" sz="2400" b="1" dirty="0">
                <a:latin typeface="Bookman Old Style" panose="02050604050505020204" pitchFamily="18" charset="0"/>
              </a:rPr>
              <a:t> </a:t>
            </a:r>
            <a:r>
              <a:rPr lang="uk-UA" altLang="ru-UA" sz="2400" dirty="0">
                <a:latin typeface="Bookman Old Style" panose="02050604050505020204" pitchFamily="18" charset="0"/>
              </a:rPr>
              <a:t>привласнення авторства на чужий твір науки, літератури, мистецтва або на чуже відкриття, винахід чи раціоналізаторську пропозицію, а також використання у своїх працях чужого твору без посилання на автора;</a:t>
            </a:r>
            <a:endParaRPr lang="uk-UA" altLang="ru-UA" sz="2400" b="1" dirty="0">
              <a:latin typeface="Bookman Old Style" panose="02050604050505020204" pitchFamily="18" charset="0"/>
            </a:endParaRPr>
          </a:p>
          <a:p>
            <a:pPr marL="35560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altLang="ru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Дослівний плагіат</a:t>
            </a:r>
            <a:r>
              <a:rPr lang="uk-UA" altLang="ru-UA" sz="2400" dirty="0">
                <a:latin typeface="Bookman Old Style" panose="02050604050505020204" pitchFamily="18" charset="0"/>
              </a:rPr>
              <a:t> – це коли текст першоджерела переписується без істотних змін. При цьому копіюються великі частини авторського тексту без посилань на джерело.</a:t>
            </a:r>
            <a:endParaRPr lang="uk-UA" altLang="ru-UA" sz="2400" b="1" dirty="0">
              <a:latin typeface="Bookman Old Style" panose="02050604050505020204" pitchFamily="18" charset="0"/>
            </a:endParaRPr>
          </a:p>
          <a:p>
            <a:pPr marL="35560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altLang="ru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Мозаїчний плагіат</a:t>
            </a:r>
            <a:r>
              <a:rPr lang="uk-UA" altLang="ru-UA" sz="2400" dirty="0">
                <a:latin typeface="Bookman Old Style" panose="02050604050505020204" pitchFamily="18" charset="0"/>
              </a:rPr>
              <a:t> – це компіляція декількох джерел та перефразування окремих слів. В результаті з’являється мозаїка, в якій не зрозуміло, де закінчується одне джерело, де починається інше, де коментар автора.</a:t>
            </a:r>
            <a:endParaRPr lang="ru-RU" altLang="ru-UA" sz="24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214E650-E560-D2AA-9CDA-3B2FDB39BF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0014" y="333376"/>
            <a:ext cx="6973887" cy="792163"/>
          </a:xfrm>
        </p:spPr>
        <p:txBody>
          <a:bodyPr/>
          <a:lstStyle/>
          <a:p>
            <a:pPr algn="ctr"/>
            <a:r>
              <a:rPr lang="uk-UA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Види плагіату</a:t>
            </a:r>
            <a:endParaRPr lang="ru-RU" altLang="ru-UA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0525C5C-1C54-0562-3341-BEE2758BB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1" y="1218229"/>
            <a:ext cx="11206064" cy="504031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altLang="ru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Компіляція</a:t>
            </a:r>
            <a:r>
              <a:rPr lang="uk-UA" altLang="ru-UA" sz="2400" dirty="0">
                <a:latin typeface="Bookman Old Style" panose="02050604050505020204" pitchFamily="18" charset="0"/>
              </a:rPr>
              <a:t> – укладання з кількох чужих матеріалів свого тексту; редагування без дозволу чужого матеріалу: смислова, стилістична, граматична правка й скорочення.</a:t>
            </a:r>
            <a:endParaRPr lang="uk-UA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altLang="ru-UA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Рерайт</a:t>
            </a:r>
            <a:r>
              <a:rPr lang="uk-UA" altLang="ru-UA" sz="2400" dirty="0">
                <a:latin typeface="Bookman Old Style" panose="02050604050505020204" pitchFamily="18" charset="0"/>
              </a:rPr>
              <a:t> – додавання до чужого матеріалу без дозволу автора додаткової інформації, з переробкою раніше обнародуваного матеріалу із зміною слів та виразів.</a:t>
            </a:r>
            <a:endParaRPr lang="uk-UA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altLang="ru-UA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Републікація</a:t>
            </a:r>
            <a:r>
              <a:rPr lang="uk-UA" altLang="ru-UA" sz="2400" dirty="0">
                <a:latin typeface="Bookman Old Style" panose="02050604050505020204" pitchFamily="18" charset="0"/>
              </a:rPr>
              <a:t> – повторне або багаторазове обнародування в іншому джерелі чужої інформації зі справжнім підписом автора й посиланням на джерело.</a:t>
            </a:r>
            <a:endParaRPr lang="uk-UA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altLang="ru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Реплікація</a:t>
            </a:r>
            <a:r>
              <a:rPr lang="uk-UA" altLang="ru-UA" sz="2400" dirty="0">
                <a:latin typeface="Bookman Old Style" panose="02050604050505020204" pitchFamily="18" charset="0"/>
              </a:rPr>
              <a:t> – процес копіювання даних з одного джерела на інші і навпаки, тобто своєрідне «тиражування» інформації без дозволу автора.</a:t>
            </a:r>
            <a:endParaRPr lang="uk-UA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uk-UA" altLang="ru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Перефразування</a:t>
            </a:r>
            <a:r>
              <a:rPr lang="uk-UA" altLang="ru-UA" sz="2400" dirty="0">
                <a:latin typeface="Bookman Old Style" panose="02050604050505020204" pitchFamily="18" charset="0"/>
              </a:rPr>
              <a:t> – перефразування частин тексту інших авторів зі зміною порядку слів або наслідування структури їхньої аргументації без посилання на джерело.</a:t>
            </a:r>
            <a:endParaRPr lang="ru-RU" altLang="ru-UA" sz="24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AB1FFA-F05C-03DD-7B68-3E5DAF0E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273" y="431000"/>
            <a:ext cx="8513686" cy="604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6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2F73CE3C-6D6C-A411-49EF-A48DDB8C7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 t="15652" r="15531" b="5979"/>
          <a:stretch/>
        </p:blipFill>
        <p:spPr bwMode="auto">
          <a:xfrm>
            <a:off x="1655445" y="350739"/>
            <a:ext cx="8881110" cy="615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30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F9937CF2-06D0-E676-D1E8-1BD97B81A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55864" y="333375"/>
            <a:ext cx="7158037" cy="863600"/>
          </a:xfrm>
        </p:spPr>
        <p:txBody>
          <a:bodyPr/>
          <a:lstStyle/>
          <a:p>
            <a:pPr algn="ctr"/>
            <a:r>
              <a:rPr lang="uk-UA" altLang="ru-UA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Що не є плагіатом?</a:t>
            </a:r>
            <a:endParaRPr lang="ru-RU" altLang="ru-UA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6C8C4880-7D83-A145-076C-784DA0ED78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4483" y="1392917"/>
            <a:ext cx="9656894" cy="4968875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Загальновідомі знання,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загальновідомі факти,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UA" sz="2800" dirty="0" err="1">
                <a:latin typeface="Bookman Old Style" panose="02050604050505020204" pitchFamily="18" charset="0"/>
              </a:rPr>
              <a:t>ідеї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або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визначення</a:t>
            </a:r>
            <a:r>
              <a:rPr lang="ru-RU" altLang="ru-UA" sz="2800" dirty="0">
                <a:latin typeface="Bookman Old Style" panose="02050604050505020204" pitchFamily="18" charset="0"/>
              </a:rPr>
              <a:t>,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що</a:t>
            </a:r>
            <a:r>
              <a:rPr lang="ru-RU" altLang="ru-UA" sz="2800" dirty="0">
                <a:latin typeface="Bookman Old Style" panose="02050604050505020204" pitchFamily="18" charset="0"/>
              </a:rPr>
              <a:t> широко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розповсюджені</a:t>
            </a:r>
            <a:r>
              <a:rPr lang="ru-RU" altLang="ru-UA" sz="2800" dirty="0">
                <a:latin typeface="Bookman Old Style" panose="02050604050505020204" pitchFamily="18" charset="0"/>
              </a:rPr>
              <a:t> та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відомі</a:t>
            </a:r>
            <a:r>
              <a:rPr lang="ru-RU" altLang="ru-UA" sz="2800" dirty="0">
                <a:latin typeface="Bookman Old Style" panose="02050604050505020204" pitchFamily="18" charset="0"/>
              </a:rPr>
              <a:t>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повідомлення про новини (прес-інформація),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UA" sz="2800" dirty="0">
                <a:latin typeface="Bookman Old Style" panose="02050604050505020204" pitchFamily="18" charset="0"/>
              </a:rPr>
              <a:t>твори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народної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творчості</a:t>
            </a:r>
            <a:r>
              <a:rPr lang="ru-RU" altLang="ru-UA" sz="2800" dirty="0">
                <a:latin typeface="Bookman Old Style" panose="02050604050505020204" pitchFamily="18" charset="0"/>
              </a:rPr>
              <a:t> (фольклору),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UA" sz="2800" dirty="0" err="1">
                <a:latin typeface="Bookman Old Style" panose="02050604050505020204" pitchFamily="18" charset="0"/>
              </a:rPr>
              <a:t>офіційні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документи</a:t>
            </a:r>
            <a:r>
              <a:rPr lang="ru-RU" altLang="ru-UA" sz="2800" dirty="0">
                <a:latin typeface="Bookman Old Style" panose="02050604050505020204" pitchFamily="18" charset="0"/>
              </a:rPr>
              <a:t>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UA" sz="2800" dirty="0" err="1">
                <a:latin typeface="Bookman Old Style" panose="02050604050505020204" pitchFamily="18" charset="0"/>
              </a:rPr>
              <a:t>державні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символи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України</a:t>
            </a:r>
            <a:r>
              <a:rPr lang="ru-RU" altLang="ru-UA" sz="2800" dirty="0">
                <a:latin typeface="Bookman Old Style" panose="02050604050505020204" pitchFamily="18" charset="0"/>
              </a:rPr>
              <a:t> і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таке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інше</a:t>
            </a:r>
            <a:r>
              <a:rPr lang="ru-RU" altLang="ru-UA" sz="2800" dirty="0">
                <a:latin typeface="Bookman Old Style" panose="02050604050505020204" pitchFamily="18" charset="0"/>
              </a:rPr>
              <a:t>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грошові знаки,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ru-RU" altLang="ru-UA" sz="2800" dirty="0" err="1">
                <a:latin typeface="Bookman Old Style" panose="02050604050505020204" pitchFamily="18" charset="0"/>
              </a:rPr>
              <a:t>розклади</a:t>
            </a:r>
            <a:r>
              <a:rPr lang="ru-RU" altLang="ru-UA" sz="2800" dirty="0">
                <a:latin typeface="Bookman Old Style" panose="02050604050505020204" pitchFamily="18" charset="0"/>
              </a:rPr>
              <a:t> руху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транспортних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засобів</a:t>
            </a:r>
            <a:r>
              <a:rPr lang="ru-RU" altLang="ru-UA" sz="2800" dirty="0">
                <a:latin typeface="Bookman Old Style" panose="02050604050505020204" pitchFamily="18" charset="0"/>
              </a:rPr>
              <a:t>,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розклади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телерадіопередач</a:t>
            </a:r>
            <a:r>
              <a:rPr lang="ru-RU" altLang="ru-UA" sz="2800" dirty="0">
                <a:latin typeface="Bookman Old Style" panose="02050604050505020204" pitchFamily="18" charset="0"/>
              </a:rPr>
              <a:t>,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телефонних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довідників</a:t>
            </a:r>
            <a:r>
              <a:rPr lang="ru-RU" altLang="ru-UA" sz="2800" dirty="0">
                <a:latin typeface="Bookman Old Style" panose="02050604050505020204" pitchFamily="18" charset="0"/>
              </a:rPr>
              <a:t> та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інших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аналогічних</a:t>
            </a:r>
            <a:r>
              <a:rPr lang="ru-RU" altLang="ru-UA" sz="2800" dirty="0">
                <a:latin typeface="Bookman Old Style" panose="02050604050505020204" pitchFamily="18" charset="0"/>
              </a:rPr>
              <a:t> баз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даних</a:t>
            </a:r>
            <a:r>
              <a:rPr lang="ru-RU" altLang="ru-UA" sz="2800" dirty="0">
                <a:latin typeface="Bookman Old Style" panose="0205060405050502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416BDFD-908A-006B-C83F-4FFD0D87A1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1691" y="458497"/>
            <a:ext cx="9608618" cy="1171575"/>
          </a:xfrm>
        </p:spPr>
        <p:txBody>
          <a:bodyPr/>
          <a:lstStyle/>
          <a:p>
            <a:pPr algn="ctr"/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Дотримання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академічної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доброчесності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передбачає</a:t>
            </a:r>
            <a:r>
              <a:rPr lang="ru-RU" altLang="ru-UA" sz="32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8BFFEB22-A35D-E7F6-F712-389018B1F9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528" y="1928652"/>
            <a:ext cx="9804789" cy="4752975"/>
          </a:xfrm>
        </p:spPr>
        <p:txBody>
          <a:bodyPr/>
          <a:lstStyle/>
          <a:p>
            <a:pPr marL="355600" indent="0" algn="just">
              <a:buClr>
                <a:schemeClr val="tx1"/>
              </a:buClr>
              <a:buNone/>
            </a:pPr>
            <a:r>
              <a:rPr lang="ru-RU" altLang="ru-UA" sz="2400" dirty="0" err="1">
                <a:latin typeface="Bookman Old Style" panose="02050604050505020204" pitchFamily="18" charset="0"/>
              </a:rPr>
              <a:t>самостійне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виконання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навчальних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завдань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завдань</a:t>
            </a:r>
            <a:r>
              <a:rPr lang="ru-RU" altLang="ru-UA" sz="2400" dirty="0">
                <a:latin typeface="Bookman Old Style" panose="02050604050505020204" pitchFamily="18" charset="0"/>
              </a:rPr>
              <a:t> поточного та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підсумкового</a:t>
            </a:r>
            <a:r>
              <a:rPr lang="ru-RU" altLang="ru-UA" sz="2400" dirty="0">
                <a:latin typeface="Bookman Old Style" panose="02050604050505020204" pitchFamily="18" charset="0"/>
              </a:rPr>
              <a:t> контролю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результатів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навчання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,</a:t>
            </a:r>
          </a:p>
          <a:p>
            <a:pPr marL="355600" indent="0" algn="just">
              <a:buClr>
                <a:schemeClr val="tx1"/>
              </a:buClr>
              <a:buNone/>
            </a:pPr>
            <a:r>
              <a:rPr lang="ru-RU" altLang="ru-UA" sz="2400" dirty="0" err="1">
                <a:latin typeface="Bookman Old Style" panose="02050604050505020204" pitchFamily="18" charset="0"/>
              </a:rPr>
              <a:t>посилання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на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джерела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інформації</a:t>
            </a:r>
            <a:r>
              <a:rPr lang="ru-RU" altLang="ru-UA" sz="2400" dirty="0">
                <a:latin typeface="Bookman Old Style" panose="02050604050505020204" pitchFamily="18" charset="0"/>
              </a:rPr>
              <a:t> у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разі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використання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ідей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тверджень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відомостей</a:t>
            </a:r>
            <a:r>
              <a:rPr lang="ru-RU" altLang="ru-UA" sz="2400" dirty="0">
                <a:latin typeface="Bookman Old Style" panose="02050604050505020204" pitchFamily="18" charset="0"/>
              </a:rPr>
              <a:t>;</a:t>
            </a:r>
          </a:p>
          <a:p>
            <a:pPr marL="355600" indent="0" algn="just">
              <a:buClr>
                <a:schemeClr val="tx1"/>
              </a:buClr>
              <a:buNone/>
            </a:pPr>
            <a:r>
              <a:rPr lang="ru-RU" altLang="ru-UA" sz="2400" dirty="0" err="1">
                <a:latin typeface="Bookman Old Style" panose="02050604050505020204" pitchFamily="18" charset="0"/>
              </a:rPr>
              <a:t>дотримання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норм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законодавства</a:t>
            </a:r>
            <a:r>
              <a:rPr lang="ru-RU" altLang="ru-UA" sz="2400" dirty="0">
                <a:latin typeface="Bookman Old Style" panose="02050604050505020204" pitchFamily="18" charset="0"/>
              </a:rPr>
              <a:t> про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авторське</a:t>
            </a:r>
            <a:r>
              <a:rPr lang="ru-RU" altLang="ru-UA" sz="2400" dirty="0">
                <a:latin typeface="Bookman Old Style" panose="02050604050505020204" pitchFamily="18" charset="0"/>
              </a:rPr>
              <a:t> право;</a:t>
            </a:r>
          </a:p>
          <a:p>
            <a:pPr marL="355600" indent="0" algn="just">
              <a:buClr>
                <a:schemeClr val="tx1"/>
              </a:buClr>
              <a:buNone/>
            </a:pPr>
            <a:r>
              <a:rPr lang="ru-RU" altLang="ru-UA" sz="2400" dirty="0" err="1">
                <a:latin typeface="Bookman Old Style" panose="02050604050505020204" pitchFamily="18" charset="0"/>
              </a:rPr>
              <a:t>надання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достовірної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інформації</a:t>
            </a:r>
            <a:r>
              <a:rPr lang="ru-RU" altLang="ru-UA" sz="2400" dirty="0">
                <a:latin typeface="Bookman Old Style" panose="02050604050505020204" pitchFamily="18" charset="0"/>
              </a:rPr>
              <a:t> про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результати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власної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навчальної</a:t>
            </a:r>
            <a:r>
              <a:rPr lang="ru-RU" altLang="ru-UA" sz="2400" dirty="0">
                <a:latin typeface="Bookman Old Style" panose="02050604050505020204" pitchFamily="18" charset="0"/>
              </a:rPr>
              <a:t> (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наукової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творчої</a:t>
            </a:r>
            <a:r>
              <a:rPr lang="ru-RU" altLang="ru-UA" sz="2400" dirty="0">
                <a:latin typeface="Bookman Old Style" panose="02050604050505020204" pitchFamily="18" charset="0"/>
              </a:rPr>
              <a:t>)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діяльності</a:t>
            </a:r>
            <a:r>
              <a:rPr lang="ru-RU" altLang="ru-UA" sz="2400" dirty="0">
                <a:latin typeface="Bookman Old Style" panose="0205060405050502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14C0C1A1-3248-2560-140E-F2C8AE549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5682" y="528639"/>
            <a:ext cx="9380636" cy="1171575"/>
          </a:xfrm>
        </p:spPr>
        <p:txBody>
          <a:bodyPr/>
          <a:lstStyle/>
          <a:p>
            <a:pPr algn="ctr"/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Порушенням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академічної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доброчесності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n-US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вважається</a:t>
            </a:r>
            <a:endParaRPr lang="ru-RU" altLang="ru-UA" sz="36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249B0D1-FF20-4742-C671-F516C6560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8036" y="1700214"/>
            <a:ext cx="9717604" cy="49688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altLang="ru-UA" sz="2400" b="1" dirty="0" err="1">
                <a:latin typeface="Bookman Old Style" panose="02050604050505020204" pitchFamily="18" charset="0"/>
              </a:rPr>
              <a:t>фабрикація</a:t>
            </a:r>
            <a:r>
              <a:rPr lang="ru-RU" altLang="ru-UA" sz="2400" dirty="0">
                <a:latin typeface="Bookman Old Style" panose="02050604050505020204" pitchFamily="18" charset="0"/>
              </a:rPr>
              <a:t> –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фальсифікація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результатів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досліджень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посилань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або</a:t>
            </a:r>
            <a:r>
              <a:rPr lang="ru-RU" altLang="ru-UA" sz="2400" dirty="0">
                <a:latin typeface="Bookman Old Style" panose="02050604050505020204" pitchFamily="18" charset="0"/>
              </a:rPr>
              <a:t> будь-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яких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інших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даних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що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стосуються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освітнього</a:t>
            </a:r>
            <a:r>
              <a:rPr lang="ru-RU" altLang="ru-UA" sz="2400" dirty="0">
                <a:latin typeface="Bookman Old Style" panose="02050604050505020204" pitchFamily="18" charset="0"/>
              </a:rPr>
              <a:t> та </a:t>
            </a:r>
            <a:r>
              <a:rPr lang="uk-UA" altLang="ru-UA" sz="2400" dirty="0">
                <a:latin typeface="Bookman Old Style" panose="02050604050505020204" pitchFamily="18" charset="0"/>
              </a:rPr>
              <a:t>наукового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процесу</a:t>
            </a:r>
            <a:r>
              <a:rPr lang="ru-RU" altLang="ru-UA" sz="2400" dirty="0">
                <a:latin typeface="Bookman Old Style" panose="02050604050505020204" pitchFamily="18" charset="0"/>
              </a:rPr>
              <a:t>;</a:t>
            </a:r>
            <a:endParaRPr lang="ru-RU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altLang="ru-UA" sz="2400" b="1" dirty="0">
                <a:latin typeface="Bookman Old Style" panose="02050604050505020204" pitchFamily="18" charset="0"/>
              </a:rPr>
              <a:t>обман</a:t>
            </a:r>
            <a:r>
              <a:rPr lang="ru-RU" altLang="ru-UA" sz="2400" dirty="0">
                <a:latin typeface="Bookman Old Style" panose="02050604050505020204" pitchFamily="18" charset="0"/>
              </a:rPr>
              <a:t> –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надання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завідомо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неправдивої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інформації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стосовно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власної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освітньої</a:t>
            </a:r>
            <a:r>
              <a:rPr lang="ru-RU" altLang="ru-UA" sz="2400" dirty="0">
                <a:latin typeface="Bookman Old Style" panose="02050604050505020204" pitchFamily="18" charset="0"/>
              </a:rPr>
              <a:t> (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наукової</a:t>
            </a:r>
            <a:r>
              <a:rPr lang="ru-RU" altLang="ru-UA" sz="2400" dirty="0">
                <a:latin typeface="Bookman Old Style" panose="02050604050505020204" pitchFamily="18" charset="0"/>
              </a:rPr>
              <a:t>,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творчої</a:t>
            </a:r>
            <a:r>
              <a:rPr lang="ru-RU" altLang="ru-UA" sz="2400" dirty="0">
                <a:latin typeface="Bookman Old Style" panose="02050604050505020204" pitchFamily="18" charset="0"/>
              </a:rPr>
              <a:t>)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діяльності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чи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організації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освітнього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чи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наукового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процесу</a:t>
            </a:r>
            <a:r>
              <a:rPr lang="ru-RU" altLang="ru-UA" sz="2400" dirty="0">
                <a:latin typeface="Bookman Old Style" panose="02050604050505020204" pitchFamily="18" charset="0"/>
              </a:rPr>
              <a:t>;</a:t>
            </a:r>
            <a:endParaRPr lang="ru-RU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altLang="ru-UA" sz="2400" b="1" dirty="0" err="1">
                <a:latin typeface="Bookman Old Style" panose="02050604050505020204" pitchFamily="18" charset="0"/>
              </a:rPr>
              <a:t>списування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–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використання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без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відповідного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дозволу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зовнішніх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джерел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інформації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під</a:t>
            </a:r>
            <a:r>
              <a:rPr lang="ru-RU" altLang="ru-UA" sz="2400" dirty="0">
                <a:latin typeface="Bookman Old Style" panose="02050604050505020204" pitchFamily="18" charset="0"/>
              </a:rPr>
              <a:t> час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оцінювання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результатів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навчання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;</a:t>
            </a:r>
            <a:endParaRPr lang="ru-RU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chemeClr val="tx1"/>
              </a:buClr>
              <a:buNone/>
            </a:pPr>
            <a:r>
              <a:rPr lang="ru-RU" altLang="ru-UA" sz="2400" b="1" dirty="0" err="1">
                <a:latin typeface="Bookman Old Style" panose="02050604050505020204" pitchFamily="18" charset="0"/>
              </a:rPr>
              <a:t>хабарництво</a:t>
            </a:r>
            <a:r>
              <a:rPr lang="ru-RU" altLang="ru-UA" sz="2400" dirty="0">
                <a:latin typeface="Bookman Old Style" panose="02050604050505020204" pitchFamily="18" charset="0"/>
              </a:rPr>
              <a:t> –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надання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(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отримання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)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учасником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освітнього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чи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наукового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процесу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чи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пропозиція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щодо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надання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(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отримання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)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коштів</a:t>
            </a:r>
            <a:r>
              <a:rPr lang="ru-RU" altLang="ru-UA" sz="2400" dirty="0">
                <a:latin typeface="Bookman Old Style" panose="02050604050505020204" pitchFamily="18" charset="0"/>
              </a:rPr>
              <a:t>, майна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чи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послуг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матеріального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або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нематеріального</a:t>
            </a:r>
            <a:r>
              <a:rPr lang="ru-RU" altLang="ru-UA" sz="2400" dirty="0">
                <a:latin typeface="Bookman Old Style" panose="02050604050505020204" pitchFamily="18" charset="0"/>
              </a:rPr>
              <a:t> характеру з метою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отримання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неправомірної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вигоди</a:t>
            </a:r>
            <a:r>
              <a:rPr lang="ru-RU" altLang="ru-UA" sz="2400" dirty="0">
                <a:latin typeface="Bookman Old Style" panose="02050604050505020204" pitchFamily="18" charset="0"/>
              </a:rPr>
              <a:t> в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освітньому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чи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науковому</a:t>
            </a:r>
            <a:r>
              <a:rPr lang="ru-RU" altLang="ru-UA" sz="2400" dirty="0">
                <a:latin typeface="Bookman Old Style" panose="02050604050505020204" pitchFamily="18" charset="0"/>
              </a:rPr>
              <a:t>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процесі</a:t>
            </a:r>
            <a:r>
              <a:rPr lang="ru-RU" altLang="ru-UA" sz="2400" dirty="0">
                <a:latin typeface="Bookman Old Style" panose="0205060405050502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E0D26F9-57DA-FBE9-5F6B-B448A07FB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82" y="420397"/>
            <a:ext cx="8474174" cy="601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01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4DE841CE-2ADC-2680-6755-974B479C6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804" y="404811"/>
            <a:ext cx="8742217" cy="1171575"/>
          </a:xfrm>
        </p:spPr>
        <p:txBody>
          <a:bodyPr/>
          <a:lstStyle/>
          <a:p>
            <a:pPr algn="ctr"/>
            <a:r>
              <a:rPr lang="uk-UA" altLang="ru-UA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Що ж таке академічна доброчесність</a:t>
            </a:r>
            <a:r>
              <a:rPr lang="uk-UA" altLang="ru-UA" sz="3200" b="1" dirty="0">
                <a:solidFill>
                  <a:schemeClr val="tx1"/>
                </a:solidFill>
              </a:rPr>
              <a:t>?</a:t>
            </a:r>
            <a:endParaRPr lang="ru-RU" altLang="ru-UA" sz="3200" b="1" dirty="0">
              <a:solidFill>
                <a:schemeClr val="tx1"/>
              </a:solidFill>
            </a:endParaRP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7FFCED55-B25E-76C8-4E56-4C68D46272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1" y="1700214"/>
            <a:ext cx="8353425" cy="4752975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None/>
            </a:pPr>
            <a:r>
              <a:rPr lang="ru-RU" altLang="ru-UA" sz="28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Академічна</a:t>
            </a:r>
            <a:r>
              <a:rPr lang="ru-RU" altLang="ru-UA" sz="28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altLang="ru-UA" sz="2800" b="1" u="sng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доброчесність</a:t>
            </a:r>
            <a:r>
              <a:rPr lang="ru-RU" altLang="ru-UA" sz="2800" dirty="0">
                <a:latin typeface="Cambria" panose="02040503050406030204" pitchFamily="18" charset="0"/>
              </a:rPr>
              <a:t> – </a:t>
            </a:r>
            <a:r>
              <a:rPr lang="ru-RU" altLang="ru-UA" sz="2800" dirty="0" err="1">
                <a:latin typeface="Cambria" panose="02040503050406030204" pitchFamily="18" charset="0"/>
              </a:rPr>
              <a:t>це</a:t>
            </a:r>
            <a:r>
              <a:rPr lang="ru-RU" altLang="ru-UA" sz="2800" dirty="0">
                <a:latin typeface="Cambria" panose="02040503050406030204" pitchFamily="18" charset="0"/>
              </a:rPr>
              <a:t> </a:t>
            </a:r>
            <a:r>
              <a:rPr lang="ru-RU" altLang="ru-UA" sz="2800" dirty="0" err="1">
                <a:latin typeface="Cambria" panose="02040503050406030204" pitchFamily="18" charset="0"/>
              </a:rPr>
              <a:t>моральний</a:t>
            </a:r>
            <a:r>
              <a:rPr lang="ru-RU" altLang="ru-UA" sz="2800" dirty="0">
                <a:latin typeface="Cambria" panose="02040503050406030204" pitchFamily="18" charset="0"/>
              </a:rPr>
              <a:t> кодекс та </a:t>
            </a:r>
            <a:r>
              <a:rPr lang="ru-RU" altLang="ru-UA" sz="2800" dirty="0" err="1">
                <a:latin typeface="Cambria" panose="02040503050406030204" pitchFamily="18" charset="0"/>
              </a:rPr>
              <a:t>етичні</a:t>
            </a:r>
            <a:r>
              <a:rPr lang="ru-RU" altLang="ru-UA" sz="2800" dirty="0">
                <a:latin typeface="Cambria" panose="02040503050406030204" pitchFamily="18" charset="0"/>
              </a:rPr>
              <a:t> правила </a:t>
            </a:r>
            <a:r>
              <a:rPr lang="ru-RU" altLang="ru-UA" sz="2800" dirty="0" err="1">
                <a:latin typeface="Cambria" panose="02040503050406030204" pitchFamily="18" charset="0"/>
              </a:rPr>
              <a:t>цивілізованого</a:t>
            </a:r>
            <a:r>
              <a:rPr lang="ru-RU" altLang="ru-UA" sz="2800" dirty="0">
                <a:latin typeface="Cambria" panose="02040503050406030204" pitchFamily="18" charset="0"/>
              </a:rPr>
              <a:t> </a:t>
            </a:r>
            <a:r>
              <a:rPr lang="ru-RU" altLang="ru-UA" sz="2800" dirty="0" err="1">
                <a:latin typeface="Cambria" panose="02040503050406030204" pitchFamily="18" charset="0"/>
              </a:rPr>
              <a:t>наукового</a:t>
            </a:r>
            <a:r>
              <a:rPr lang="ru-RU" altLang="ru-UA" sz="2800" dirty="0">
                <a:latin typeface="Cambria" panose="02040503050406030204" pitchFamily="18" charset="0"/>
              </a:rPr>
              <a:t> та </a:t>
            </a:r>
            <a:r>
              <a:rPr lang="ru-RU" altLang="ru-UA" sz="2800" dirty="0" err="1">
                <a:latin typeface="Cambria" panose="02040503050406030204" pitchFamily="18" charset="0"/>
              </a:rPr>
              <a:t>освітнього</a:t>
            </a:r>
            <a:r>
              <a:rPr lang="ru-RU" altLang="ru-UA" sz="2800" dirty="0">
                <a:latin typeface="Cambria" panose="02040503050406030204" pitchFamily="18" charset="0"/>
              </a:rPr>
              <a:t> </a:t>
            </a:r>
            <a:r>
              <a:rPr lang="ru-RU" altLang="ru-UA" sz="2800" dirty="0" err="1">
                <a:latin typeface="Cambria" panose="02040503050406030204" pitchFamily="18" charset="0"/>
              </a:rPr>
              <a:t>співтовариства</a:t>
            </a:r>
            <a:r>
              <a:rPr lang="ru-RU" altLang="ru-UA" sz="2800" dirty="0">
                <a:latin typeface="Cambria" panose="02040503050406030204" pitchFamily="18" charset="0"/>
              </a:rPr>
              <a:t>.</a:t>
            </a:r>
            <a:endParaRPr lang="uk-UA" altLang="ru-UA" sz="2800" dirty="0">
              <a:latin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None/>
            </a:pPr>
            <a:r>
              <a:rPr lang="uk-UA" altLang="ru-UA" sz="2800" dirty="0">
                <a:latin typeface="Cambria" panose="02040503050406030204" pitchFamily="18" charset="0"/>
              </a:rPr>
              <a:t>Поняття «академічної доброчесності» включає в себе такі цінності, як</a:t>
            </a:r>
          </a:p>
          <a:p>
            <a:pPr marL="0" indent="0" algn="just">
              <a:buClr>
                <a:srgbClr val="CC3300"/>
              </a:buClr>
              <a:buNone/>
            </a:pPr>
            <a:r>
              <a:rPr lang="uk-UA" altLang="ru-UA" sz="2800" i="1" dirty="0">
                <a:latin typeface="Cambria" panose="02040503050406030204" pitchFamily="18" charset="0"/>
              </a:rPr>
              <a:t>запобігання шахрайству, фальшуванню та плагіату; </a:t>
            </a:r>
          </a:p>
          <a:p>
            <a:pPr marL="0" indent="0" algn="just">
              <a:buClr>
                <a:srgbClr val="CC3300"/>
              </a:buClr>
              <a:buNone/>
            </a:pPr>
            <a:r>
              <a:rPr lang="uk-UA" altLang="ru-UA" sz="2800" i="1" dirty="0">
                <a:latin typeface="Cambria" panose="02040503050406030204" pitchFamily="18" charset="0"/>
              </a:rPr>
              <a:t>підтримку академічних стандартів; 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i="1" dirty="0">
                <a:latin typeface="Cambria" panose="02040503050406030204" pitchFamily="18" charset="0"/>
              </a:rPr>
              <a:t>чесність і ретельність у дослідженнях і науковому видавництві.</a:t>
            </a:r>
            <a:endParaRPr lang="ru-RU" altLang="ru-UA" sz="2800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EF28CA-CD81-023F-DEDB-6C50AFBB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06" y="401791"/>
            <a:ext cx="8504809" cy="60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6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506C21-E663-DFDD-E3CF-9A6015B17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31" y="426746"/>
            <a:ext cx="8407153" cy="59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2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569692-2F32-7287-6CE1-219E88512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229" y="462516"/>
            <a:ext cx="8355541" cy="59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5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7FB03A7-1D28-44A8-03D9-1573C06C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8" y="606464"/>
            <a:ext cx="8153663" cy="57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72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8B94FD-883C-D727-0A39-85566E4C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20" y="394923"/>
            <a:ext cx="8545926" cy="60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62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D309C-68DE-EE02-C674-53FBC8766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96" y="471929"/>
            <a:ext cx="7885522" cy="591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08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Що таке академічна доброчесність? – Академічний ліцей 15">
            <a:extLst>
              <a:ext uri="{FF2B5EF4-FFF2-40B4-BE49-F238E27FC236}">
                <a16:creationId xmlns:a16="http://schemas.microsoft.com/office/drawing/2014/main" id="{2339265B-1869-9B27-1A8C-E9BC8DD6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310" y="456009"/>
            <a:ext cx="8382000" cy="59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19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2051F1A-8E3F-19B4-FFE4-339169E95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6988" y="260350"/>
            <a:ext cx="7200900" cy="865188"/>
          </a:xfrm>
        </p:spPr>
        <p:txBody>
          <a:bodyPr/>
          <a:lstStyle/>
          <a:p>
            <a:pPr algn="ctr"/>
            <a:r>
              <a:rPr lang="uk-UA" altLang="ru-UA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Перевірка на плагіат</a:t>
            </a:r>
            <a:endParaRPr lang="ru-RU" altLang="ru-UA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A6B465B-F98A-07DA-53E4-BA45F8877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4482" y="1203649"/>
            <a:ext cx="11187403" cy="5033639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altLang="ru-UA" sz="2400" dirty="0">
                <a:latin typeface="Bookman Old Style" panose="02050604050505020204" pitchFamily="18" charset="0"/>
              </a:rPr>
              <a:t>За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допомогою</a:t>
            </a:r>
            <a:r>
              <a:rPr lang="ru-RU" altLang="ru-UA" sz="2400" b="1" dirty="0">
                <a:latin typeface="Bookman Old Style" panose="02050604050505020204" pitchFamily="18" charset="0"/>
              </a:rPr>
              <a:t> </a:t>
            </a:r>
            <a:r>
              <a:rPr lang="ru-RU" altLang="ru-UA" sz="2400" b="1" u="sng" dirty="0" err="1">
                <a:latin typeface="Bookman Old Style" panose="02050604050505020204" pitchFamily="18" charset="0"/>
              </a:rPr>
              <a:t>Програм</a:t>
            </a:r>
            <a:r>
              <a:rPr lang="ru-RU" altLang="ru-UA" sz="2400" b="1" u="sng" dirty="0">
                <a:latin typeface="Bookman Old Style" panose="02050604050505020204" pitchFamily="18" charset="0"/>
              </a:rPr>
              <a:t> для </a:t>
            </a:r>
            <a:r>
              <a:rPr lang="ru-RU" altLang="ru-UA" sz="2400" b="1" u="sng" dirty="0" err="1">
                <a:latin typeface="Bookman Old Style" panose="02050604050505020204" pitchFamily="18" charset="0"/>
              </a:rPr>
              <a:t>перевірки</a:t>
            </a:r>
            <a:r>
              <a:rPr lang="ru-RU" altLang="ru-UA" sz="2400" b="1" u="sng" dirty="0">
                <a:latin typeface="Bookman Old Style" panose="02050604050505020204" pitchFamily="18" charset="0"/>
              </a:rPr>
              <a:t> тексту на </a:t>
            </a:r>
            <a:r>
              <a:rPr lang="ru-RU" altLang="ru-UA" sz="2400" b="1" u="sng" dirty="0" err="1">
                <a:latin typeface="Bookman Old Style" panose="02050604050505020204" pitchFamily="18" charset="0"/>
              </a:rPr>
              <a:t>унікальність</a:t>
            </a:r>
            <a:r>
              <a:rPr lang="ru-RU" altLang="ru-UA" sz="2400" b="1" u="sng" dirty="0">
                <a:latin typeface="Bookman Old Style" panose="02050604050505020204" pitchFamily="18" charset="0"/>
              </a:rPr>
              <a:t> (</a:t>
            </a:r>
            <a:r>
              <a:rPr lang="ru-RU" altLang="ru-UA" sz="2400" b="1" i="1" u="sng" dirty="0" err="1">
                <a:latin typeface="Bookman Old Style" panose="02050604050505020204" pitchFamily="18" charset="0"/>
              </a:rPr>
              <a:t>безкоштовні</a:t>
            </a:r>
            <a:r>
              <a:rPr lang="ru-RU" altLang="ru-UA" sz="2400" b="1" i="1" u="sng" dirty="0">
                <a:latin typeface="Bookman Old Style" panose="02050604050505020204" pitchFamily="18" charset="0"/>
              </a:rPr>
              <a:t>, але не </a:t>
            </a:r>
            <a:r>
              <a:rPr lang="ru-RU" altLang="ru-UA" sz="2400" b="1" i="1" u="sng" dirty="0" err="1">
                <a:latin typeface="Bookman Old Style" panose="02050604050505020204" pitchFamily="18" charset="0"/>
              </a:rPr>
              <a:t>сертифіковані</a:t>
            </a:r>
            <a:r>
              <a:rPr lang="ru-RU" altLang="ru-UA" sz="2400" b="1" i="1" u="sng" dirty="0">
                <a:latin typeface="Bookman Old Style" panose="02050604050505020204" pitchFamily="18" charset="0"/>
              </a:rPr>
              <a:t> МОН </a:t>
            </a:r>
            <a:r>
              <a:rPr lang="ru-RU" altLang="ru-UA" sz="2400" b="1" i="1" u="sng" dirty="0" err="1">
                <a:latin typeface="Bookman Old Style" panose="02050604050505020204" pitchFamily="18" charset="0"/>
              </a:rPr>
              <a:t>України</a:t>
            </a:r>
            <a:r>
              <a:rPr lang="ru-RU" altLang="ru-UA" sz="2400" b="1" dirty="0">
                <a:latin typeface="Bookman Old Style" panose="02050604050505020204" pitchFamily="18" charset="0"/>
              </a:rPr>
              <a:t>):</a:t>
            </a:r>
            <a:endParaRPr lang="en-US" altLang="ru-UA" sz="2400" b="1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CC3300"/>
              </a:buClr>
              <a:buNone/>
            </a:pPr>
            <a:r>
              <a:rPr lang="en-US" altLang="ru-UA" sz="2400" b="1" dirty="0" err="1">
                <a:latin typeface="Bookman Old Style" panose="02050604050505020204" pitchFamily="18" charset="0"/>
              </a:rPr>
              <a:t>Advego</a:t>
            </a:r>
            <a:r>
              <a:rPr lang="en-US" altLang="ru-UA" sz="2400" b="1" dirty="0">
                <a:latin typeface="Bookman Old Style" panose="02050604050505020204" pitchFamily="18" charset="0"/>
              </a:rPr>
              <a:t> </a:t>
            </a:r>
            <a:r>
              <a:rPr lang="en-US" altLang="ru-UA" sz="2400" b="1" dirty="0" err="1">
                <a:latin typeface="Bookman Old Style" panose="02050604050505020204" pitchFamily="18" charset="0"/>
              </a:rPr>
              <a:t>Plagiatus</a:t>
            </a:r>
            <a:r>
              <a:rPr lang="en-US" altLang="ru-UA" sz="2400" b="1" dirty="0">
                <a:latin typeface="Bookman Old Style" panose="02050604050505020204" pitchFamily="18" charset="0"/>
              </a:rPr>
              <a:t> </a:t>
            </a:r>
            <a:r>
              <a:rPr lang="en-US" altLang="ru-UA" sz="2400" dirty="0">
                <a:latin typeface="Bookman Old Style" panose="0205060405050502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http://advego.ru/plagiatus/ </a:t>
            </a:r>
            <a:endParaRPr lang="uk-UA" altLang="ru-UA" sz="24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CC3300"/>
              </a:buClr>
              <a:buNone/>
            </a:pPr>
            <a:r>
              <a:rPr lang="en-US" altLang="ru-UA" sz="2400" b="1" dirty="0" err="1">
                <a:latin typeface="Bookman Old Style" panose="02050604050505020204" pitchFamily="18" charset="0"/>
              </a:rPr>
              <a:t>Etxt</a:t>
            </a:r>
            <a:r>
              <a:rPr lang="en-US" altLang="ru-UA" sz="2400" b="1" dirty="0">
                <a:latin typeface="Bookman Old Style" panose="02050604050505020204" pitchFamily="18" charset="0"/>
              </a:rPr>
              <a:t> </a:t>
            </a:r>
            <a:r>
              <a:rPr lang="en-US" altLang="ru-UA" sz="2400" b="1" dirty="0" err="1">
                <a:latin typeface="Bookman Old Style" panose="02050604050505020204" pitchFamily="18" charset="0"/>
              </a:rPr>
              <a:t>Antiplagiat</a:t>
            </a:r>
            <a:r>
              <a:rPr lang="en-US" altLang="ru-UA" sz="2400" b="1" dirty="0">
                <a:latin typeface="Bookman Old Style" panose="02050604050505020204" pitchFamily="18" charset="0"/>
              </a:rPr>
              <a:t> </a:t>
            </a:r>
            <a:r>
              <a:rPr lang="en-US" altLang="ru-UA" sz="2400" dirty="0">
                <a:latin typeface="Bookman Old Style" panose="02050604050505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http://www.etxt.ru/antiplagiat/ </a:t>
            </a:r>
            <a:endParaRPr lang="uk-UA" altLang="ru-UA" sz="2400" dirty="0">
              <a:latin typeface="Bookman Old Style" panose="02050604050505020204" pitchFamily="18" charset="0"/>
            </a:endParaRPr>
          </a:p>
          <a:p>
            <a:pPr marL="0" indent="0" algn="just">
              <a:lnSpc>
                <a:spcPct val="80000"/>
              </a:lnSpc>
              <a:buClr>
                <a:srgbClr val="CC3300"/>
              </a:buClr>
              <a:buNone/>
            </a:pPr>
            <a:r>
              <a:rPr lang="ru-RU" altLang="ru-UA" sz="2400" dirty="0">
                <a:latin typeface="Bookman Old Style" panose="02050604050505020204" pitchFamily="18" charset="0"/>
              </a:rPr>
              <a:t>За </a:t>
            </a:r>
            <a:r>
              <a:rPr lang="ru-RU" altLang="ru-UA" sz="2400" dirty="0" err="1">
                <a:latin typeface="Bookman Old Style" panose="02050604050505020204" pitchFamily="18" charset="0"/>
              </a:rPr>
              <a:t>допомогою</a:t>
            </a:r>
            <a:r>
              <a:rPr lang="ru-RU" altLang="ru-UA" sz="2400" b="1" dirty="0">
                <a:latin typeface="Bookman Old Style" panose="02050604050505020204" pitchFamily="18" charset="0"/>
              </a:rPr>
              <a:t> </a:t>
            </a:r>
            <a:r>
              <a:rPr lang="ru-RU" altLang="ru-UA" sz="2400" b="1" u="sng" dirty="0">
                <a:latin typeface="Bookman Old Style" panose="02050604050505020204" pitchFamily="18" charset="0"/>
              </a:rPr>
              <a:t>Онлайн </a:t>
            </a:r>
            <a:r>
              <a:rPr lang="ru-RU" altLang="ru-UA" sz="2400" b="1" u="sng" dirty="0" err="1">
                <a:latin typeface="Bookman Old Style" panose="02050604050505020204" pitchFamily="18" charset="0"/>
              </a:rPr>
              <a:t>сервісів</a:t>
            </a:r>
            <a:r>
              <a:rPr lang="ru-RU" altLang="ru-UA" sz="2400" b="1" dirty="0">
                <a:latin typeface="Bookman Old Style" panose="02050604050505020204" pitchFamily="18" charset="0"/>
              </a:rPr>
              <a:t> </a:t>
            </a:r>
            <a:r>
              <a:rPr lang="ru-RU" altLang="ru-UA" sz="2400" b="1" dirty="0" err="1">
                <a:latin typeface="Bookman Old Style" panose="02050604050505020204" pitchFamily="18" charset="0"/>
              </a:rPr>
              <a:t>перевірки</a:t>
            </a:r>
            <a:r>
              <a:rPr lang="ru-RU" altLang="ru-UA" sz="2400" b="1" dirty="0">
                <a:latin typeface="Bookman Old Style" panose="02050604050505020204" pitchFamily="18" charset="0"/>
              </a:rPr>
              <a:t> на </a:t>
            </a:r>
            <a:r>
              <a:rPr lang="ru-RU" altLang="ru-UA" sz="2400" b="1" dirty="0" err="1">
                <a:latin typeface="Bookman Old Style" panose="02050604050505020204" pitchFamily="18" charset="0"/>
              </a:rPr>
              <a:t>плагіат</a:t>
            </a:r>
            <a:r>
              <a:rPr lang="ru-RU" altLang="ru-UA" sz="2400" b="1" dirty="0">
                <a:latin typeface="Bookman Old Style" panose="02050604050505020204" pitchFamily="18" charset="0"/>
              </a:rPr>
              <a:t>:</a:t>
            </a:r>
          </a:p>
          <a:p>
            <a:pPr marL="0" indent="0" algn="just">
              <a:lnSpc>
                <a:spcPct val="80000"/>
              </a:lnSpc>
              <a:buClr>
                <a:srgbClr val="CC3300"/>
              </a:buClr>
              <a:buNone/>
            </a:pPr>
            <a:r>
              <a:rPr lang="ru-RU" altLang="ru-UA" sz="2000" b="1" dirty="0">
                <a:latin typeface="Bookman Old Style" panose="0205060405050502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ANTIPLAGIAT http://www.antiplagiat.ru/</a:t>
            </a:r>
            <a:r>
              <a:rPr lang="ru-RU" altLang="ru-UA" sz="2000" dirty="0">
                <a:latin typeface="Bookman Old Style" panose="02050604050505020204" pitchFamily="18" charset="0"/>
              </a:rPr>
              <a:t> </a:t>
            </a:r>
          </a:p>
          <a:p>
            <a:pPr marL="0" indent="0" algn="just">
              <a:lnSpc>
                <a:spcPct val="80000"/>
              </a:lnSpc>
              <a:buClr>
                <a:srgbClr val="CC3300"/>
              </a:buClr>
              <a:buNone/>
            </a:pPr>
            <a:r>
              <a:rPr lang="ru-RU" altLang="ru-UA" sz="2000" b="1" dirty="0">
                <a:latin typeface="Bookman Old Style" panose="0205060405050502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StrikePlagiarism.com</a:t>
            </a:r>
            <a:r>
              <a:rPr lang="ru-RU" altLang="ru-UA" sz="2000" dirty="0">
                <a:latin typeface="Bookman Old Style" panose="02050604050505020204" pitchFamily="18" charset="0"/>
              </a:rPr>
              <a:t> </a:t>
            </a:r>
          </a:p>
          <a:p>
            <a:pPr marL="0" indent="0" algn="just">
              <a:lnSpc>
                <a:spcPct val="80000"/>
              </a:lnSpc>
              <a:buClr>
                <a:srgbClr val="CC3300"/>
              </a:buClr>
              <a:buNone/>
            </a:pPr>
            <a:r>
              <a:rPr lang="ru-RU" altLang="ru-UA" sz="2000" b="1" dirty="0" err="1">
                <a:latin typeface="Bookman Old Style" panose="0205060405050502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PlagiarismCheck</a:t>
            </a:r>
            <a:r>
              <a:rPr lang="ru-RU" altLang="ru-UA" sz="2000" dirty="0">
                <a:latin typeface="Bookman Old Style" panose="020506040505050202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B7C42694-AE20-3D28-95CD-5CF01D1B8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830" y="338203"/>
            <a:ext cx="11340452" cy="1727200"/>
          </a:xfrm>
        </p:spPr>
        <p:txBody>
          <a:bodyPr>
            <a:normAutofit/>
          </a:bodyPr>
          <a:lstStyle/>
          <a:p>
            <a:pPr algn="ctr"/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Як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працює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український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пошук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altLang="ru-UA" sz="3600" b="1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плагіату</a:t>
            </a:r>
            <a:r>
              <a:rPr lang="ru-RU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?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ECCDB7D-9679-4369-5E28-A7EB536114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0467" y="1698172"/>
            <a:ext cx="9602756" cy="45696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ru-RU" altLang="ru-UA" sz="2800" b="1" dirty="0">
                <a:latin typeface="Bookman Old Style" panose="020506040505050202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UNICHEK</a:t>
            </a:r>
            <a:r>
              <a:rPr lang="ru-RU" altLang="ru-UA" sz="2800" dirty="0">
                <a:latin typeface="Bookman Old Style" panose="02050604050505020204" pitchFamily="18" charset="0"/>
              </a:rPr>
              <a:t> (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раніше</a:t>
            </a:r>
            <a:r>
              <a:rPr lang="ru-RU" altLang="ru-UA" sz="2800" dirty="0">
                <a:latin typeface="Bookman Old Style" panose="02050604050505020204" pitchFamily="18" charset="0"/>
              </a:rPr>
              <a:t> </a:t>
            </a:r>
            <a:r>
              <a:rPr lang="ru-RU" altLang="ru-UA" sz="2800" b="1" dirty="0">
                <a:latin typeface="Bookman Old Style" panose="02050604050505020204" pitchFamily="18" charset="0"/>
              </a:rPr>
              <a:t>UNPLAG</a:t>
            </a:r>
            <a:r>
              <a:rPr lang="ru-RU" altLang="ru-UA" sz="2800" dirty="0">
                <a:latin typeface="Bookman Old Style" panose="02050604050505020204" pitchFamily="18" charset="0"/>
              </a:rPr>
              <a:t>) ―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це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сервіс</a:t>
            </a:r>
            <a:r>
              <a:rPr lang="ru-RU" altLang="ru-UA" sz="2800" dirty="0">
                <a:latin typeface="Bookman Old Style" panose="02050604050505020204" pitchFamily="18" charset="0"/>
              </a:rPr>
              <a:t> з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перевірки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робіт</a:t>
            </a:r>
            <a:r>
              <a:rPr lang="ru-RU" altLang="ru-UA" sz="2800" dirty="0">
                <a:latin typeface="Bookman Old Style" panose="02050604050505020204" pitchFamily="18" charset="0"/>
              </a:rPr>
              <a:t> на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ознаки</a:t>
            </a:r>
            <a:r>
              <a:rPr lang="ru-RU" altLang="ru-UA" sz="2800" dirty="0">
                <a:latin typeface="Bookman Old Style" panose="02050604050505020204" pitchFamily="18" charset="0"/>
              </a:rPr>
              <a:t> </a:t>
            </a:r>
            <a:r>
              <a:rPr lang="ru-RU" altLang="ru-UA" sz="2800" dirty="0" err="1">
                <a:latin typeface="Bookman Old Style" panose="02050604050505020204" pitchFamily="18" charset="0"/>
              </a:rPr>
              <a:t>плагіату</a:t>
            </a:r>
            <a:r>
              <a:rPr lang="ru-RU" altLang="ru-UA" sz="2800" dirty="0">
                <a:latin typeface="Bookman Old Style" panose="02050604050505020204" pitchFamily="18" charset="0"/>
              </a:rPr>
              <a:t>. 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	—   Створений українськими розробниками у 2014 році.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	— Може використовуватись онлайн або інтегруватись з навчальними системами ВЗО.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uk-UA" altLang="ru-UA" sz="2400" b="1" i="1" u="sng" dirty="0">
                <a:latin typeface="Bookman Old Style" panose="02050604050505020204" pitchFamily="18" charset="0"/>
              </a:rPr>
              <a:t>Переваги: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зручний функціонал,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можливість порівнювати роботи з інтернет-</a:t>
            </a:r>
            <a:r>
              <a:rPr lang="uk-UA" altLang="ru-UA" sz="2000" dirty="0" err="1">
                <a:latin typeface="Bookman Old Style" panose="02050604050505020204" pitchFamily="18" charset="0"/>
              </a:rPr>
              <a:t>джереалами</a:t>
            </a:r>
            <a:r>
              <a:rPr lang="uk-UA" altLang="ru-UA" sz="2000" dirty="0">
                <a:latin typeface="Bookman Old Style" panose="02050604050505020204" pitchFamily="18" charset="0"/>
              </a:rPr>
              <a:t>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робота з багатьма мовами (</a:t>
            </a:r>
            <a:r>
              <a:rPr lang="uk-UA" altLang="ru-UA" sz="2000" dirty="0" err="1">
                <a:latin typeface="Bookman Old Style" panose="02050604050505020204" pitchFamily="18" charset="0"/>
              </a:rPr>
              <a:t>укр</a:t>
            </a:r>
            <a:r>
              <a:rPr lang="uk-UA" altLang="ru-UA" sz="2000" dirty="0">
                <a:latin typeface="Bookman Old Style" panose="02050604050505020204" pitchFamily="18" charset="0"/>
              </a:rPr>
              <a:t>., </a:t>
            </a:r>
            <a:r>
              <a:rPr lang="uk-UA" altLang="ru-UA" sz="2000" dirty="0" err="1">
                <a:latin typeface="Bookman Old Style" panose="02050604050505020204" pitchFamily="18" charset="0"/>
              </a:rPr>
              <a:t>англ</a:t>
            </a:r>
            <a:r>
              <a:rPr lang="uk-UA" altLang="ru-UA" sz="2000" dirty="0">
                <a:latin typeface="Bookman Old Style" panose="02050604050505020204" pitchFamily="18" charset="0"/>
              </a:rPr>
              <a:t>., </a:t>
            </a:r>
            <a:r>
              <a:rPr lang="uk-UA" altLang="ru-UA" sz="2000" dirty="0" err="1">
                <a:latin typeface="Bookman Old Style" panose="02050604050505020204" pitchFamily="18" charset="0"/>
              </a:rPr>
              <a:t>ісп</a:t>
            </a:r>
            <a:r>
              <a:rPr lang="uk-UA" altLang="ru-UA" sz="2000" dirty="0">
                <a:latin typeface="Bookman Old Style" panose="02050604050505020204" pitchFamily="18" charset="0"/>
              </a:rPr>
              <a:t>., </a:t>
            </a:r>
            <a:r>
              <a:rPr lang="uk-UA" altLang="ru-UA" sz="2000" dirty="0" err="1">
                <a:latin typeface="Bookman Old Style" panose="02050604050505020204" pitchFamily="18" charset="0"/>
              </a:rPr>
              <a:t>фр</a:t>
            </a:r>
            <a:r>
              <a:rPr lang="uk-UA" altLang="ru-UA" sz="2000" dirty="0">
                <a:latin typeface="Bookman Old Style" panose="02050604050505020204" pitchFamily="18" charset="0"/>
              </a:rPr>
              <a:t>., рос., нім. та ін.),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автоматичне визначення заміни символів і літер в тексті,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автоматичне виключення цитування та списку використаних джерел,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uk-UA" altLang="ru-UA" sz="2000" dirty="0">
                <a:latin typeface="Bookman Old Style" panose="02050604050505020204" pitchFamily="18" charset="0"/>
              </a:rPr>
              <a:t>конфіденційність роботи</a:t>
            </a:r>
            <a:endParaRPr lang="ru-RU" altLang="ru-UA" sz="20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0CBABDE5-08FB-CDFC-4879-A4E31B5D69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7873" y="360524"/>
            <a:ext cx="10324922" cy="1079500"/>
          </a:xfrm>
        </p:spPr>
        <p:txBody>
          <a:bodyPr/>
          <a:lstStyle/>
          <a:p>
            <a:pPr algn="ctr"/>
            <a:r>
              <a:rPr lang="uk-UA" altLang="ru-UA" sz="36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Що сприяє академічній доброчесності?</a:t>
            </a:r>
            <a:r>
              <a:rPr lang="uk-UA" altLang="ru-UA" sz="3600" dirty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endParaRPr lang="ru-RU" altLang="ru-UA" sz="3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4B68058-5BBB-873A-4BF0-F27E8D82B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7873" y="1440024"/>
            <a:ext cx="7661275" cy="461645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інформаційна грамотність, 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надійність інформаційних джерел, 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культура інформаційного пошуку, 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боротьба з плагіатом, 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правильність посилань та цитувань,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правильність оформлення наукових робіт, зокрема джерел,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академічна етика користувачів,</a:t>
            </a:r>
          </a:p>
          <a:p>
            <a:pPr marL="0" indent="0" algn="just">
              <a:buClr>
                <a:schemeClr val="tx1"/>
              </a:buClr>
              <a:buNone/>
            </a:pPr>
            <a:r>
              <a:rPr lang="uk-UA" altLang="ru-UA" sz="2800" dirty="0">
                <a:latin typeface="Bookman Old Style" panose="02050604050505020204" pitchFamily="18" charset="0"/>
              </a:rPr>
              <a:t>дотримання авторського права.</a:t>
            </a:r>
            <a:endParaRPr lang="ru-RU" altLang="ru-UA" sz="28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Академічна доброчесність">
            <a:extLst>
              <a:ext uri="{FF2B5EF4-FFF2-40B4-BE49-F238E27FC236}">
                <a16:creationId xmlns:a16="http://schemas.microsoft.com/office/drawing/2014/main" id="{28D929C6-3BE7-2BF2-4CF1-6E62AB8AF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6497"/>
            <a:ext cx="10248900" cy="576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26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BE767F8-F53C-DBB0-87FE-7C9206D21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50" y="363501"/>
            <a:ext cx="8634430" cy="61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68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7D0F0-42A4-1BF0-0284-0A8F1649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Корисні посилання на онлайн курси: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78BBC0-F5BF-7466-8042-DD27B39A2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2"/>
              </a:rPr>
              <a:t>https://courses.prometheus.org.ua/courses/course-v1:Prometheus+AI101+2021_T2/course/</a:t>
            </a:r>
            <a:endParaRPr lang="uk-UA" sz="2000" dirty="0"/>
          </a:p>
          <a:p>
            <a:r>
              <a:rPr lang="en-US" sz="2000" dirty="0">
                <a:hlinkClick r:id="rId3"/>
              </a:rPr>
              <a:t>https://courses.ed-era.com/courses/course-v1:AmericanCouncils+AcIn101+AcIn2019/info</a:t>
            </a:r>
            <a:endParaRPr lang="uk-UA" sz="2000" dirty="0"/>
          </a:p>
          <a:p>
            <a:r>
              <a:rPr lang="en-US" sz="2000" dirty="0">
                <a:hlinkClick r:id="rId4"/>
              </a:rPr>
              <a:t>https://vumonline.ua/course/academic-integrity-at-the-university/</a:t>
            </a:r>
            <a:endParaRPr lang="uk-UA" sz="2000" dirty="0"/>
          </a:p>
          <a:p>
            <a:r>
              <a:rPr lang="en-US" sz="2000" dirty="0">
                <a:hlinkClick r:id="rId5"/>
              </a:rPr>
              <a:t>https://study.nazk.gov.ua/courses/course-v1:NACP+osv003+2022-07/about</a:t>
            </a:r>
            <a:endParaRPr lang="uk-UA" sz="2000" dirty="0"/>
          </a:p>
          <a:p>
            <a:r>
              <a:rPr lang="en-US" sz="2000" dirty="0">
                <a:hlinkClick r:id="rId6"/>
              </a:rPr>
              <a:t>https://study.nazk.gov.ua/courses/course-v1:NACP+osv001+2022-07/about</a:t>
            </a:r>
            <a:endParaRPr lang="uk-UA" sz="2000" dirty="0"/>
          </a:p>
          <a:p>
            <a:r>
              <a:rPr lang="en-US" sz="2000" dirty="0">
                <a:hlinkClick r:id="rId7"/>
              </a:rPr>
              <a:t>https://study.nazk.gov.ua/courses/course-v1:NACP+osv002+2022-09/about</a:t>
            </a:r>
            <a:endParaRPr lang="uk-UA" sz="2000" dirty="0"/>
          </a:p>
          <a:p>
            <a:pPr marL="0" indent="0">
              <a:buNone/>
            </a:pP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86531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08A4B-6A91-6AB4-9EF7-2DA398148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Перелік використаних джерел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2E7C36-8AD1-B91C-C86A-74F78B5A1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Bookman Old Style" panose="02050604050505020204" pitchFamily="18" charset="0"/>
              </a:rPr>
              <a:t>Матеріали </a:t>
            </a:r>
            <a:r>
              <a:rPr lang="uk-UA" sz="2000" dirty="0" err="1">
                <a:latin typeface="Bookman Old Style" panose="02050604050505020204" pitchFamily="18" charset="0"/>
              </a:rPr>
              <a:t>онлайну</a:t>
            </a:r>
            <a:r>
              <a:rPr lang="uk-UA" sz="2000" dirty="0">
                <a:latin typeface="Bookman Old Style" panose="02050604050505020204" pitchFamily="18" charset="0"/>
              </a:rPr>
              <a:t> курсу  </a:t>
            </a:r>
            <a:r>
              <a:rPr lang="en-US" sz="2000" dirty="0">
                <a:latin typeface="Bookman Old Style" panose="02050604050505020204" pitchFamily="18" charset="0"/>
                <a:hlinkClick r:id="rId2"/>
              </a:rPr>
              <a:t>https://courses.ed-era.com/courses/course-v1:AmericanCouncils+AcIn101+AcIn2019/info</a:t>
            </a:r>
            <a:endParaRPr lang="uk-UA" sz="2000" dirty="0">
              <a:latin typeface="Bookman Old Style" panose="0205060405050502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Bookman Old Style" panose="02050604050505020204" pitchFamily="18" charset="0"/>
                <a:hlinkClick r:id="rId3"/>
              </a:rPr>
              <a:t>https://zakon.rada.gov.ua/laws/show/2145-19#Text</a:t>
            </a:r>
            <a:endParaRPr lang="uk-UA" sz="2000" dirty="0">
              <a:latin typeface="Bookman Old Style" panose="0205060405050502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Bookman Old Style" panose="02050604050505020204" pitchFamily="18" charset="0"/>
              </a:rPr>
              <a:t>Шліхта Н., Шліхта І. Виховуємо академічну доброчесність в школі: методичні вказівки для вчителів. Київ – 2019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000" b="0" i="0" u="none" strike="noStrike" baseline="0" dirty="0">
                <a:latin typeface="Bookman Old Style" panose="02050604050505020204" pitchFamily="18" charset="0"/>
              </a:rPr>
              <a:t>Кондратова Л.Г. </a:t>
            </a:r>
            <a:r>
              <a:rPr lang="ru-RU" sz="2000" b="0" i="0" u="none" strike="noStrike" baseline="0" dirty="0" err="1">
                <a:latin typeface="Bookman Old Style" panose="02050604050505020204" pitchFamily="18" charset="0"/>
              </a:rPr>
              <a:t>Виховна</a:t>
            </a:r>
            <a:r>
              <a:rPr lang="ru-RU" sz="2000" b="0" i="0" u="none" strike="noStrike" baseline="0" dirty="0">
                <a:latin typeface="Bookman Old Style" panose="02050604050505020204" pitchFamily="18" charset="0"/>
              </a:rPr>
              <a:t> робота в </a:t>
            </a:r>
            <a:r>
              <a:rPr lang="ru-RU" sz="2000" b="0" i="0" u="none" strike="noStrike" baseline="0" dirty="0" err="1">
                <a:latin typeface="Bookman Old Style" panose="02050604050505020204" pitchFamily="18" charset="0"/>
              </a:rPr>
              <a:t>школі</a:t>
            </a:r>
            <a:r>
              <a:rPr lang="ru-RU" sz="2000" b="0" i="0" u="none" strike="noStrike" baseline="0" dirty="0">
                <a:latin typeface="Bookman Old Style" panose="02050604050505020204" pitchFamily="18" charset="0"/>
              </a:rPr>
              <a:t>: </a:t>
            </a:r>
            <a:r>
              <a:rPr lang="ru-RU" sz="2000" b="0" i="0" u="none" strike="noStrike" baseline="0" dirty="0" err="1">
                <a:latin typeface="Bookman Old Style" panose="02050604050505020204" pitchFamily="18" charset="0"/>
              </a:rPr>
              <a:t>тренінги</a:t>
            </a:r>
            <a:r>
              <a:rPr lang="ru-RU" sz="2000" b="0" i="0" u="none" strike="noStrike" baseline="0" dirty="0">
                <a:latin typeface="Bookman Old Style" panose="02050604050505020204" pitchFamily="18" charset="0"/>
              </a:rPr>
              <a:t> для </a:t>
            </a:r>
            <a:r>
              <a:rPr lang="ru-RU" sz="2000" b="0" i="0" u="none" strike="noStrike" baseline="0" dirty="0" err="1">
                <a:latin typeface="Bookman Old Style" panose="02050604050505020204" pitchFamily="18" charset="0"/>
              </a:rPr>
              <a:t>вчителів</a:t>
            </a:r>
            <a:r>
              <a:rPr lang="ru-RU" sz="2000" b="0" i="0" u="none" strike="noStrike" baseline="0" dirty="0">
                <a:latin typeface="Bookman Old Style" panose="02050604050505020204" pitchFamily="18" charset="0"/>
              </a:rPr>
              <a:t>. </a:t>
            </a:r>
            <a:r>
              <a:rPr lang="ru-RU" sz="2000" b="0" i="0" u="none" strike="noStrike" baseline="0" dirty="0" err="1">
                <a:latin typeface="Bookman Old Style" panose="02050604050505020204" pitchFamily="18" charset="0"/>
              </a:rPr>
              <a:t>Харків</a:t>
            </a:r>
            <a:r>
              <a:rPr lang="ru-RU" sz="2000" b="0" i="0" u="none" strike="noStrike" baseline="0" dirty="0">
                <a:latin typeface="Bookman Old Style" panose="02050604050505020204" pitchFamily="18" charset="0"/>
              </a:rPr>
              <a:t>: Вид-во «Ранок», 2013. С. 10; 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sz="2000" b="0" i="0" u="none" strike="noStrike" baseline="0" dirty="0" err="1">
                <a:latin typeface="Bookman Old Style" panose="02050604050505020204" pitchFamily="18" charset="0"/>
              </a:rPr>
              <a:t>Lumpkin</a:t>
            </a:r>
            <a:r>
              <a:rPr lang="ru-RU" sz="2000" b="0" i="0" u="none" strike="noStrike" baseline="0" dirty="0">
                <a:latin typeface="Bookman Old Style" panose="02050604050505020204" pitchFamily="18" charset="0"/>
              </a:rPr>
              <a:t> </a:t>
            </a:r>
            <a:r>
              <a:rPr lang="en-US" sz="2000" b="0" i="0" u="none" strike="noStrike" baseline="0" dirty="0">
                <a:latin typeface="Bookman Old Style" panose="02050604050505020204" pitchFamily="18" charset="0"/>
              </a:rPr>
              <a:t>A. Teachers as Role Models. Teaching Character and Moral Virtues. P. 48.</a:t>
            </a:r>
            <a:endParaRPr lang="uk-UA" dirty="0"/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503947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>
            <a:extLst>
              <a:ext uri="{FF2B5EF4-FFF2-40B4-BE49-F238E27FC236}">
                <a16:creationId xmlns:a16="http://schemas.microsoft.com/office/drawing/2014/main" id="{53F44B0B-97AC-858D-584A-13FFD65AA2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49166" y="854336"/>
            <a:ext cx="9923561" cy="464139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tabLst>
                <a:tab pos="628650" algn="l"/>
              </a:tabLst>
            </a:pP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6. Закон України «Про авторське право і суміжні права». URL:  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  <a:hlinkClick r:id="rId2"/>
              </a:rPr>
              <a:t>https://zakon.rada.gov.ua/laws/show/3792-12</a:t>
            </a:r>
            <a:endParaRPr lang="uk-UA" altLang="ru-UA" sz="20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628650" algn="l"/>
              </a:tabLst>
            </a:pP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7. Закон України «Про вищу освіту». URL: 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  <a:hlinkClick r:id="rId3"/>
              </a:rPr>
              <a:t>https://zakon.rada.gov.ua/laws/show/1556-18</a:t>
            </a:r>
            <a:endParaRPr lang="uk-UA" altLang="ru-UA" sz="20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628650" algn="l"/>
              </a:tabLst>
            </a:pP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8. </a:t>
            </a:r>
            <a:r>
              <a:rPr lang="uk-UA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Констанкевич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І. Українській освіті — академічну доброчесність. URL: 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  <a:hlinkClick r:id="rId4"/>
              </a:rPr>
              <a:t>https://day.kyiv.ua/.../ukrayinskiy-osviti-akademichnu-dobro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lnSpc>
                <a:spcPct val="80000"/>
              </a:lnSpc>
              <a:buNone/>
              <a:tabLst>
                <a:tab pos="628650" algn="l"/>
              </a:tabLst>
            </a:pP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9. Перевірка на плагіат. URL: 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  <a:hlinkClick r:id="rId5"/>
              </a:rPr>
              <a:t>http://library.kubg.edu.ua/poslygy-ta-servis/dostup-do-internet.html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(Назва з екрана).</a:t>
            </a:r>
          </a:p>
          <a:p>
            <a:pPr marL="0" indent="0">
              <a:lnSpc>
                <a:spcPct val="80000"/>
              </a:lnSpc>
              <a:buNone/>
              <a:tabLst>
                <a:tab pos="628650" algn="l"/>
              </a:tabLst>
            </a:pP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10. Універсальний навчальний посібник з академічної доброчесності для вчителів / уклад. О. С. </a:t>
            </a:r>
            <a:r>
              <a:rPr lang="uk-UA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Ройбу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; за </a:t>
            </a:r>
            <a:r>
              <a:rPr lang="uk-UA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заг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ред. О. О. </a:t>
            </a:r>
            <a:r>
              <a:rPr lang="uk-UA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Гужви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Вид. 2-ге, </a:t>
            </a:r>
            <a:r>
              <a:rPr lang="uk-UA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випр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та </a:t>
            </a:r>
            <a:r>
              <a:rPr lang="uk-UA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доп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Харків : ХНУ імені </a:t>
            </a:r>
            <a:r>
              <a:rPr lang="ru-RU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В. Н. Каразіна, 2017. 32 с.</a:t>
            </a:r>
          </a:p>
          <a:p>
            <a:pPr marL="0" indent="0">
              <a:lnSpc>
                <a:spcPct val="80000"/>
              </a:lnSpc>
              <a:buNone/>
              <a:tabLst>
                <a:tab pos="628650" algn="l"/>
              </a:tabLst>
            </a:pP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11. Яворська Т. М. Академічна доброчесність — запорука якісної освіти. URL: http: // </a:t>
            </a:r>
            <a:r>
              <a:rPr lang="en-US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library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vn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r>
              <a:rPr lang="en-US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ua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/</a:t>
            </a:r>
            <a:r>
              <a:rPr lang="en-US" altLang="ru-UA" sz="2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Konf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2017/</a:t>
            </a:r>
            <a:r>
              <a:rPr lang="en-US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text</a:t>
            </a:r>
            <a:r>
              <a:rPr lang="uk-UA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/2017_26.</a:t>
            </a:r>
            <a:r>
              <a:rPr lang="en-US" altLang="ru-UA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doc</a:t>
            </a:r>
            <a:endParaRPr lang="ru-RU" altLang="ru-UA" sz="20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9E2C7DD-2EF1-D9A0-274D-5951B54B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6905" y="2214896"/>
            <a:ext cx="6038934" cy="2437232"/>
          </a:xfrm>
        </p:spPr>
        <p:txBody>
          <a:bodyPr/>
          <a:lstStyle/>
          <a:p>
            <a:r>
              <a:rPr lang="uk-UA" dirty="0"/>
              <a:t>Дякую за увагу!</a:t>
            </a:r>
            <a:endParaRPr lang="ru-UA" dirty="0"/>
          </a:p>
        </p:txBody>
      </p:sp>
      <p:pic>
        <p:nvPicPr>
          <p:cNvPr id="7" name="Рисунок 6" descr="Изображение выглядит как человек, внутренний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A62393B4-EBAF-D273-2D31-D7C8DDC0B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839" y="1414020"/>
            <a:ext cx="3088553" cy="40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97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016FAFF-5F47-11A5-903D-29BC8E80A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31" y="573275"/>
            <a:ext cx="8266784" cy="586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3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76E6D-2046-B01A-8BA3-63916295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ЧЕСНІСТЬ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3180DC-AA24-6F64-DF98-34F4A3730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b="0" i="0" u="none" strike="noStrike" baseline="0" dirty="0">
                <a:latin typeface="SegoeUI"/>
              </a:rPr>
              <a:t>Беззаперечна основа навчання, викладання, здійснення досліджень та обов’язкова передумова для довіри, чесності та взаємної відповідальності у будь-якому соціумі. Важливо, аби академічні правила і практики давали чіткі вимоги та пояснення того, що фальшування даних, обман, шахрайство, крадіжка і будь-які нечесні вчинки є неприпустимими.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35609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209C1-E9CE-23F8-7C07-39698A064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МУЖНІСТЬ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E4F792-26B0-0361-44C6-0D4BA972B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0" i="0" u="none" strike="noStrike" baseline="0" dirty="0">
                <a:latin typeface="SegoeUI"/>
              </a:rPr>
              <a:t>Риса, яку демонструють ті, хто чинить за правилами доброчесності, незважаючи на страх чи тиск оточення. Бути мужнім означає діяти згідно з власними принципами та переконаннями.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63987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B876A-0ADB-CFF7-78FC-FEDDC818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ВІДПОВІДАЛЬНІСТЬ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3B977-7AB4-3696-BB24-3B7343FAC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0" i="0" u="none" strike="noStrike" baseline="0" dirty="0">
                <a:latin typeface="SegoeUI"/>
              </a:rPr>
              <a:t>Категорія, яка підтримує реалізацію доброчесності, вона є водночас індивідуальною і груповою. Кожен представник спільноти (студент, учень, викладач, адміністрація) несе відповідальність за доброчесність у навчанні, викладанні, здійсненні наукової роботи. Бути відповідальним означає опиратися тискові колег, якщо вони намагаються вчинити нечесно, та відстоювати доброчесні практики та правила.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85036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3767E-EB88-372D-4AB6-08B9433F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ДОВІРА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10DB8-446B-69D4-2F9C-FEE422F6B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0" i="0" u="none" strike="noStrike" baseline="0" dirty="0">
                <a:latin typeface="SegoeUI"/>
              </a:rPr>
              <a:t>Явище, що є надбудовою чесності, і формується з часом, коли дії та вчинки стають важливішими за слова. Довіра формується викладачами, які чітко пояснюють вимоги та очікування до учнів, базуючись на цих вимогах та очікуваннях. Довіра є основою співпраці, обміну </a:t>
            </a:r>
            <a:r>
              <a:rPr lang="uk-UA" sz="2400" b="0" i="0" u="none" strike="noStrike" baseline="0" dirty="0" err="1">
                <a:latin typeface="SegoeUI"/>
              </a:rPr>
              <a:t>інфо-рмацією</a:t>
            </a:r>
            <a:r>
              <a:rPr lang="uk-UA" sz="2400" b="0" i="0" u="none" strike="noStrike" baseline="0" dirty="0">
                <a:latin typeface="SegoeUI"/>
              </a:rPr>
              <a:t> та новими ідеями. Довіра гарантує суспільству, що академічній спільноті, її відкриттям та висновкам можна вірити, а </a:t>
            </a:r>
            <a:r>
              <a:rPr lang="uk-UA" sz="2400" b="0" i="0" u="none" strike="noStrike" baseline="0" dirty="0" err="1">
                <a:latin typeface="SegoeUI"/>
              </a:rPr>
              <a:t>дослідження,викладання</a:t>
            </a:r>
            <a:r>
              <a:rPr lang="uk-UA" sz="2400" b="0" i="0" u="none" strike="noStrike" baseline="0" dirty="0">
                <a:latin typeface="SegoeUI"/>
              </a:rPr>
              <a:t>, формальні академічні досягнення та ступені є вартісними.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797648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464B2-43BC-4E8F-7C3D-279157C01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ПОВАГА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A07E20-BF8A-0BF7-B738-3072B23FA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b="0" i="0" u="none" strike="noStrike" baseline="0" dirty="0">
                <a:latin typeface="SegoeUI"/>
              </a:rPr>
              <a:t>Освітні спільноти можуть бути успішними лише тоді, коли їхні члени поважають одне одного і приймають точку зору одне одного, навіть якщо ті є кардинально протилежними.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934544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79_TF11531919.potx" id="{98DDEEB5-B154-4CEA-B96B-E6E5853187A2}" vid="{74C6FD98-1055-46B6-A2AC-B411AE7D4A9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{CAA849AD-2E51-484A-808C-B76B1A0809D0}tf11531919_win32</Template>
  <TotalTime>220</TotalTime>
  <Words>1447</Words>
  <Application>Microsoft Office PowerPoint</Application>
  <PresentationFormat>Широкоэкранный</PresentationFormat>
  <Paragraphs>99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Bookman Old Style</vt:lpstr>
      <vt:lpstr>Calibri</vt:lpstr>
      <vt:lpstr>Calibri Light</vt:lpstr>
      <vt:lpstr>Cambria</vt:lpstr>
      <vt:lpstr>Garamond</vt:lpstr>
      <vt:lpstr>SegoeUI</vt:lpstr>
      <vt:lpstr>Wingdings</vt:lpstr>
      <vt:lpstr>СавонVTI</vt:lpstr>
      <vt:lpstr>Академічна  доброчесність</vt:lpstr>
      <vt:lpstr>Що ж таке академічна доброчесність?</vt:lpstr>
      <vt:lpstr>Презентация PowerPoint</vt:lpstr>
      <vt:lpstr>Презентация PowerPoint</vt:lpstr>
      <vt:lpstr>ЧЕСНІСТЬ</vt:lpstr>
      <vt:lpstr>МУЖНІСТЬ</vt:lpstr>
      <vt:lpstr>ВІДПОВІДАЛЬНІСТЬ</vt:lpstr>
      <vt:lpstr>ДОВІРА</vt:lpstr>
      <vt:lpstr>ПОВАГА</vt:lpstr>
      <vt:lpstr>СПРАВЕДЛИВІСТЬ</vt:lpstr>
      <vt:lpstr>Презентация PowerPoint</vt:lpstr>
      <vt:lpstr>Що таке плагіат? Види плагіату</vt:lpstr>
      <vt:lpstr>Види плагіату</vt:lpstr>
      <vt:lpstr>Презентация PowerPoint</vt:lpstr>
      <vt:lpstr>Презентация PowerPoint</vt:lpstr>
      <vt:lpstr>Що не є плагіатом?</vt:lpstr>
      <vt:lpstr>Дотримання академічної доброчесності передбачає </vt:lpstr>
      <vt:lpstr>Порушенням академічної доброчесності  вважається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Перевірка на плагіат</vt:lpstr>
      <vt:lpstr>Як працює український пошук плагіату?</vt:lpstr>
      <vt:lpstr>Що сприяє академічній доброчесності? </vt:lpstr>
      <vt:lpstr>Презентация PowerPoint</vt:lpstr>
      <vt:lpstr>Корисні посилання на онлайн курси:</vt:lpstr>
      <vt:lpstr>Перелік використаних джерел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Академічна доброчесність для педагогів. Навчання академічної  доброчесності учнів у їх проєктній діяльності</dc:title>
  <dc:creator>Елена Бойкая</dc:creator>
  <cp:lastModifiedBy>Olena Boika</cp:lastModifiedBy>
  <cp:revision>10</cp:revision>
  <dcterms:created xsi:type="dcterms:W3CDTF">2022-10-08T15:06:38Z</dcterms:created>
  <dcterms:modified xsi:type="dcterms:W3CDTF">2024-03-23T12:37:33Z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