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4" r:id="rId3"/>
    <p:sldId id="260" r:id="rId4"/>
    <p:sldId id="268" r:id="rId5"/>
    <p:sldId id="262" r:id="rId6"/>
    <p:sldId id="261" r:id="rId7"/>
    <p:sldId id="263" r:id="rId8"/>
    <p:sldId id="257" r:id="rId9"/>
    <p:sldId id="258" r:id="rId10"/>
    <p:sldId id="259" r:id="rId11"/>
    <p:sldId id="265" r:id="rId12"/>
    <p:sldId id="266" r:id="rId13"/>
    <p:sldId id="267" r:id="rId14"/>
  </p:sldIdLst>
  <p:sldSz cx="18288000" cy="10287000"/>
  <p:notesSz cx="6858000" cy="9144000"/>
  <p:embeddedFontLst>
    <p:embeddedFont>
      <p:font typeface="Algerian" panose="04020705040A02060702" pitchFamily="82" charset="0"/>
      <p:regular r:id="rId15"/>
    </p:embeddedFont>
    <p:embeddedFont>
      <p:font typeface="TAN Pearl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53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429" t="24996" r="11114" b="3255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5407957">
            <a:off x="-4155295" y="5119743"/>
            <a:ext cx="10287028" cy="0"/>
          </a:xfrm>
          <a:prstGeom prst="line">
            <a:avLst/>
          </a:prstGeom>
          <a:ln w="47625" cap="flat">
            <a:solidFill>
              <a:srgbClr val="C5A38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-10800000">
            <a:off x="0" y="9286875"/>
            <a:ext cx="16454957" cy="0"/>
          </a:xfrm>
          <a:prstGeom prst="line">
            <a:avLst/>
          </a:prstGeom>
          <a:ln w="47625" cap="flat">
            <a:solidFill>
              <a:srgbClr val="C5A38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1727250" y="982502"/>
            <a:ext cx="7470652" cy="37446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ru-RU" sz="5199" b="1" i="1" dirty="0" smtClean="0">
                <a:solidFill>
                  <a:srgbClr val="2F21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Вплив </a:t>
            </a:r>
            <a:r>
              <a:rPr lang="ru-RU" sz="5199" b="1" i="1" dirty="0" err="1" smtClean="0">
                <a:solidFill>
                  <a:srgbClr val="2F21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професійного</a:t>
            </a:r>
            <a:r>
              <a:rPr lang="ru-RU" sz="5199" b="1" i="1" dirty="0" smtClean="0">
                <a:solidFill>
                  <a:srgbClr val="2F21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</a:t>
            </a:r>
            <a:r>
              <a:rPr lang="ru-RU" sz="5199" b="1" i="1" dirty="0" err="1" smtClean="0">
                <a:solidFill>
                  <a:srgbClr val="2F21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заняття</a:t>
            </a:r>
            <a:r>
              <a:rPr lang="ru-RU" sz="5199" b="1" i="1" dirty="0" smtClean="0">
                <a:solidFill>
                  <a:srgbClr val="2F21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</a:t>
            </a:r>
            <a:r>
              <a:rPr lang="ru-RU" sz="5199" b="1" i="1" dirty="0" err="1" smtClean="0">
                <a:solidFill>
                  <a:srgbClr val="2F21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людини</a:t>
            </a:r>
            <a:r>
              <a:rPr lang="ru-RU" sz="5199" b="1" i="1" dirty="0" smtClean="0">
                <a:solidFill>
                  <a:srgbClr val="2F21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на </a:t>
            </a:r>
            <a:r>
              <a:rPr lang="ru-RU" sz="5199" b="1" i="1" dirty="0" err="1" smtClean="0">
                <a:solidFill>
                  <a:srgbClr val="2F21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її</a:t>
            </a:r>
            <a:r>
              <a:rPr lang="ru-RU" sz="5199" b="1" i="1" dirty="0" smtClean="0">
                <a:solidFill>
                  <a:srgbClr val="2F21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долю (на </a:t>
            </a:r>
            <a:r>
              <a:rPr lang="ru-RU" sz="5199" b="1" i="1" dirty="0" err="1" smtClean="0">
                <a:solidFill>
                  <a:srgbClr val="2F21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тлі</a:t>
            </a:r>
            <a:r>
              <a:rPr lang="ru-RU" sz="5199" b="1" i="1" dirty="0" smtClean="0">
                <a:solidFill>
                  <a:srgbClr val="2F21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</a:t>
            </a:r>
            <a:r>
              <a:rPr lang="ru-RU" sz="5199" b="1" i="1" dirty="0" err="1" smtClean="0">
                <a:solidFill>
                  <a:srgbClr val="2F21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історичної</a:t>
            </a:r>
            <a:r>
              <a:rPr lang="ru-RU" sz="5199" b="1" i="1" dirty="0" smtClean="0">
                <a:solidFill>
                  <a:srgbClr val="2F21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</a:t>
            </a:r>
            <a:r>
              <a:rPr lang="ru-RU" sz="5199" b="1" i="1" dirty="0" err="1" smtClean="0">
                <a:solidFill>
                  <a:srgbClr val="2F21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епохи</a:t>
            </a:r>
            <a:r>
              <a:rPr lang="ru-RU" sz="5199" b="1" i="1" dirty="0">
                <a:solidFill>
                  <a:srgbClr val="2F21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)</a:t>
            </a:r>
            <a:endParaRPr lang="en-US" sz="5199" b="1" i="1" dirty="0">
              <a:solidFill>
                <a:srgbClr val="2F211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81090" y="4832221"/>
            <a:ext cx="8362971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ru-RU" sz="3200" u="sng" dirty="0" smtClean="0">
                <a:solidFill>
                  <a:srgbClr val="603E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N Pearl"/>
              </a:rPr>
              <a:t>Виконала:</a:t>
            </a:r>
            <a:r>
              <a:rPr lang="ru-RU" sz="3200" dirty="0" smtClean="0">
                <a:solidFill>
                  <a:srgbClr val="603E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N Pearl"/>
              </a:rPr>
              <a:t> Ярещенко </a:t>
            </a:r>
            <a:r>
              <a:rPr lang="ru-RU" sz="3200" dirty="0" err="1" smtClean="0">
                <a:solidFill>
                  <a:srgbClr val="603E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N Pearl"/>
              </a:rPr>
              <a:t>Олександра</a:t>
            </a:r>
            <a:r>
              <a:rPr lang="ru-RU" sz="3200" dirty="0" smtClean="0">
                <a:solidFill>
                  <a:srgbClr val="603E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N Pearl"/>
              </a:rPr>
              <a:t> </a:t>
            </a:r>
            <a:r>
              <a:rPr lang="ru-RU" sz="3200" dirty="0" err="1" smtClean="0">
                <a:solidFill>
                  <a:srgbClr val="603E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N Pearl"/>
              </a:rPr>
              <a:t>Євгенівна</a:t>
            </a:r>
            <a:r>
              <a:rPr lang="ru-RU" sz="3200" dirty="0" smtClean="0">
                <a:solidFill>
                  <a:srgbClr val="603E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N Pearl"/>
              </a:rPr>
              <a:t>, </a:t>
            </a:r>
            <a:r>
              <a:rPr lang="ru-RU" sz="3200" dirty="0" err="1" smtClean="0">
                <a:solidFill>
                  <a:srgbClr val="603E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N Pearl"/>
              </a:rPr>
              <a:t>учениця</a:t>
            </a:r>
            <a:r>
              <a:rPr lang="ru-RU" sz="3200" dirty="0" smtClean="0">
                <a:solidFill>
                  <a:srgbClr val="603E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N Pearl"/>
              </a:rPr>
              <a:t> 9-Б </a:t>
            </a:r>
            <a:r>
              <a:rPr lang="ru-RU" sz="3200" dirty="0" err="1" smtClean="0">
                <a:solidFill>
                  <a:srgbClr val="603E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N Pearl"/>
              </a:rPr>
              <a:t>класу</a:t>
            </a:r>
            <a:r>
              <a:rPr lang="ru-RU" sz="3200" dirty="0" smtClean="0">
                <a:solidFill>
                  <a:srgbClr val="603E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N Pearl"/>
              </a:rPr>
              <a:t> 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ru-RU" sz="3200" dirty="0" smtClean="0">
                <a:solidFill>
                  <a:srgbClr val="603E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N Pearl"/>
              </a:rPr>
              <a:t>Красноградського </a:t>
            </a:r>
            <a:r>
              <a:rPr lang="ru-RU" sz="3200" dirty="0" err="1" smtClean="0">
                <a:solidFill>
                  <a:srgbClr val="603E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N Pearl"/>
              </a:rPr>
              <a:t>ліцею</a:t>
            </a:r>
            <a:r>
              <a:rPr lang="ru-RU" sz="3200" dirty="0" smtClean="0">
                <a:solidFill>
                  <a:srgbClr val="603E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N Pearl"/>
              </a:rPr>
              <a:t> № 4 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ru-RU" sz="3200" dirty="0" smtClean="0">
                <a:solidFill>
                  <a:srgbClr val="603E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N Pearl"/>
              </a:rPr>
              <a:t>Красноградської </a:t>
            </a:r>
            <a:r>
              <a:rPr lang="ru-RU" sz="3200" dirty="0" err="1" smtClean="0">
                <a:solidFill>
                  <a:srgbClr val="603E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N Pearl"/>
              </a:rPr>
              <a:t>міської</a:t>
            </a:r>
            <a:r>
              <a:rPr lang="ru-RU" sz="3200" dirty="0" smtClean="0">
                <a:solidFill>
                  <a:srgbClr val="603E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N Pearl"/>
              </a:rPr>
              <a:t> ради 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ru-RU" sz="3200" dirty="0" err="1" smtClean="0">
                <a:solidFill>
                  <a:srgbClr val="603E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N Pearl"/>
              </a:rPr>
              <a:t>Харківської</a:t>
            </a:r>
            <a:r>
              <a:rPr lang="ru-RU" sz="3200" dirty="0" smtClean="0">
                <a:solidFill>
                  <a:srgbClr val="603E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N Pearl"/>
              </a:rPr>
              <a:t> </a:t>
            </a:r>
            <a:r>
              <a:rPr lang="ru-RU" sz="3200" dirty="0" err="1" smtClean="0">
                <a:solidFill>
                  <a:srgbClr val="603E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N Pearl"/>
              </a:rPr>
              <a:t>області</a:t>
            </a:r>
            <a:r>
              <a:rPr lang="ru-RU" sz="3200" dirty="0" smtClean="0">
                <a:solidFill>
                  <a:srgbClr val="603E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N Pearl"/>
              </a:rPr>
              <a:t>, </a:t>
            </a:r>
            <a:r>
              <a:rPr lang="ru-RU" sz="3200" dirty="0" err="1" smtClean="0">
                <a:solidFill>
                  <a:srgbClr val="603E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N Pearl"/>
              </a:rPr>
              <a:t>вихованка</a:t>
            </a:r>
            <a:r>
              <a:rPr lang="ru-RU" sz="3200" dirty="0" smtClean="0">
                <a:solidFill>
                  <a:srgbClr val="603E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N Pearl"/>
              </a:rPr>
              <a:t> </a:t>
            </a:r>
            <a:r>
              <a:rPr lang="ru-RU" sz="3200" dirty="0" err="1" smtClean="0">
                <a:solidFill>
                  <a:srgbClr val="603E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N Pearl"/>
              </a:rPr>
              <a:t>гуртка</a:t>
            </a:r>
            <a:r>
              <a:rPr lang="ru-RU" sz="3200" dirty="0" smtClean="0">
                <a:solidFill>
                  <a:srgbClr val="603E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N Pearl"/>
              </a:rPr>
              <a:t> з </a:t>
            </a:r>
            <a:r>
              <a:rPr lang="ru-RU" sz="3200" dirty="0" err="1" smtClean="0">
                <a:solidFill>
                  <a:srgbClr val="603E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N Pearl"/>
              </a:rPr>
              <a:t>соціології</a:t>
            </a:r>
            <a:r>
              <a:rPr lang="ru-RU" sz="3200" dirty="0" smtClean="0">
                <a:solidFill>
                  <a:srgbClr val="603E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N Pearl"/>
              </a:rPr>
              <a:t> Красноградського центру </a:t>
            </a:r>
            <a:r>
              <a:rPr lang="ru-RU" sz="3200" dirty="0" err="1" smtClean="0">
                <a:solidFill>
                  <a:srgbClr val="603E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N Pearl"/>
              </a:rPr>
              <a:t>позашкільної</a:t>
            </a:r>
            <a:r>
              <a:rPr lang="ru-RU" sz="3200" dirty="0" smtClean="0">
                <a:solidFill>
                  <a:srgbClr val="603E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N Pearl"/>
              </a:rPr>
              <a:t> </a:t>
            </a:r>
            <a:r>
              <a:rPr lang="ru-RU" sz="3200" dirty="0" err="1" smtClean="0">
                <a:solidFill>
                  <a:srgbClr val="603E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N Pearl"/>
              </a:rPr>
              <a:t>освіти</a:t>
            </a:r>
            <a:endParaRPr lang="en-US" sz="3200" dirty="0">
              <a:solidFill>
                <a:srgbClr val="603E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N Pearl"/>
            </a:endParaRP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0153990" y="904480"/>
            <a:ext cx="7532382" cy="4236912"/>
            <a:chOff x="0" y="0"/>
            <a:chExt cx="1128903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b="-33346"/>
              </a:stretch>
            </a:blipFill>
          </p:spPr>
        </p:sp>
      </p:grpSp>
      <p:sp>
        <p:nvSpPr>
          <p:cNvPr id="9" name="TextBox 6"/>
          <p:cNvSpPr txBox="1"/>
          <p:nvPr/>
        </p:nvSpPr>
        <p:spPr>
          <a:xfrm>
            <a:off x="10003257" y="5675250"/>
            <a:ext cx="7833848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ru-RU" sz="2800" u="sng" dirty="0" smtClean="0">
                <a:solidFill>
                  <a:srgbClr val="603E2B"/>
                </a:solidFill>
                <a:latin typeface="TAN Pearl"/>
              </a:rPr>
              <a:t>Керівник:</a:t>
            </a:r>
            <a:r>
              <a:rPr lang="ru-RU" sz="2800" dirty="0" smtClean="0">
                <a:solidFill>
                  <a:srgbClr val="603E2B"/>
                </a:solidFill>
                <a:latin typeface="TAN Pearl"/>
              </a:rPr>
              <a:t> Шевчун Олег </a:t>
            </a:r>
            <a:r>
              <a:rPr lang="ru-RU" sz="2800" dirty="0" err="1" smtClean="0">
                <a:solidFill>
                  <a:srgbClr val="603E2B"/>
                </a:solidFill>
                <a:latin typeface="TAN Pearl"/>
              </a:rPr>
              <a:t>Володимирович</a:t>
            </a:r>
            <a:r>
              <a:rPr lang="ru-RU" sz="2800" dirty="0" smtClean="0">
                <a:solidFill>
                  <a:srgbClr val="603E2B"/>
                </a:solidFill>
                <a:latin typeface="TAN Pearl"/>
              </a:rPr>
              <a:t>, учитель </a:t>
            </a:r>
            <a:r>
              <a:rPr lang="ru-RU" sz="2800" dirty="0" err="1" smtClean="0">
                <a:solidFill>
                  <a:srgbClr val="603E2B"/>
                </a:solidFill>
                <a:latin typeface="TAN Pearl"/>
              </a:rPr>
              <a:t>історії</a:t>
            </a:r>
            <a:r>
              <a:rPr lang="ru-RU" sz="2800" dirty="0" smtClean="0">
                <a:solidFill>
                  <a:srgbClr val="603E2B"/>
                </a:solidFill>
                <a:latin typeface="TAN Pearl"/>
              </a:rPr>
              <a:t> та </a:t>
            </a:r>
            <a:r>
              <a:rPr lang="ru-RU" sz="2800" dirty="0" err="1" smtClean="0">
                <a:solidFill>
                  <a:srgbClr val="603E2B"/>
                </a:solidFill>
                <a:latin typeface="TAN Pearl"/>
              </a:rPr>
              <a:t>правознавства</a:t>
            </a:r>
            <a:r>
              <a:rPr lang="ru-RU" sz="2800" dirty="0" smtClean="0">
                <a:solidFill>
                  <a:srgbClr val="603E2B"/>
                </a:solidFill>
                <a:latin typeface="TAN Pearl"/>
              </a:rPr>
              <a:t> Красноградського </a:t>
            </a:r>
            <a:r>
              <a:rPr lang="ru-RU" sz="2800" dirty="0" err="1" smtClean="0">
                <a:solidFill>
                  <a:srgbClr val="603E2B"/>
                </a:solidFill>
                <a:latin typeface="TAN Pearl"/>
              </a:rPr>
              <a:t>ліцею</a:t>
            </a:r>
            <a:r>
              <a:rPr lang="ru-RU" sz="2800" dirty="0" smtClean="0">
                <a:solidFill>
                  <a:srgbClr val="603E2B"/>
                </a:solidFill>
                <a:latin typeface="TAN Pearl"/>
              </a:rPr>
              <a:t> № 4 Красноградської </a:t>
            </a:r>
            <a:r>
              <a:rPr lang="ru-RU" sz="2800" dirty="0" err="1" smtClean="0">
                <a:solidFill>
                  <a:srgbClr val="603E2B"/>
                </a:solidFill>
                <a:latin typeface="TAN Pearl"/>
              </a:rPr>
              <a:t>міської</a:t>
            </a:r>
            <a:r>
              <a:rPr lang="ru-RU" sz="2800" dirty="0" smtClean="0">
                <a:solidFill>
                  <a:srgbClr val="603E2B"/>
                </a:solidFill>
                <a:latin typeface="TAN Pearl"/>
              </a:rPr>
              <a:t> ради </a:t>
            </a:r>
            <a:r>
              <a:rPr lang="ru-RU" sz="2800" dirty="0" err="1" smtClean="0">
                <a:solidFill>
                  <a:srgbClr val="603E2B"/>
                </a:solidFill>
                <a:latin typeface="TAN Pearl"/>
              </a:rPr>
              <a:t>Харківської</a:t>
            </a:r>
            <a:r>
              <a:rPr lang="ru-RU" sz="2800" dirty="0" smtClean="0">
                <a:solidFill>
                  <a:srgbClr val="603E2B"/>
                </a:solidFill>
                <a:latin typeface="TAN Pearl"/>
              </a:rPr>
              <a:t> </a:t>
            </a:r>
            <a:r>
              <a:rPr lang="ru-RU" sz="2800" dirty="0" err="1" smtClean="0">
                <a:solidFill>
                  <a:srgbClr val="603E2B"/>
                </a:solidFill>
                <a:latin typeface="TAN Pearl"/>
              </a:rPr>
              <a:t>області</a:t>
            </a:r>
            <a:r>
              <a:rPr lang="ru-RU" sz="2800" dirty="0" smtClean="0">
                <a:solidFill>
                  <a:srgbClr val="603E2B"/>
                </a:solidFill>
                <a:latin typeface="TAN Pearl"/>
              </a:rPr>
              <a:t>, </a:t>
            </a:r>
            <a:r>
              <a:rPr lang="ru-RU" sz="2800" dirty="0" err="1" smtClean="0">
                <a:solidFill>
                  <a:srgbClr val="603E2B"/>
                </a:solidFill>
                <a:latin typeface="TAN Pearl"/>
              </a:rPr>
              <a:t>керівник</a:t>
            </a:r>
            <a:r>
              <a:rPr lang="ru-RU" sz="2800" dirty="0" smtClean="0">
                <a:solidFill>
                  <a:srgbClr val="603E2B"/>
                </a:solidFill>
                <a:latin typeface="TAN Pearl"/>
              </a:rPr>
              <a:t> </a:t>
            </a:r>
            <a:r>
              <a:rPr lang="ru-RU" sz="2800" dirty="0" err="1" smtClean="0">
                <a:solidFill>
                  <a:srgbClr val="603E2B"/>
                </a:solidFill>
                <a:latin typeface="TAN Pearl"/>
              </a:rPr>
              <a:t>гуртка</a:t>
            </a:r>
            <a:r>
              <a:rPr lang="ru-RU" sz="2800" dirty="0" smtClean="0">
                <a:solidFill>
                  <a:srgbClr val="603E2B"/>
                </a:solidFill>
                <a:latin typeface="TAN Pearl"/>
              </a:rPr>
              <a:t> з </a:t>
            </a:r>
            <a:r>
              <a:rPr lang="ru-RU" sz="2800" dirty="0" err="1" smtClean="0">
                <a:solidFill>
                  <a:srgbClr val="603E2B"/>
                </a:solidFill>
                <a:latin typeface="TAN Pearl"/>
              </a:rPr>
              <a:t>соціології</a:t>
            </a:r>
            <a:r>
              <a:rPr lang="ru-RU" sz="2800" dirty="0" smtClean="0">
                <a:solidFill>
                  <a:srgbClr val="603E2B"/>
                </a:solidFill>
                <a:latin typeface="TAN Pearl"/>
              </a:rPr>
              <a:t> Красноградського центру </a:t>
            </a:r>
            <a:r>
              <a:rPr lang="ru-RU" sz="2800" dirty="0" err="1" smtClean="0">
                <a:solidFill>
                  <a:srgbClr val="603E2B"/>
                </a:solidFill>
                <a:latin typeface="TAN Pearl"/>
              </a:rPr>
              <a:t>позашкільної</a:t>
            </a:r>
            <a:r>
              <a:rPr lang="ru-RU" sz="2800" dirty="0" smtClean="0">
                <a:solidFill>
                  <a:srgbClr val="603E2B"/>
                </a:solidFill>
                <a:latin typeface="TAN Pearl"/>
              </a:rPr>
              <a:t> </a:t>
            </a:r>
            <a:r>
              <a:rPr lang="ru-RU" sz="2800" dirty="0" err="1" smtClean="0">
                <a:solidFill>
                  <a:srgbClr val="603E2B"/>
                </a:solidFill>
                <a:latin typeface="TAN Pearl"/>
              </a:rPr>
              <a:t>освіти</a:t>
            </a:r>
            <a:endParaRPr lang="en-US" sz="2800" dirty="0">
              <a:solidFill>
                <a:srgbClr val="603E2B"/>
              </a:solidFill>
              <a:latin typeface="TAN Pearl"/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4772025" y="9374822"/>
            <a:ext cx="8743950" cy="67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  <a:spcBef>
                <a:spcPct val="0"/>
              </a:spcBef>
            </a:pPr>
            <a:r>
              <a:rPr lang="ru-RU" sz="2800" dirty="0" smtClean="0">
                <a:solidFill>
                  <a:srgbClr val="2F2119"/>
                </a:solidFill>
                <a:latin typeface="Times New Roman"/>
              </a:rPr>
              <a:t>Красноград, 2023</a:t>
            </a:r>
            <a:endParaRPr lang="en-US" sz="2800" dirty="0">
              <a:solidFill>
                <a:srgbClr val="2F2119"/>
              </a:solidFill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880403" y="235921"/>
            <a:ext cx="75273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КЗ «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Харківська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обласна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Мала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академія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Харківської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обласної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ради»</a:t>
            </a:r>
            <a:endParaRPr lang="uk-UA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576" t="25643" r="10532" b="2660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5407957">
            <a:off x="-4155295" y="5119743"/>
            <a:ext cx="10287028" cy="0"/>
          </a:xfrm>
          <a:prstGeom prst="line">
            <a:avLst/>
          </a:prstGeom>
          <a:ln w="47625" cap="flat">
            <a:solidFill>
              <a:srgbClr val="C5A38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-10800000">
            <a:off x="0" y="9286875"/>
            <a:ext cx="16454957" cy="0"/>
          </a:xfrm>
          <a:prstGeom prst="line">
            <a:avLst/>
          </a:prstGeom>
          <a:ln w="47625" cap="flat">
            <a:solidFill>
              <a:srgbClr val="C5A387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812628" y="4794735"/>
            <a:ext cx="7924799" cy="390956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110084" y="1153674"/>
            <a:ext cx="16644515" cy="45012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913"/>
              </a:lnSpc>
            </a:pPr>
            <a:r>
              <a:rPr lang="ru-RU" sz="2446" dirty="0" smtClean="0">
                <a:solidFill>
                  <a:srgbClr val="603E2B"/>
                </a:solidFill>
                <a:latin typeface="Times New Roman"/>
              </a:rPr>
              <a:t>	У </a:t>
            </a:r>
            <a:r>
              <a:rPr lang="ru-RU" sz="2446" dirty="0" err="1" smtClean="0">
                <a:solidFill>
                  <a:srgbClr val="603E2B"/>
                </a:solidFill>
                <a:latin typeface="Times New Roman"/>
              </a:rPr>
              <a:t>повоєнний</a:t>
            </a:r>
            <a:r>
              <a:rPr lang="ru-RU" sz="2446" dirty="0" smtClean="0">
                <a:solidFill>
                  <a:srgbClr val="603E2B"/>
                </a:solidFill>
                <a:latin typeface="Times New Roman"/>
              </a:rPr>
              <a:t> час ш</a:t>
            </a:r>
            <a:r>
              <a:rPr lang="en-US" sz="2446" dirty="0" err="1" smtClean="0">
                <a:solidFill>
                  <a:srgbClr val="603E2B"/>
                </a:solidFill>
                <a:latin typeface="Times New Roman"/>
              </a:rPr>
              <a:t>ив</a:t>
            </a:r>
            <a:r>
              <a:rPr lang="en-US" sz="2446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446" dirty="0" err="1">
                <a:solidFill>
                  <a:srgbClr val="603E2B"/>
                </a:solidFill>
                <a:latin typeface="Times New Roman"/>
              </a:rPr>
              <a:t>піджаки</a:t>
            </a:r>
            <a:r>
              <a:rPr lang="en-US" sz="2446" dirty="0">
                <a:solidFill>
                  <a:srgbClr val="603E2B"/>
                </a:solidFill>
                <a:latin typeface="Times New Roman"/>
              </a:rPr>
              <a:t>, </a:t>
            </a:r>
            <a:r>
              <a:rPr lang="en-US" sz="2446" dirty="0" err="1">
                <a:solidFill>
                  <a:srgbClr val="603E2B"/>
                </a:solidFill>
                <a:latin typeface="Times New Roman"/>
              </a:rPr>
              <a:t>кожухи</a:t>
            </a:r>
            <a:r>
              <a:rPr lang="en-US" sz="2446" dirty="0">
                <a:solidFill>
                  <a:srgbClr val="603E2B"/>
                </a:solidFill>
                <a:latin typeface="Times New Roman"/>
              </a:rPr>
              <a:t>, </a:t>
            </a:r>
            <a:r>
              <a:rPr lang="en-US" sz="2446" dirty="0" err="1">
                <a:solidFill>
                  <a:srgbClr val="603E2B"/>
                </a:solidFill>
                <a:latin typeface="Times New Roman"/>
              </a:rPr>
              <a:t>валянки</a:t>
            </a:r>
            <a:r>
              <a:rPr lang="en-US" sz="2446" dirty="0">
                <a:solidFill>
                  <a:srgbClr val="603E2B"/>
                </a:solidFill>
                <a:latin typeface="Times New Roman"/>
              </a:rPr>
              <a:t>. </a:t>
            </a:r>
            <a:r>
              <a:rPr lang="en-US" sz="2446" dirty="0" err="1">
                <a:solidFill>
                  <a:srgbClr val="603E2B"/>
                </a:solidFill>
                <a:latin typeface="Times New Roman"/>
              </a:rPr>
              <a:t>Для</a:t>
            </a:r>
            <a:r>
              <a:rPr lang="en-US" sz="2446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446" dirty="0" err="1">
                <a:solidFill>
                  <a:srgbClr val="603E2B"/>
                </a:solidFill>
                <a:latin typeface="Times New Roman"/>
              </a:rPr>
              <a:t>цього</a:t>
            </a:r>
            <a:r>
              <a:rPr lang="en-US" sz="2446" dirty="0">
                <a:solidFill>
                  <a:srgbClr val="603E2B"/>
                </a:solidFill>
                <a:latin typeface="Times New Roman"/>
              </a:rPr>
              <a:t> у </a:t>
            </a:r>
            <a:r>
              <a:rPr lang="en-US" sz="2446" dirty="0" err="1">
                <a:solidFill>
                  <a:srgbClr val="603E2B"/>
                </a:solidFill>
                <a:latin typeface="Times New Roman"/>
              </a:rPr>
              <a:t>нього</a:t>
            </a:r>
            <a:r>
              <a:rPr lang="en-US" sz="2446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446" dirty="0" err="1">
                <a:solidFill>
                  <a:srgbClr val="603E2B"/>
                </a:solidFill>
                <a:latin typeface="Times New Roman"/>
              </a:rPr>
              <a:t>були</a:t>
            </a:r>
            <a:r>
              <a:rPr lang="en-US" sz="2446" dirty="0">
                <a:solidFill>
                  <a:srgbClr val="603E2B"/>
                </a:solidFill>
                <a:latin typeface="Times New Roman"/>
              </a:rPr>
              <a:t> 2 </a:t>
            </a:r>
            <a:r>
              <a:rPr lang="en-US" sz="2446" dirty="0" err="1">
                <a:solidFill>
                  <a:srgbClr val="603E2B"/>
                </a:solidFill>
                <a:latin typeface="Times New Roman"/>
              </a:rPr>
              <a:t>мішки</a:t>
            </a:r>
            <a:r>
              <a:rPr lang="en-US" sz="2446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446" dirty="0" err="1" smtClean="0">
                <a:solidFill>
                  <a:srgbClr val="603E2B"/>
                </a:solidFill>
                <a:latin typeface="Times New Roman"/>
              </a:rPr>
              <a:t>викройок</a:t>
            </a:r>
            <a:r>
              <a:rPr lang="ru-RU" sz="2446" dirty="0" smtClean="0">
                <a:solidFill>
                  <a:srgbClr val="603E2B"/>
                </a:solidFill>
                <a:latin typeface="Times New Roman"/>
              </a:rPr>
              <a:t>, </a:t>
            </a:r>
            <a:r>
              <a:rPr lang="ru-RU" sz="2446" dirty="0" err="1" smtClean="0">
                <a:solidFill>
                  <a:srgbClr val="603E2B"/>
                </a:solidFill>
                <a:latin typeface="Times New Roman"/>
              </a:rPr>
              <a:t>виготовлених</a:t>
            </a:r>
            <a:r>
              <a:rPr lang="en-US" sz="2446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446" dirty="0" err="1">
                <a:solidFill>
                  <a:srgbClr val="603E2B"/>
                </a:solidFill>
                <a:latin typeface="Times New Roman"/>
              </a:rPr>
              <a:t>на</a:t>
            </a:r>
            <a:r>
              <a:rPr lang="en-US" sz="2446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446" dirty="0" err="1" smtClean="0">
                <a:solidFill>
                  <a:srgbClr val="603E2B"/>
                </a:solidFill>
                <a:latin typeface="Times New Roman"/>
              </a:rPr>
              <a:t>спеціальн</a:t>
            </a:r>
            <a:r>
              <a:rPr lang="ru-RU" sz="2446" dirty="0" smtClean="0">
                <a:solidFill>
                  <a:srgbClr val="603E2B"/>
                </a:solidFill>
                <a:latin typeface="Times New Roman"/>
              </a:rPr>
              <a:t>ому </a:t>
            </a:r>
            <a:r>
              <a:rPr lang="en-US" sz="2446" dirty="0" err="1" smtClean="0">
                <a:solidFill>
                  <a:srgbClr val="603E2B"/>
                </a:solidFill>
                <a:latin typeface="Times New Roman"/>
              </a:rPr>
              <a:t>коричнев</a:t>
            </a:r>
            <a:r>
              <a:rPr lang="ru-RU" sz="2446" dirty="0" smtClean="0">
                <a:solidFill>
                  <a:srgbClr val="603E2B"/>
                </a:solidFill>
                <a:latin typeface="Times New Roman"/>
              </a:rPr>
              <a:t>ому </a:t>
            </a:r>
            <a:r>
              <a:rPr lang="ru-RU" sz="2446" dirty="0" err="1" smtClean="0">
                <a:solidFill>
                  <a:srgbClr val="603E2B"/>
                </a:solidFill>
                <a:latin typeface="Times New Roman"/>
              </a:rPr>
              <a:t>папері</a:t>
            </a:r>
            <a:r>
              <a:rPr lang="en-US" sz="2446" dirty="0" smtClean="0">
                <a:solidFill>
                  <a:srgbClr val="603E2B"/>
                </a:solidFill>
                <a:latin typeface="Times New Roman"/>
              </a:rPr>
              <a:t>. </a:t>
            </a:r>
            <a:r>
              <a:rPr lang="en-US" sz="2446" dirty="0" err="1">
                <a:solidFill>
                  <a:srgbClr val="603E2B"/>
                </a:solidFill>
                <a:latin typeface="Times New Roman"/>
              </a:rPr>
              <a:t>Працював</a:t>
            </a:r>
            <a:r>
              <a:rPr lang="en-US" sz="2446" dirty="0">
                <a:solidFill>
                  <a:srgbClr val="603E2B"/>
                </a:solidFill>
                <a:latin typeface="Times New Roman"/>
              </a:rPr>
              <a:t> в </a:t>
            </a:r>
            <a:r>
              <a:rPr lang="en-US" sz="2446" dirty="0" err="1">
                <a:solidFill>
                  <a:srgbClr val="603E2B"/>
                </a:solidFill>
                <a:latin typeface="Times New Roman"/>
              </a:rPr>
              <a:t>основному</a:t>
            </a:r>
            <a:r>
              <a:rPr lang="en-US" sz="2446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446" dirty="0" err="1">
                <a:solidFill>
                  <a:srgbClr val="603E2B"/>
                </a:solidFill>
                <a:latin typeface="Times New Roman"/>
              </a:rPr>
              <a:t>ввечері</a:t>
            </a:r>
            <a:r>
              <a:rPr lang="en-US" sz="2446" dirty="0">
                <a:solidFill>
                  <a:srgbClr val="603E2B"/>
                </a:solidFill>
                <a:latin typeface="Times New Roman"/>
              </a:rPr>
              <a:t> та </a:t>
            </a:r>
            <a:r>
              <a:rPr lang="en-US" sz="2446" dirty="0" err="1">
                <a:solidFill>
                  <a:srgbClr val="603E2B"/>
                </a:solidFill>
                <a:latin typeface="Times New Roman"/>
              </a:rPr>
              <a:t>вночі</a:t>
            </a:r>
            <a:r>
              <a:rPr lang="en-US" sz="2446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446" dirty="0" err="1">
                <a:solidFill>
                  <a:srgbClr val="603E2B"/>
                </a:solidFill>
                <a:latin typeface="Times New Roman"/>
              </a:rPr>
              <a:t>при</a:t>
            </a:r>
            <a:r>
              <a:rPr lang="en-US" sz="2446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446" dirty="0" err="1">
                <a:solidFill>
                  <a:srgbClr val="603E2B"/>
                </a:solidFill>
                <a:latin typeface="Times New Roman"/>
              </a:rPr>
              <a:t>керосиновій</a:t>
            </a:r>
            <a:r>
              <a:rPr lang="en-US" sz="2446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446" dirty="0" err="1">
                <a:solidFill>
                  <a:srgbClr val="603E2B"/>
                </a:solidFill>
                <a:latin typeface="Times New Roman"/>
              </a:rPr>
              <a:t>лампі</a:t>
            </a:r>
            <a:r>
              <a:rPr lang="en-US" sz="2446" dirty="0">
                <a:solidFill>
                  <a:srgbClr val="603E2B"/>
                </a:solidFill>
                <a:latin typeface="Times New Roman"/>
              </a:rPr>
              <a:t>. </a:t>
            </a:r>
          </a:p>
          <a:p>
            <a:pPr algn="just">
              <a:lnSpc>
                <a:spcPts val="3913"/>
              </a:lnSpc>
            </a:pPr>
            <a:r>
              <a:rPr lang="ru-RU" sz="2446" dirty="0" smtClean="0">
                <a:solidFill>
                  <a:srgbClr val="603E2B"/>
                </a:solidFill>
                <a:latin typeface="Times New Roman"/>
              </a:rPr>
              <a:t>	</a:t>
            </a:r>
            <a:r>
              <a:rPr lang="en-US" sz="2446" dirty="0" err="1" smtClean="0">
                <a:solidFill>
                  <a:srgbClr val="603E2B"/>
                </a:solidFill>
                <a:latin typeface="Times New Roman"/>
              </a:rPr>
              <a:t>По</a:t>
            </a:r>
            <a:r>
              <a:rPr lang="en-US" sz="2446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446" dirty="0" err="1">
                <a:solidFill>
                  <a:srgbClr val="603E2B"/>
                </a:solidFill>
                <a:latin typeface="Times New Roman"/>
              </a:rPr>
              <a:t>нього</a:t>
            </a:r>
            <a:r>
              <a:rPr lang="en-US" sz="2446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446" dirty="0" err="1">
                <a:solidFill>
                  <a:srgbClr val="603E2B"/>
                </a:solidFill>
                <a:latin typeface="Times New Roman"/>
              </a:rPr>
              <a:t>приїздили</a:t>
            </a:r>
            <a:r>
              <a:rPr lang="en-US" sz="2446" dirty="0">
                <a:solidFill>
                  <a:srgbClr val="603E2B"/>
                </a:solidFill>
                <a:latin typeface="Times New Roman"/>
              </a:rPr>
              <a:t> з </a:t>
            </a:r>
            <a:r>
              <a:rPr lang="en-US" sz="2446" dirty="0" err="1">
                <a:solidFill>
                  <a:srgbClr val="603E2B"/>
                </a:solidFill>
                <a:latin typeface="Times New Roman"/>
              </a:rPr>
              <a:t>інших</a:t>
            </a:r>
            <a:r>
              <a:rPr lang="en-US" sz="2446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446" dirty="0" err="1">
                <a:solidFill>
                  <a:srgbClr val="603E2B"/>
                </a:solidFill>
                <a:latin typeface="Times New Roman"/>
              </a:rPr>
              <a:t>міст</a:t>
            </a:r>
            <a:r>
              <a:rPr lang="en-US" sz="2446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446" dirty="0" err="1">
                <a:solidFill>
                  <a:srgbClr val="603E2B"/>
                </a:solidFill>
                <a:latin typeface="Times New Roman"/>
              </a:rPr>
              <a:t>на</a:t>
            </a:r>
            <a:r>
              <a:rPr lang="en-US" sz="2446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446" dirty="0" err="1">
                <a:solidFill>
                  <a:srgbClr val="603E2B"/>
                </a:solidFill>
                <a:latin typeface="Times New Roman"/>
              </a:rPr>
              <a:t>возі</a:t>
            </a:r>
            <a:r>
              <a:rPr lang="en-US" sz="2446" dirty="0">
                <a:solidFill>
                  <a:srgbClr val="603E2B"/>
                </a:solidFill>
                <a:latin typeface="Times New Roman"/>
              </a:rPr>
              <a:t> з </a:t>
            </a:r>
            <a:r>
              <a:rPr lang="en-US" sz="2446" dirty="0" err="1">
                <a:solidFill>
                  <a:srgbClr val="603E2B"/>
                </a:solidFill>
                <a:latin typeface="Times New Roman"/>
              </a:rPr>
              <a:t>конями</a:t>
            </a:r>
            <a:r>
              <a:rPr lang="en-US" sz="2446" dirty="0">
                <a:solidFill>
                  <a:srgbClr val="603E2B"/>
                </a:solidFill>
                <a:latin typeface="Times New Roman"/>
              </a:rPr>
              <a:t> та </a:t>
            </a:r>
            <a:r>
              <a:rPr lang="en-US" sz="2446" dirty="0" err="1">
                <a:solidFill>
                  <a:srgbClr val="603E2B"/>
                </a:solidFill>
                <a:latin typeface="Times New Roman"/>
              </a:rPr>
              <a:t>забирали</a:t>
            </a:r>
            <a:r>
              <a:rPr lang="en-US" sz="2446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446" dirty="0" err="1">
                <a:solidFill>
                  <a:srgbClr val="603E2B"/>
                </a:solidFill>
                <a:latin typeface="Times New Roman"/>
              </a:rPr>
              <a:t>разом</a:t>
            </a:r>
            <a:r>
              <a:rPr lang="en-US" sz="2446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446" dirty="0" err="1">
                <a:solidFill>
                  <a:srgbClr val="603E2B"/>
                </a:solidFill>
                <a:latin typeface="Times New Roman"/>
              </a:rPr>
              <a:t>зі</a:t>
            </a:r>
            <a:r>
              <a:rPr lang="en-US" sz="2446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446" dirty="0" err="1">
                <a:solidFill>
                  <a:srgbClr val="603E2B"/>
                </a:solidFill>
                <a:latin typeface="Times New Roman"/>
              </a:rPr>
              <a:t>швейною</a:t>
            </a:r>
            <a:r>
              <a:rPr lang="en-US" sz="2446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446" dirty="0" err="1">
                <a:solidFill>
                  <a:srgbClr val="603E2B"/>
                </a:solidFill>
                <a:latin typeface="Times New Roman"/>
              </a:rPr>
              <a:t>машинкою</a:t>
            </a:r>
            <a:r>
              <a:rPr lang="en-US" sz="2446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446" dirty="0" err="1">
                <a:solidFill>
                  <a:srgbClr val="603E2B"/>
                </a:solidFill>
                <a:latin typeface="Times New Roman"/>
              </a:rPr>
              <a:t>на</a:t>
            </a:r>
            <a:r>
              <a:rPr lang="en-US" sz="2446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446" dirty="0" err="1">
                <a:solidFill>
                  <a:srgbClr val="603E2B"/>
                </a:solidFill>
                <a:latin typeface="Times New Roman"/>
              </a:rPr>
              <a:t>місяць-два</a:t>
            </a:r>
            <a:r>
              <a:rPr lang="en-US" sz="2446" dirty="0">
                <a:solidFill>
                  <a:srgbClr val="603E2B"/>
                </a:solidFill>
                <a:latin typeface="Times New Roman"/>
              </a:rPr>
              <a:t>, </a:t>
            </a:r>
            <a:r>
              <a:rPr lang="en-US" sz="2446" dirty="0" err="1">
                <a:solidFill>
                  <a:srgbClr val="603E2B"/>
                </a:solidFill>
                <a:latin typeface="Times New Roman"/>
              </a:rPr>
              <a:t>поки</a:t>
            </a:r>
            <a:r>
              <a:rPr lang="en-US" sz="2446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446" dirty="0" err="1">
                <a:solidFill>
                  <a:srgbClr val="603E2B"/>
                </a:solidFill>
                <a:latin typeface="Times New Roman"/>
              </a:rPr>
              <a:t>він</a:t>
            </a:r>
            <a:r>
              <a:rPr lang="en-US" sz="2446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446" dirty="0" err="1">
                <a:solidFill>
                  <a:srgbClr val="603E2B"/>
                </a:solidFill>
                <a:latin typeface="Times New Roman"/>
              </a:rPr>
              <a:t>обшивав</a:t>
            </a:r>
            <a:r>
              <a:rPr lang="en-US" sz="2446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446" dirty="0" err="1" smtClean="0">
                <a:solidFill>
                  <a:srgbClr val="603E2B"/>
                </a:solidFill>
                <a:latin typeface="Times New Roman"/>
              </a:rPr>
              <a:t>селян</a:t>
            </a:r>
            <a:r>
              <a:rPr lang="en-US" sz="2446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446" dirty="0">
                <a:solidFill>
                  <a:srgbClr val="603E2B"/>
                </a:solidFill>
                <a:latin typeface="Times New Roman"/>
              </a:rPr>
              <a:t>та </a:t>
            </a:r>
            <a:r>
              <a:rPr lang="en-US" sz="2446" dirty="0" err="1" smtClean="0">
                <a:solidFill>
                  <a:srgbClr val="603E2B"/>
                </a:solidFill>
                <a:latin typeface="Times New Roman"/>
              </a:rPr>
              <a:t>міщан</a:t>
            </a:r>
            <a:r>
              <a:rPr lang="ru-RU" sz="2446" dirty="0" smtClean="0">
                <a:solidFill>
                  <a:srgbClr val="603E2B"/>
                </a:solidFill>
                <a:latin typeface="Times New Roman"/>
              </a:rPr>
              <a:t>, </a:t>
            </a:r>
            <a:r>
              <a:rPr lang="ru-RU" sz="2446" dirty="0" err="1" smtClean="0">
                <a:solidFill>
                  <a:srgbClr val="603E2B"/>
                </a:solidFill>
                <a:latin typeface="Times New Roman"/>
              </a:rPr>
              <a:t>які</a:t>
            </a:r>
            <a:r>
              <a:rPr lang="ru-RU" sz="2446" dirty="0" smtClean="0">
                <a:solidFill>
                  <a:srgbClr val="603E2B"/>
                </a:solidFill>
                <a:latin typeface="Times New Roman"/>
              </a:rPr>
              <a:t> могли </a:t>
            </a:r>
            <a:r>
              <a:rPr lang="ru-RU" sz="2446" dirty="0" err="1" smtClean="0">
                <a:solidFill>
                  <a:srgbClr val="603E2B"/>
                </a:solidFill>
                <a:latin typeface="Times New Roman"/>
              </a:rPr>
              <a:t>собі</a:t>
            </a:r>
            <a:r>
              <a:rPr lang="ru-RU" sz="2446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46" dirty="0" err="1" smtClean="0">
                <a:solidFill>
                  <a:srgbClr val="603E2B"/>
                </a:solidFill>
                <a:latin typeface="Times New Roman"/>
              </a:rPr>
              <a:t>це</a:t>
            </a:r>
            <a:r>
              <a:rPr lang="ru-RU" sz="2446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46" dirty="0" err="1" smtClean="0">
                <a:solidFill>
                  <a:srgbClr val="603E2B"/>
                </a:solidFill>
                <a:latin typeface="Times New Roman"/>
              </a:rPr>
              <a:t>дозволити</a:t>
            </a:r>
            <a:r>
              <a:rPr lang="ru-RU" sz="2446" dirty="0" smtClean="0">
                <a:solidFill>
                  <a:srgbClr val="603E2B"/>
                </a:solidFill>
                <a:latin typeface="Times New Roman"/>
              </a:rPr>
              <a:t>, </a:t>
            </a:r>
            <a:r>
              <a:rPr lang="ru-RU" sz="2446" dirty="0" err="1" smtClean="0">
                <a:solidFill>
                  <a:srgbClr val="603E2B"/>
                </a:solidFill>
                <a:latin typeface="Times New Roman"/>
              </a:rPr>
              <a:t>оскільки</a:t>
            </a:r>
            <a:r>
              <a:rPr lang="ru-RU" sz="2446" dirty="0" smtClean="0">
                <a:solidFill>
                  <a:srgbClr val="603E2B"/>
                </a:solidFill>
                <a:latin typeface="Times New Roman"/>
              </a:rPr>
              <a:t> у магазинах </a:t>
            </a:r>
            <a:r>
              <a:rPr lang="ru-RU" sz="2446" dirty="0" err="1" smtClean="0">
                <a:solidFill>
                  <a:srgbClr val="603E2B"/>
                </a:solidFill>
                <a:latin typeface="Times New Roman"/>
              </a:rPr>
              <a:t>придбати</a:t>
            </a:r>
            <a:r>
              <a:rPr lang="ru-RU" sz="2446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46" dirty="0" err="1" smtClean="0">
                <a:solidFill>
                  <a:srgbClr val="603E2B"/>
                </a:solidFill>
                <a:latin typeface="Times New Roman"/>
              </a:rPr>
              <a:t>одяг</a:t>
            </a:r>
            <a:r>
              <a:rPr lang="ru-RU" sz="2446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46" dirty="0" err="1" smtClean="0">
                <a:solidFill>
                  <a:srgbClr val="603E2B"/>
                </a:solidFill>
                <a:latin typeface="Times New Roman"/>
              </a:rPr>
              <a:t>було</a:t>
            </a:r>
            <a:r>
              <a:rPr lang="ru-RU" sz="2446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46" dirty="0" err="1" smtClean="0">
                <a:solidFill>
                  <a:srgbClr val="603E2B"/>
                </a:solidFill>
                <a:latin typeface="Times New Roman"/>
              </a:rPr>
              <a:t>неможливо</a:t>
            </a:r>
            <a:r>
              <a:rPr lang="ru-RU" sz="2446" dirty="0" smtClean="0">
                <a:solidFill>
                  <a:srgbClr val="603E2B"/>
                </a:solidFill>
                <a:latin typeface="Times New Roman"/>
              </a:rPr>
              <a:t>, то </a:t>
            </a:r>
            <a:r>
              <a:rPr lang="ru-RU" sz="2446" dirty="0" err="1" smtClean="0">
                <a:solidFill>
                  <a:srgbClr val="603E2B"/>
                </a:solidFill>
                <a:latin typeface="Times New Roman"/>
              </a:rPr>
              <a:t>такі</a:t>
            </a:r>
            <a:r>
              <a:rPr lang="ru-RU" sz="2446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46" dirty="0" err="1" smtClean="0">
                <a:solidFill>
                  <a:srgbClr val="603E2B"/>
                </a:solidFill>
                <a:latin typeface="Times New Roman"/>
              </a:rPr>
              <a:t>мандрівні</a:t>
            </a:r>
            <a:r>
              <a:rPr lang="ru-RU" sz="2446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46" dirty="0" err="1" smtClean="0">
                <a:solidFill>
                  <a:srgbClr val="603E2B"/>
                </a:solidFill>
                <a:latin typeface="Times New Roman"/>
              </a:rPr>
              <a:t>кравці</a:t>
            </a:r>
            <a:r>
              <a:rPr lang="ru-RU" sz="2446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46" dirty="0" err="1" smtClean="0">
                <a:solidFill>
                  <a:srgbClr val="603E2B"/>
                </a:solidFill>
                <a:latin typeface="Times New Roman"/>
              </a:rPr>
              <a:t>були</a:t>
            </a:r>
            <a:r>
              <a:rPr lang="ru-RU" sz="2446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46" dirty="0" err="1" smtClean="0">
                <a:solidFill>
                  <a:srgbClr val="603E2B"/>
                </a:solidFill>
                <a:latin typeface="Times New Roman"/>
              </a:rPr>
              <a:t>надзвичайно</a:t>
            </a:r>
            <a:r>
              <a:rPr lang="ru-RU" sz="2446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46" dirty="0" err="1" smtClean="0">
                <a:solidFill>
                  <a:srgbClr val="603E2B"/>
                </a:solidFill>
                <a:latin typeface="Times New Roman"/>
              </a:rPr>
              <a:t>затребуваними</a:t>
            </a:r>
            <a:r>
              <a:rPr lang="ru-RU" sz="2446" dirty="0" smtClean="0">
                <a:solidFill>
                  <a:srgbClr val="603E2B"/>
                </a:solidFill>
                <a:latin typeface="Times New Roman"/>
              </a:rPr>
              <a:t>. Свою </a:t>
            </a:r>
            <a:r>
              <a:rPr lang="ru-RU" sz="2446" dirty="0" err="1" smtClean="0">
                <a:solidFill>
                  <a:srgbClr val="603E2B"/>
                </a:solidFill>
                <a:latin typeface="Times New Roman"/>
              </a:rPr>
              <a:t>кравецьку</a:t>
            </a:r>
            <a:r>
              <a:rPr lang="ru-RU" sz="2446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46" dirty="0" err="1" smtClean="0">
                <a:solidFill>
                  <a:srgbClr val="603E2B"/>
                </a:solidFill>
                <a:latin typeface="Times New Roman"/>
              </a:rPr>
              <a:t>діяльність</a:t>
            </a:r>
            <a:r>
              <a:rPr lang="ru-RU" sz="2446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46" dirty="0" err="1" smtClean="0">
                <a:solidFill>
                  <a:srgbClr val="603E2B"/>
                </a:solidFill>
                <a:latin typeface="Times New Roman"/>
              </a:rPr>
              <a:t>Лікандр</a:t>
            </a:r>
            <a:r>
              <a:rPr lang="ru-RU" sz="2446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46" dirty="0" err="1" smtClean="0">
                <a:solidFill>
                  <a:srgbClr val="603E2B"/>
                </a:solidFill>
                <a:latin typeface="Times New Roman"/>
              </a:rPr>
              <a:t>Іванович</a:t>
            </a:r>
            <a:r>
              <a:rPr lang="ru-RU" sz="2446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46" dirty="0" err="1" smtClean="0">
                <a:solidFill>
                  <a:srgbClr val="603E2B"/>
                </a:solidFill>
                <a:latin typeface="Times New Roman"/>
              </a:rPr>
              <a:t>здійснював</a:t>
            </a:r>
            <a:r>
              <a:rPr lang="ru-RU" sz="2446" dirty="0" smtClean="0">
                <a:solidFill>
                  <a:srgbClr val="603E2B"/>
                </a:solidFill>
                <a:latin typeface="Times New Roman"/>
              </a:rPr>
              <a:t> у т</a:t>
            </a:r>
            <a:r>
              <a:rPr lang="en-US" sz="2446" dirty="0" err="1" smtClean="0">
                <a:solidFill>
                  <a:srgbClr val="603E2B"/>
                </a:solidFill>
                <a:latin typeface="Times New Roman"/>
              </a:rPr>
              <a:t>аки</a:t>
            </a:r>
            <a:r>
              <a:rPr lang="ru-RU" sz="2446" dirty="0" smtClean="0">
                <a:solidFill>
                  <a:srgbClr val="603E2B"/>
                </a:solidFill>
                <a:latin typeface="Times New Roman"/>
              </a:rPr>
              <a:t>х</a:t>
            </a:r>
            <a:r>
              <a:rPr lang="en-US" sz="2446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446" dirty="0" err="1" smtClean="0">
                <a:solidFill>
                  <a:srgbClr val="603E2B"/>
                </a:solidFill>
                <a:latin typeface="Times New Roman"/>
              </a:rPr>
              <a:t>населен</a:t>
            </a:r>
            <a:r>
              <a:rPr lang="ru-RU" sz="2446" dirty="0" smtClean="0">
                <a:solidFill>
                  <a:srgbClr val="603E2B"/>
                </a:solidFill>
                <a:latin typeface="Times New Roman"/>
              </a:rPr>
              <a:t>их</a:t>
            </a:r>
            <a:r>
              <a:rPr lang="en-US" sz="2446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446" dirty="0" err="1" smtClean="0">
                <a:solidFill>
                  <a:srgbClr val="603E2B"/>
                </a:solidFill>
                <a:latin typeface="Times New Roman"/>
              </a:rPr>
              <a:t>пункта</a:t>
            </a:r>
            <a:r>
              <a:rPr lang="ru-RU" sz="2446" dirty="0" smtClean="0">
                <a:solidFill>
                  <a:srgbClr val="603E2B"/>
                </a:solidFill>
                <a:latin typeface="Times New Roman"/>
              </a:rPr>
              <a:t>х як</a:t>
            </a:r>
            <a:r>
              <a:rPr lang="en-US" sz="2446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446" dirty="0" err="1" smtClean="0">
                <a:solidFill>
                  <a:srgbClr val="603E2B"/>
                </a:solidFill>
                <a:latin typeface="Times New Roman"/>
              </a:rPr>
              <a:t>Близнюки</a:t>
            </a:r>
            <a:r>
              <a:rPr lang="ru-RU" sz="2446" dirty="0" smtClean="0">
                <a:solidFill>
                  <a:srgbClr val="603E2B"/>
                </a:solidFill>
                <a:latin typeface="Times New Roman"/>
              </a:rPr>
              <a:t>,</a:t>
            </a:r>
            <a:r>
              <a:rPr lang="en-US" sz="2446" dirty="0" smtClean="0">
                <a:solidFill>
                  <a:srgbClr val="603E2B"/>
                </a:solidFill>
                <a:latin typeface="Times New Roman"/>
              </a:rPr>
              <a:t> Барвінкове та </a:t>
            </a:r>
            <a:r>
              <a:rPr lang="en-US" sz="2446" dirty="0" err="1" smtClean="0">
                <a:solidFill>
                  <a:srgbClr val="603E2B"/>
                </a:solidFill>
                <a:latin typeface="Times New Roman"/>
              </a:rPr>
              <a:t>ін</a:t>
            </a:r>
            <a:r>
              <a:rPr lang="ru-RU" sz="2446" dirty="0" err="1" smtClean="0">
                <a:solidFill>
                  <a:srgbClr val="603E2B"/>
                </a:solidFill>
                <a:latin typeface="Times New Roman"/>
              </a:rPr>
              <a:t>ших</a:t>
            </a:r>
            <a:r>
              <a:rPr lang="ru-RU" sz="2446" dirty="0" smtClean="0">
                <a:solidFill>
                  <a:srgbClr val="603E2B"/>
                </a:solidFill>
                <a:latin typeface="Times New Roman"/>
              </a:rPr>
              <a:t>, в основному, </a:t>
            </a:r>
            <a:r>
              <a:rPr lang="ru-RU" sz="2446" dirty="0" err="1" smtClean="0">
                <a:solidFill>
                  <a:srgbClr val="603E2B"/>
                </a:solidFill>
                <a:latin typeface="Times New Roman"/>
              </a:rPr>
              <a:t>вздовж</a:t>
            </a:r>
            <a:r>
              <a:rPr lang="ru-RU" sz="2446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46" dirty="0" err="1" smtClean="0">
                <a:solidFill>
                  <a:srgbClr val="603E2B"/>
                </a:solidFill>
                <a:latin typeface="Times New Roman"/>
              </a:rPr>
              <a:t>Донецької</a:t>
            </a:r>
            <a:r>
              <a:rPr lang="ru-RU" sz="2446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46" dirty="0" err="1" smtClean="0">
                <a:solidFill>
                  <a:srgbClr val="603E2B"/>
                </a:solidFill>
                <a:latin typeface="Times New Roman"/>
              </a:rPr>
              <a:t>залізниці</a:t>
            </a:r>
            <a:r>
              <a:rPr lang="ru-RU" sz="2446" dirty="0" smtClean="0">
                <a:solidFill>
                  <a:srgbClr val="603E2B"/>
                </a:solidFill>
                <a:latin typeface="Times New Roman"/>
              </a:rPr>
              <a:t> у 1948-1965 роках.</a:t>
            </a:r>
            <a:endParaRPr lang="en-US" sz="2446" dirty="0">
              <a:solidFill>
                <a:srgbClr val="603E2B"/>
              </a:solidFill>
              <a:latin typeface="Times New Roman"/>
            </a:endParaRPr>
          </a:p>
          <a:p>
            <a:pPr algn="just">
              <a:lnSpc>
                <a:spcPts val="3913"/>
              </a:lnSpc>
            </a:pPr>
            <a:r>
              <a:rPr lang="ru-RU" sz="2446" dirty="0" smtClean="0">
                <a:solidFill>
                  <a:srgbClr val="603E2B"/>
                </a:solidFill>
                <a:latin typeface="Times New Roman"/>
              </a:rPr>
              <a:t>	</a:t>
            </a:r>
            <a:r>
              <a:rPr lang="en-US" sz="2446" dirty="0" err="1" smtClean="0">
                <a:solidFill>
                  <a:srgbClr val="603E2B"/>
                </a:solidFill>
                <a:latin typeface="Times New Roman"/>
              </a:rPr>
              <a:t>Щоб</a:t>
            </a:r>
            <a:r>
              <a:rPr lang="en-US" sz="2446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446" dirty="0" err="1">
                <a:solidFill>
                  <a:srgbClr val="603E2B"/>
                </a:solidFill>
                <a:latin typeface="Times New Roman"/>
              </a:rPr>
              <a:t>придбати</a:t>
            </a:r>
            <a:r>
              <a:rPr lang="en-US" sz="2446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446" dirty="0" err="1" smtClean="0">
                <a:solidFill>
                  <a:srgbClr val="603E2B"/>
                </a:solidFill>
                <a:latin typeface="Times New Roman"/>
              </a:rPr>
              <a:t>тканину</a:t>
            </a:r>
            <a:r>
              <a:rPr lang="ru-RU" sz="2446" dirty="0" smtClean="0">
                <a:solidFill>
                  <a:srgbClr val="603E2B"/>
                </a:solidFill>
                <a:latin typeface="Times New Roman"/>
              </a:rPr>
              <a:t>,</a:t>
            </a:r>
            <a:r>
              <a:rPr lang="en-US" sz="2446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446" dirty="0" err="1">
                <a:solidFill>
                  <a:srgbClr val="603E2B"/>
                </a:solidFill>
                <a:latin typeface="Times New Roman"/>
              </a:rPr>
              <a:t>йому</a:t>
            </a:r>
            <a:r>
              <a:rPr lang="en-US" sz="2446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446" dirty="0" err="1">
                <a:solidFill>
                  <a:srgbClr val="603E2B"/>
                </a:solidFill>
                <a:latin typeface="Times New Roman"/>
              </a:rPr>
              <a:t>доводилось</a:t>
            </a:r>
            <a:r>
              <a:rPr lang="en-US" sz="2446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446" dirty="0" err="1">
                <a:solidFill>
                  <a:srgbClr val="603E2B"/>
                </a:solidFill>
                <a:latin typeface="Times New Roman"/>
              </a:rPr>
              <a:t>кожного</a:t>
            </a:r>
            <a:r>
              <a:rPr lang="en-US" sz="2446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446" dirty="0" err="1">
                <a:solidFill>
                  <a:srgbClr val="603E2B"/>
                </a:solidFill>
                <a:latin typeface="Times New Roman"/>
              </a:rPr>
              <a:t>разу</a:t>
            </a:r>
            <a:r>
              <a:rPr lang="en-US" sz="2446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46" dirty="0" err="1" smtClean="0">
                <a:solidFill>
                  <a:srgbClr val="603E2B"/>
                </a:solidFill>
                <a:latin typeface="Times New Roman"/>
              </a:rPr>
              <a:t>долати</a:t>
            </a:r>
            <a:r>
              <a:rPr lang="en-US" sz="2446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446" dirty="0" err="1">
                <a:solidFill>
                  <a:srgbClr val="603E2B"/>
                </a:solidFill>
                <a:latin typeface="Times New Roman"/>
              </a:rPr>
              <a:t>довгий</a:t>
            </a:r>
            <a:r>
              <a:rPr lang="en-US" sz="2446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446" dirty="0" err="1">
                <a:solidFill>
                  <a:srgbClr val="603E2B"/>
                </a:solidFill>
                <a:latin typeface="Times New Roman"/>
              </a:rPr>
              <a:t>шлях</a:t>
            </a:r>
            <a:r>
              <a:rPr lang="en-US" sz="2446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446" dirty="0" err="1">
                <a:solidFill>
                  <a:srgbClr val="603E2B"/>
                </a:solidFill>
                <a:latin typeface="Times New Roman"/>
              </a:rPr>
              <a:t>разом</a:t>
            </a:r>
            <a:r>
              <a:rPr lang="en-US" sz="2446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446" dirty="0" err="1">
                <a:solidFill>
                  <a:srgbClr val="603E2B"/>
                </a:solidFill>
                <a:latin typeface="Times New Roman"/>
              </a:rPr>
              <a:t>зі</a:t>
            </a:r>
            <a:r>
              <a:rPr lang="en-US" sz="2446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446" dirty="0" err="1">
                <a:solidFill>
                  <a:srgbClr val="603E2B"/>
                </a:solidFill>
                <a:latin typeface="Times New Roman"/>
              </a:rPr>
              <a:t>своїм</a:t>
            </a:r>
            <a:r>
              <a:rPr lang="en-US" sz="2446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446" dirty="0" err="1">
                <a:solidFill>
                  <a:srgbClr val="603E2B"/>
                </a:solidFill>
                <a:latin typeface="Times New Roman"/>
              </a:rPr>
              <a:t>сином</a:t>
            </a:r>
            <a:r>
              <a:rPr lang="en-US" sz="2446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446" dirty="0" err="1">
                <a:solidFill>
                  <a:srgbClr val="603E2B"/>
                </a:solidFill>
                <a:latin typeface="Times New Roman"/>
              </a:rPr>
              <a:t>Лукою</a:t>
            </a:r>
            <a:r>
              <a:rPr lang="en-US" sz="2446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446" dirty="0" err="1" smtClean="0">
                <a:solidFill>
                  <a:srgbClr val="603E2B"/>
                </a:solidFill>
                <a:latin typeface="Times New Roman"/>
              </a:rPr>
              <a:t>залізни</a:t>
            </a:r>
            <a:r>
              <a:rPr lang="ru-RU" sz="2446" dirty="0" err="1" smtClean="0">
                <a:solidFill>
                  <a:srgbClr val="603E2B"/>
                </a:solidFill>
                <a:latin typeface="Times New Roman"/>
              </a:rPr>
              <a:t>цею</a:t>
            </a:r>
            <a:r>
              <a:rPr lang="ru-RU" sz="2446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446" dirty="0" err="1" smtClean="0">
                <a:solidFill>
                  <a:srgbClr val="603E2B"/>
                </a:solidFill>
                <a:latin typeface="Times New Roman"/>
              </a:rPr>
              <a:t>до</a:t>
            </a:r>
            <a:r>
              <a:rPr lang="en-US" sz="2446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446" dirty="0" err="1">
                <a:solidFill>
                  <a:srgbClr val="603E2B"/>
                </a:solidFill>
                <a:latin typeface="Times New Roman"/>
              </a:rPr>
              <a:t>Москви</a:t>
            </a:r>
            <a:r>
              <a:rPr lang="en-US" sz="2446" dirty="0">
                <a:solidFill>
                  <a:srgbClr val="603E2B"/>
                </a:solidFill>
                <a:latin typeface="Times New Roman"/>
              </a:rPr>
              <a:t>, </a:t>
            </a:r>
            <a:r>
              <a:rPr lang="en-US" sz="2446" dirty="0" err="1">
                <a:solidFill>
                  <a:srgbClr val="603E2B"/>
                </a:solidFill>
                <a:latin typeface="Times New Roman"/>
              </a:rPr>
              <a:t>вистояти</a:t>
            </a:r>
            <a:r>
              <a:rPr lang="en-US" sz="2446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446" dirty="0" err="1">
                <a:solidFill>
                  <a:srgbClr val="603E2B"/>
                </a:solidFill>
                <a:latin typeface="Times New Roman"/>
              </a:rPr>
              <a:t>тривалу</a:t>
            </a:r>
            <a:r>
              <a:rPr lang="en-US" sz="2446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446" dirty="0" err="1">
                <a:solidFill>
                  <a:srgbClr val="603E2B"/>
                </a:solidFill>
                <a:latin typeface="Times New Roman"/>
              </a:rPr>
              <a:t>чергу</a:t>
            </a:r>
            <a:r>
              <a:rPr lang="en-US" sz="2446" dirty="0">
                <a:solidFill>
                  <a:srgbClr val="603E2B"/>
                </a:solidFill>
                <a:latin typeface="Times New Roman"/>
              </a:rPr>
              <a:t> та </a:t>
            </a:r>
            <a:r>
              <a:rPr lang="en-US" sz="2446" dirty="0" err="1" smtClean="0">
                <a:solidFill>
                  <a:srgbClr val="603E2B"/>
                </a:solidFill>
                <a:latin typeface="Times New Roman"/>
              </a:rPr>
              <a:t>платити</a:t>
            </a:r>
            <a:r>
              <a:rPr lang="en-US" sz="2446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46" dirty="0" err="1" smtClean="0">
                <a:solidFill>
                  <a:srgbClr val="603E2B"/>
                </a:solidFill>
                <a:latin typeface="Times New Roman"/>
              </a:rPr>
              <a:t>чи</a:t>
            </a:r>
            <a:r>
              <a:rPr lang="en-US" sz="2446" dirty="0" err="1" smtClean="0">
                <a:solidFill>
                  <a:srgbClr val="603E2B"/>
                </a:solidFill>
                <a:latin typeface="Times New Roman"/>
              </a:rPr>
              <a:t>малі</a:t>
            </a:r>
            <a:r>
              <a:rPr lang="en-US" sz="2446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446" dirty="0" err="1">
                <a:solidFill>
                  <a:srgbClr val="603E2B"/>
                </a:solidFill>
                <a:latin typeface="Times New Roman"/>
              </a:rPr>
              <a:t>гроші</a:t>
            </a:r>
            <a:r>
              <a:rPr lang="en-US" sz="2446" dirty="0">
                <a:solidFill>
                  <a:srgbClr val="603E2B"/>
                </a:solidFill>
                <a:latin typeface="Times New Roman"/>
              </a:rPr>
              <a:t>.</a:t>
            </a:r>
          </a:p>
          <a:p>
            <a:pPr algn="just">
              <a:lnSpc>
                <a:spcPts val="3913"/>
              </a:lnSpc>
            </a:pPr>
            <a:r>
              <a:rPr lang="ru-RU" sz="2446" dirty="0" smtClean="0">
                <a:solidFill>
                  <a:srgbClr val="603E2B"/>
                </a:solidFill>
                <a:latin typeface="Times New Roman"/>
              </a:rPr>
              <a:t>	</a:t>
            </a:r>
            <a:r>
              <a:rPr lang="en-US" sz="2446" dirty="0" err="1" smtClean="0">
                <a:solidFill>
                  <a:srgbClr val="603E2B"/>
                </a:solidFill>
                <a:latin typeface="Times New Roman"/>
              </a:rPr>
              <a:t>Помер</a:t>
            </a:r>
            <a:r>
              <a:rPr lang="en-US" sz="2446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446" dirty="0">
                <a:solidFill>
                  <a:srgbClr val="603E2B"/>
                </a:solidFill>
                <a:latin typeface="Times New Roman"/>
              </a:rPr>
              <a:t>у 1980 </a:t>
            </a:r>
            <a:r>
              <a:rPr lang="en-US" sz="2446" dirty="0" err="1">
                <a:solidFill>
                  <a:srgbClr val="603E2B"/>
                </a:solidFill>
                <a:latin typeface="Times New Roman"/>
              </a:rPr>
              <a:t>році</a:t>
            </a:r>
            <a:r>
              <a:rPr lang="en-US" sz="2446" dirty="0">
                <a:solidFill>
                  <a:srgbClr val="603E2B"/>
                </a:solidFill>
                <a:latin typeface="Times New Roman"/>
              </a:rPr>
              <a:t> в </a:t>
            </a:r>
            <a:r>
              <a:rPr lang="en-US" sz="2446" dirty="0" err="1">
                <a:solidFill>
                  <a:srgbClr val="603E2B"/>
                </a:solidFill>
                <a:latin typeface="Times New Roman"/>
              </a:rPr>
              <a:t>селі</a:t>
            </a:r>
            <a:r>
              <a:rPr lang="en-US" sz="2446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446" dirty="0" err="1">
                <a:solidFill>
                  <a:srgbClr val="603E2B"/>
                </a:solidFill>
                <a:latin typeface="Times New Roman"/>
              </a:rPr>
              <a:t>Артільному</a:t>
            </a:r>
            <a:r>
              <a:rPr lang="en-US" sz="2446" dirty="0">
                <a:solidFill>
                  <a:srgbClr val="603E2B"/>
                </a:solidFill>
                <a:latin typeface="Times New Roman"/>
              </a:rPr>
              <a:t>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969426" y="8793727"/>
            <a:ext cx="5611201" cy="449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77"/>
              </a:lnSpc>
              <a:spcBef>
                <a:spcPct val="0"/>
              </a:spcBef>
            </a:pPr>
            <a:r>
              <a:rPr lang="en-US" sz="2340" dirty="0">
                <a:solidFill>
                  <a:srgbClr val="603E2B"/>
                </a:solidFill>
                <a:latin typeface="Times New Roman"/>
              </a:rPr>
              <a:t>Барвінкове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245958" y="441555"/>
            <a:ext cx="10790847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19"/>
              </a:lnSpc>
              <a:spcBef>
                <a:spcPct val="0"/>
              </a:spcBef>
            </a:pPr>
            <a:r>
              <a:rPr lang="ru-RU" sz="4299" dirty="0" err="1" smtClean="0">
                <a:solidFill>
                  <a:srgbClr val="2F2119"/>
                </a:solidFill>
                <a:latin typeface="+mj-lt"/>
              </a:rPr>
              <a:t>Короткі</a:t>
            </a:r>
            <a:r>
              <a:rPr lang="ru-RU" sz="4299" dirty="0" smtClean="0">
                <a:solidFill>
                  <a:srgbClr val="2F2119"/>
                </a:solidFill>
                <a:latin typeface="+mj-lt"/>
              </a:rPr>
              <a:t> </a:t>
            </a:r>
            <a:r>
              <a:rPr lang="en-US" sz="4299" dirty="0" err="1" smtClean="0">
                <a:solidFill>
                  <a:srgbClr val="2F2119"/>
                </a:solidFill>
                <a:latin typeface="+mj-lt"/>
              </a:rPr>
              <a:t>біографі</a:t>
            </a:r>
            <a:r>
              <a:rPr lang="ru-RU" sz="4299" dirty="0" err="1" smtClean="0">
                <a:solidFill>
                  <a:srgbClr val="2F2119"/>
                </a:solidFill>
                <a:latin typeface="+mj-lt"/>
              </a:rPr>
              <a:t>чні</a:t>
            </a:r>
            <a:r>
              <a:rPr lang="ru-RU" sz="4299" dirty="0" smtClean="0">
                <a:solidFill>
                  <a:srgbClr val="2F2119"/>
                </a:solidFill>
                <a:latin typeface="+mj-lt"/>
              </a:rPr>
              <a:t> </a:t>
            </a:r>
            <a:r>
              <a:rPr lang="ru-RU" sz="4299" dirty="0" err="1" smtClean="0">
                <a:solidFill>
                  <a:srgbClr val="2F2119"/>
                </a:solidFill>
                <a:latin typeface="+mj-lt"/>
              </a:rPr>
              <a:t>дані</a:t>
            </a:r>
            <a:r>
              <a:rPr lang="ru-RU" sz="4299" dirty="0" smtClean="0">
                <a:solidFill>
                  <a:srgbClr val="2F2119"/>
                </a:solidFill>
                <a:latin typeface="+mj-lt"/>
              </a:rPr>
              <a:t> </a:t>
            </a:r>
            <a:r>
              <a:rPr lang="ru-RU" sz="4299" dirty="0" err="1" smtClean="0">
                <a:solidFill>
                  <a:srgbClr val="2F2119"/>
                </a:solidFill>
                <a:latin typeface="+mj-lt"/>
              </a:rPr>
              <a:t>власника</a:t>
            </a:r>
            <a:r>
              <a:rPr lang="ru-RU" sz="4299" dirty="0" smtClean="0">
                <a:solidFill>
                  <a:srgbClr val="2F2119"/>
                </a:solidFill>
                <a:latin typeface="+mj-lt"/>
              </a:rPr>
              <a:t> машинки</a:t>
            </a:r>
            <a:endParaRPr lang="en-US" sz="4299" dirty="0">
              <a:solidFill>
                <a:srgbClr val="2F2119"/>
              </a:solidFill>
              <a:latin typeface="+mj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9416" y="6160205"/>
            <a:ext cx="2835384" cy="28353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5905500"/>
            <a:ext cx="5037537" cy="3128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429" t="24996" r="11114" b="3255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5407957">
            <a:off x="-4155295" y="5119743"/>
            <a:ext cx="10287028" cy="0"/>
          </a:xfrm>
          <a:prstGeom prst="line">
            <a:avLst/>
          </a:prstGeom>
          <a:ln w="47625" cap="flat">
            <a:solidFill>
              <a:srgbClr val="C5A38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-10800000">
            <a:off x="0" y="9286875"/>
            <a:ext cx="16454957" cy="0"/>
          </a:xfrm>
          <a:prstGeom prst="line">
            <a:avLst/>
          </a:prstGeom>
          <a:ln w="47625" cap="flat">
            <a:solidFill>
              <a:srgbClr val="C5A38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Прямоугольник 4"/>
          <p:cNvSpPr/>
          <p:nvPr/>
        </p:nvSpPr>
        <p:spPr>
          <a:xfrm>
            <a:off x="1397358" y="310937"/>
            <a:ext cx="1079658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3200" dirty="0" smtClean="0"/>
              <a:t>	В процесі роботи </a:t>
            </a:r>
            <a:r>
              <a:rPr lang="uk-UA" sz="3200" dirty="0" err="1" smtClean="0"/>
              <a:t>виникло</a:t>
            </a:r>
            <a:r>
              <a:rPr lang="uk-UA" sz="3200" dirty="0" smtClean="0"/>
              <a:t> запитання: як вдалося зберегти машинку у складний час? Але відповідь виявилася доволі простою: у </a:t>
            </a:r>
            <a:r>
              <a:rPr lang="uk-UA" sz="3200" dirty="0"/>
              <a:t>часи колективізації, як і у часи Голодомору, забирали худобу, їжу і </a:t>
            </a:r>
            <a:r>
              <a:rPr lang="uk-UA" sz="3200" dirty="0" err="1"/>
              <a:t>т.д</a:t>
            </a:r>
            <a:r>
              <a:rPr lang="uk-UA" sz="3200" dirty="0"/>
              <a:t>., машинка була не найбільш потрібною річчю, адже до неї ще потрібна </a:t>
            </a:r>
            <a:r>
              <a:rPr lang="uk-UA" sz="3200" dirty="0" smtClean="0"/>
              <a:t>вправна </a:t>
            </a:r>
            <a:r>
              <a:rPr lang="uk-UA" sz="3200" dirty="0"/>
              <a:t>людина. Тому особливого секрету зберігання не було. Щодо ІІ світової, то німцям машинка вироблена у </a:t>
            </a:r>
            <a:r>
              <a:rPr lang="uk-UA" sz="3200" dirty="0" err="1" smtClean="0"/>
              <a:t>Подольську</a:t>
            </a:r>
            <a:r>
              <a:rPr lang="uk-UA" sz="3200" dirty="0" smtClean="0"/>
              <a:t> на початку століття, </a:t>
            </a:r>
            <a:r>
              <a:rPr lang="uk-UA" sz="3200" dirty="0"/>
              <a:t>теж була не дуже цікавою, адже у них були свої, більш сучасні та зручні, а як трофеї її забирати </a:t>
            </a:r>
            <a:r>
              <a:rPr lang="uk-UA" sz="3200" dirty="0" smtClean="0"/>
              <a:t>вкрай </a:t>
            </a:r>
            <a:r>
              <a:rPr lang="uk-UA" sz="3200" dirty="0"/>
              <a:t>не </a:t>
            </a:r>
            <a:r>
              <a:rPr lang="uk-UA" sz="3200" dirty="0" smtClean="0"/>
              <a:t>зручно </a:t>
            </a:r>
          </a:p>
          <a:p>
            <a:pPr algn="just"/>
            <a:endParaRPr lang="ru-RU" sz="2000" dirty="0" smtClean="0"/>
          </a:p>
          <a:p>
            <a:pPr algn="just"/>
            <a:endParaRPr lang="ru-RU" sz="2000" dirty="0"/>
          </a:p>
          <a:p>
            <a:pPr algn="just"/>
            <a:endParaRPr lang="uk-UA" sz="2000" dirty="0" smtClean="0"/>
          </a:p>
          <a:p>
            <a:pPr algn="just"/>
            <a:r>
              <a:rPr lang="uk-UA" sz="2000" dirty="0" smtClean="0"/>
              <a:t>(фото ілюстративні)</a:t>
            </a:r>
            <a:endParaRPr lang="uk-UA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b="10000"/>
          <a:stretch/>
        </p:blipFill>
        <p:spPr>
          <a:xfrm>
            <a:off x="1628094" y="6726120"/>
            <a:ext cx="4068536" cy="2057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10197"/>
          <a:stretch/>
        </p:blipFill>
        <p:spPr>
          <a:xfrm>
            <a:off x="13061626" y="571951"/>
            <a:ext cx="4495800" cy="30241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5026791"/>
            <a:ext cx="5429887" cy="40671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4388" y="4168032"/>
            <a:ext cx="5553075" cy="46765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429" t="24996" r="11114" b="3255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5407957">
            <a:off x="-4155295" y="5119743"/>
            <a:ext cx="10287028" cy="0"/>
          </a:xfrm>
          <a:prstGeom prst="line">
            <a:avLst/>
          </a:prstGeom>
          <a:ln w="47625" cap="flat">
            <a:solidFill>
              <a:srgbClr val="C5A38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-10800000">
            <a:off x="0" y="9286875"/>
            <a:ext cx="16454957" cy="0"/>
          </a:xfrm>
          <a:prstGeom prst="line">
            <a:avLst/>
          </a:prstGeom>
          <a:ln w="47625" cap="flat">
            <a:solidFill>
              <a:srgbClr val="C5A38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19200" y="155973"/>
            <a:ext cx="3008313" cy="1162050"/>
          </a:xfrm>
        </p:spPr>
        <p:txBody>
          <a:bodyPr>
            <a:noAutofit/>
          </a:bodyPr>
          <a:lstStyle/>
          <a:p>
            <a:r>
              <a:rPr lang="ru-RU" sz="4800" dirty="0" err="1" smtClean="0"/>
              <a:t>Висновки</a:t>
            </a:r>
            <a:r>
              <a:rPr lang="ru-RU" sz="4800" dirty="0" smtClean="0"/>
              <a:t> </a:t>
            </a:r>
            <a:endParaRPr lang="uk-UA" sz="48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000125" y="1473996"/>
            <a:ext cx="16913225" cy="781287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uk-UA" dirty="0"/>
              <a:t>У кожної людини свій шлях у житті, своє уявлення про цінності, про щастя. Дослідивши долю </a:t>
            </a:r>
            <a:r>
              <a:rPr lang="uk-UA" dirty="0" smtClean="0"/>
              <a:t>мого прапрадіда </a:t>
            </a:r>
            <a:r>
              <a:rPr lang="uk-UA" dirty="0"/>
              <a:t>Кудлая </a:t>
            </a:r>
            <a:r>
              <a:rPr lang="uk-UA" dirty="0" err="1"/>
              <a:t>Лікандра</a:t>
            </a:r>
            <a:r>
              <a:rPr lang="uk-UA" dirty="0"/>
              <a:t> Івановича, простої людини «з народу», можу сміливо стверджувати, що </a:t>
            </a:r>
            <a:r>
              <a:rPr lang="uk-UA" dirty="0" smtClean="0"/>
              <a:t>він пройшов </a:t>
            </a:r>
            <a:r>
              <a:rPr lang="uk-UA" dirty="0"/>
              <a:t>складний, </a:t>
            </a:r>
            <a:r>
              <a:rPr lang="uk-UA" dirty="0" smtClean="0"/>
              <a:t>але щасливий </a:t>
            </a:r>
            <a:r>
              <a:rPr lang="uk-UA" dirty="0"/>
              <a:t>життєвий шлях. Незважаючи на складні історичні події, </a:t>
            </a:r>
            <a:r>
              <a:rPr lang="uk-UA" dirty="0" smtClean="0"/>
              <a:t>які вирували у </a:t>
            </a:r>
            <a:r>
              <a:rPr lang="uk-UA" dirty="0"/>
              <a:t>20 </a:t>
            </a:r>
            <a:r>
              <a:rPr lang="uk-UA" dirty="0" smtClean="0"/>
              <a:t>столітті </a:t>
            </a:r>
            <a:r>
              <a:rPr lang="uk-UA" dirty="0"/>
              <a:t>в </a:t>
            </a:r>
            <a:r>
              <a:rPr lang="uk-UA" dirty="0" smtClean="0"/>
              <a:t>Україні, </a:t>
            </a:r>
            <a:r>
              <a:rPr lang="uk-UA" dirty="0"/>
              <a:t>дідусь зумів не втратити свій хист до кравецької справи </a:t>
            </a:r>
            <a:r>
              <a:rPr lang="uk-UA" dirty="0" smtClean="0"/>
              <a:t>та, долаючи труднощі, </a:t>
            </a:r>
            <a:r>
              <a:rPr lang="uk-UA" dirty="0"/>
              <a:t>стати </a:t>
            </a:r>
            <a:r>
              <a:rPr lang="uk-UA" dirty="0" smtClean="0"/>
              <a:t>майстром-професіоналом </a:t>
            </a:r>
            <a:r>
              <a:rPr lang="uk-UA" dirty="0"/>
              <a:t>своєї справи. Займаючись кравецькою </a:t>
            </a:r>
            <a:r>
              <a:rPr lang="uk-UA" dirty="0" smtClean="0"/>
              <a:t>справою, він </a:t>
            </a:r>
            <a:r>
              <a:rPr lang="uk-UA" dirty="0"/>
              <a:t>не лише заробляв кошти, а й «обшивав» своїх рідних та близьких. У до- та післявоєнні роки </a:t>
            </a:r>
            <a:r>
              <a:rPr lang="uk-UA" dirty="0" smtClean="0"/>
              <a:t>це було </a:t>
            </a:r>
            <a:r>
              <a:rPr lang="uk-UA" dirty="0"/>
              <a:t>особливо важливо, адже дістати готові речі, а особливо у сільській місцевості дуже складно. </a:t>
            </a:r>
            <a:r>
              <a:rPr lang="uk-UA" dirty="0" smtClean="0"/>
              <a:t>Як казав </a:t>
            </a:r>
            <a:r>
              <a:rPr lang="uk-UA" dirty="0"/>
              <a:t>В.О. Сухомлинський «Найщасливіші люди ті, хто прожив своє життя піклуючись про </a:t>
            </a:r>
            <a:r>
              <a:rPr lang="uk-UA" dirty="0" smtClean="0"/>
              <a:t>щастя інших</a:t>
            </a:r>
            <a:r>
              <a:rPr lang="uk-UA" dirty="0"/>
              <a:t>». Саме таким і був мій дідусь, не зважаючи на брак часу, коштів одягти своїх </a:t>
            </a:r>
            <a:r>
              <a:rPr lang="uk-UA" dirty="0" smtClean="0"/>
              <a:t>найближчих якомога краще.</a:t>
            </a:r>
            <a:endParaRPr lang="uk-UA" dirty="0"/>
          </a:p>
          <a:p>
            <a:pPr algn="just"/>
            <a:r>
              <a:rPr lang="uk-UA" dirty="0" smtClean="0"/>
              <a:t>Заглибившись </a:t>
            </a:r>
            <a:r>
              <a:rPr lang="uk-UA" dirty="0"/>
              <a:t>у тему дослідження я досить добре дослідила історію створення швейних </a:t>
            </a:r>
            <a:r>
              <a:rPr lang="uk-UA" dirty="0" smtClean="0"/>
              <a:t>машинок </a:t>
            </a:r>
            <a:r>
              <a:rPr lang="en-US" dirty="0" smtClean="0"/>
              <a:t>Singer</a:t>
            </a:r>
            <a:r>
              <a:rPr lang="en-US" dirty="0"/>
              <a:t>. </a:t>
            </a:r>
            <a:r>
              <a:rPr lang="uk-UA" dirty="0"/>
              <a:t>Опрацювала багато матеріалів стосовно засновника компанії </a:t>
            </a:r>
            <a:r>
              <a:rPr lang="en-US" dirty="0"/>
              <a:t>Singer Manufacturing </a:t>
            </a:r>
            <a:r>
              <a:rPr lang="en-US" dirty="0" smtClean="0"/>
              <a:t>Company,</a:t>
            </a:r>
            <a:r>
              <a:rPr lang="ru-RU" dirty="0" smtClean="0"/>
              <a:t> </a:t>
            </a:r>
            <a:r>
              <a:rPr lang="uk-UA" dirty="0" smtClean="0"/>
              <a:t>розміщення </a:t>
            </a:r>
            <a:r>
              <a:rPr lang="uk-UA" dirty="0"/>
              <a:t>виробничих </a:t>
            </a:r>
            <a:r>
              <a:rPr lang="uk-UA" dirty="0" err="1"/>
              <a:t>потужностей</a:t>
            </a:r>
            <a:r>
              <a:rPr lang="uk-UA" dirty="0"/>
              <a:t>, внутрішньої будови швейної машинки, принципу </a:t>
            </a:r>
            <a:r>
              <a:rPr lang="uk-UA" dirty="0" smtClean="0"/>
              <a:t>роботи тощо</a:t>
            </a:r>
            <a:r>
              <a:rPr lang="uk-UA" dirty="0"/>
              <a:t>.</a:t>
            </a:r>
          </a:p>
          <a:p>
            <a:pPr algn="just"/>
            <a:r>
              <a:rPr lang="uk-UA" dirty="0" smtClean="0"/>
              <a:t>За </a:t>
            </a:r>
            <a:r>
              <a:rPr lang="uk-UA" dirty="0"/>
              <a:t>розповідями бабусі прослідкувала історичний шлях швейної машинки </a:t>
            </a:r>
            <a:r>
              <a:rPr lang="en-US" dirty="0"/>
              <a:t>Singer, </a:t>
            </a:r>
            <a:r>
              <a:rPr lang="uk-UA" dirty="0"/>
              <a:t>яка з’явилася в </a:t>
            </a:r>
            <a:r>
              <a:rPr lang="uk-UA" dirty="0" smtClean="0"/>
              <a:t>нашій сім’ї </a:t>
            </a:r>
            <a:r>
              <a:rPr lang="uk-UA" dirty="0"/>
              <a:t>на початку 20 століття і зберігається й дотепер. Це особлива річ для нашої родини, тому </a:t>
            </a:r>
            <a:r>
              <a:rPr lang="uk-UA" dirty="0" smtClean="0"/>
              <a:t>будемо берегти </a:t>
            </a:r>
            <a:r>
              <a:rPr lang="uk-UA" dirty="0"/>
              <a:t>її та пам’ять про </a:t>
            </a:r>
            <a:r>
              <a:rPr lang="uk-UA" dirty="0" err="1" smtClean="0"/>
              <a:t>прапрадідуся</a:t>
            </a:r>
            <a:r>
              <a:rPr lang="uk-UA" dirty="0"/>
              <a:t>. Я особисто </a:t>
            </a:r>
            <a:r>
              <a:rPr lang="uk-UA" dirty="0" smtClean="0"/>
              <a:t>обов’язково розповідатиму </a:t>
            </a:r>
            <a:r>
              <a:rPr lang="uk-UA" dirty="0"/>
              <a:t>цю історію своїм дітям та онукам.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3429" t="24996" r="11114" b="3255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5407957">
            <a:off x="-4155295" y="5119743"/>
            <a:ext cx="10287028" cy="0"/>
          </a:xfrm>
          <a:prstGeom prst="line">
            <a:avLst/>
          </a:prstGeom>
          <a:ln w="47625" cap="flat">
            <a:solidFill>
              <a:srgbClr val="C5A38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-10800000">
            <a:off x="0" y="9286875"/>
            <a:ext cx="16454957" cy="0"/>
          </a:xfrm>
          <a:prstGeom prst="line">
            <a:avLst/>
          </a:prstGeom>
          <a:ln w="47625" cap="flat">
            <a:solidFill>
              <a:srgbClr val="C5A38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19200" y="228600"/>
            <a:ext cx="8229600" cy="1143000"/>
          </a:xfrm>
        </p:spPr>
        <p:txBody>
          <a:bodyPr/>
          <a:lstStyle/>
          <a:p>
            <a:r>
              <a:rPr lang="uk-UA" dirty="0"/>
              <a:t>Список використаних джерел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219200" y="1614689"/>
            <a:ext cx="16840200" cy="72626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1. Історія </a:t>
            </a:r>
            <a:r>
              <a:rPr lang="ru-RU" dirty="0" err="1"/>
              <a:t>швейної</a:t>
            </a:r>
            <a:r>
              <a:rPr lang="ru-RU" dirty="0"/>
              <a:t> машинки. Як </a:t>
            </a:r>
            <a:r>
              <a:rPr lang="ru-RU" dirty="0" err="1"/>
              <a:t>жінконенависник</a:t>
            </a:r>
            <a:r>
              <a:rPr lang="ru-RU" dirty="0"/>
              <a:t> </a:t>
            </a:r>
            <a:r>
              <a:rPr lang="ru-RU" dirty="0" err="1"/>
              <a:t>Зінґер</a:t>
            </a:r>
            <a:r>
              <a:rPr lang="ru-RU" dirty="0"/>
              <a:t> </a:t>
            </a:r>
            <a:r>
              <a:rPr lang="ru-RU" dirty="0" err="1"/>
              <a:t>випадково</a:t>
            </a:r>
            <a:r>
              <a:rPr lang="ru-RU" dirty="0"/>
              <a:t> </a:t>
            </a:r>
            <a:r>
              <a:rPr lang="ru-RU" dirty="0" err="1"/>
              <a:t>полегшив</a:t>
            </a:r>
            <a:r>
              <a:rPr lang="ru-RU" dirty="0"/>
              <a:t> </a:t>
            </a:r>
            <a:r>
              <a:rPr lang="ru-RU" dirty="0" err="1"/>
              <a:t>жінкам</a:t>
            </a:r>
            <a:r>
              <a:rPr lang="ru-RU" dirty="0"/>
              <a:t> життя. - [</a:t>
            </a:r>
            <a:r>
              <a:rPr lang="ru-RU" dirty="0" err="1"/>
              <a:t>Електронний</a:t>
            </a:r>
            <a:r>
              <a:rPr lang="ru-RU" dirty="0"/>
              <a:t> ресурс]. – Режим доступу: </a:t>
            </a:r>
            <a:r>
              <a:rPr lang="ru-RU" dirty="0" smtClean="0"/>
              <a:t>https</a:t>
            </a:r>
            <a:r>
              <a:rPr lang="ru-RU" dirty="0"/>
              <a:t>://www.bbc.com/ukrainian/features-51120497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2. Серийные номера швейных машин Зингер. - [</a:t>
            </a:r>
            <a:r>
              <a:rPr lang="ru-RU" dirty="0" err="1" smtClean="0"/>
              <a:t>Електронний</a:t>
            </a:r>
            <a:r>
              <a:rPr lang="ru-RU" dirty="0" smtClean="0"/>
              <a:t> ресурс]. – Режим доступу: </a:t>
            </a:r>
            <a:r>
              <a:rPr lang="en-US" dirty="0" smtClean="0"/>
              <a:t>https://southklad.ru/stati/antikvariat/serijnye-nomera-shvejnyh-mashin-singer-zinger.html</a:t>
            </a:r>
          </a:p>
          <a:p>
            <a:pPr marL="0" indent="0">
              <a:buNone/>
            </a:pPr>
            <a:r>
              <a:rPr lang="ru-RU" dirty="0" smtClean="0"/>
              <a:t>3. </a:t>
            </a:r>
            <a:r>
              <a:rPr lang="ru-RU" dirty="0" err="1" smtClean="0"/>
              <a:t>Спочатку</a:t>
            </a:r>
            <a:r>
              <a:rPr lang="ru-RU" dirty="0" smtClean="0"/>
              <a:t> </a:t>
            </a:r>
            <a:r>
              <a:rPr lang="ru-RU" dirty="0" err="1" smtClean="0"/>
              <a:t>була</a:t>
            </a:r>
            <a:r>
              <a:rPr lang="ru-RU" dirty="0" smtClean="0"/>
              <a:t> </a:t>
            </a:r>
            <a:r>
              <a:rPr lang="ru-RU" dirty="0" err="1" smtClean="0"/>
              <a:t>голка</a:t>
            </a:r>
            <a:r>
              <a:rPr lang="ru-RU" dirty="0" smtClean="0"/>
              <a:t>... Історія </a:t>
            </a:r>
            <a:r>
              <a:rPr lang="ru-RU" dirty="0" err="1" smtClean="0"/>
              <a:t>швацької</a:t>
            </a:r>
            <a:r>
              <a:rPr lang="ru-RU" dirty="0" smtClean="0"/>
              <a:t> машини. - [</a:t>
            </a:r>
            <a:r>
              <a:rPr lang="ru-RU" dirty="0" err="1" smtClean="0"/>
              <a:t>Електронний</a:t>
            </a:r>
            <a:r>
              <a:rPr lang="ru-RU" dirty="0" smtClean="0"/>
              <a:t> ресурс]. – Режим доступу: </a:t>
            </a:r>
            <a:r>
              <a:rPr lang="en-US" dirty="0" smtClean="0"/>
              <a:t>https://shveyservis.com.ua/news/197-istoriya-shvejnoj-mashiny.html</a:t>
            </a:r>
            <a:endParaRPr lang="ru-RU" dirty="0" smtClean="0"/>
          </a:p>
          <a:p>
            <a:pPr marL="0" indent="0">
              <a:buNone/>
            </a:pPr>
            <a:r>
              <a:rPr lang="uk-UA" dirty="0" smtClean="0"/>
              <a:t>4. Як </a:t>
            </a:r>
            <a:r>
              <a:rPr lang="uk-UA" dirty="0"/>
              <a:t>влаштований швейний човник. - [Електронний ресурс]. – Режим доступу: </a:t>
            </a:r>
            <a:r>
              <a:rPr lang="en-US" dirty="0" smtClean="0"/>
              <a:t>https</a:t>
            </a:r>
            <a:r>
              <a:rPr lang="en-US" dirty="0"/>
              <a:t>://www.xn----</a:t>
            </a:r>
            <a:r>
              <a:rPr lang="en-US" dirty="0" smtClean="0"/>
              <a:t>8sbemauadnrif7ki4b.com.ua/ua/content/150-shv-chelnok-ua</a:t>
            </a:r>
            <a:r>
              <a:rPr lang="ru-RU" dirty="0" smtClean="0"/>
              <a:t> 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	</a:t>
            </a:r>
          </a:p>
          <a:p>
            <a:pPr marL="0" indent="0" algn="just">
              <a:buNone/>
            </a:pPr>
            <a:r>
              <a:rPr lang="ru-RU" dirty="0" smtClean="0"/>
              <a:t>Запис </a:t>
            </a:r>
            <a:r>
              <a:rPr lang="ru-RU" dirty="0" err="1" smtClean="0"/>
              <a:t>спогадів</a:t>
            </a:r>
            <a:r>
              <a:rPr lang="ru-RU" dirty="0" smtClean="0"/>
              <a:t> про життя Кудлая </a:t>
            </a:r>
            <a:r>
              <a:rPr lang="ru-RU" dirty="0" err="1" smtClean="0"/>
              <a:t>Лікандра</a:t>
            </a:r>
            <a:r>
              <a:rPr lang="ru-RU" dirty="0" smtClean="0"/>
              <a:t> </a:t>
            </a:r>
            <a:r>
              <a:rPr lang="ru-RU" dirty="0" err="1" smtClean="0"/>
              <a:t>Івановича</a:t>
            </a:r>
            <a:r>
              <a:rPr lang="ru-RU" dirty="0" smtClean="0"/>
              <a:t> </a:t>
            </a:r>
            <a:r>
              <a:rPr lang="ru-RU" dirty="0"/>
              <a:t>здійснено </a:t>
            </a:r>
            <a:r>
              <a:rPr lang="ru-RU" dirty="0" smtClean="0"/>
              <a:t>у с. </a:t>
            </a:r>
            <a:r>
              <a:rPr lang="ru-RU" dirty="0" err="1" smtClean="0"/>
              <a:t>Піщанка</a:t>
            </a:r>
            <a:r>
              <a:rPr lang="ru-RU" dirty="0" smtClean="0"/>
              <a:t> Красноградського району </a:t>
            </a:r>
            <a:r>
              <a:rPr lang="ru-RU" dirty="0" err="1" smtClean="0"/>
              <a:t>Харківської</a:t>
            </a:r>
            <a:r>
              <a:rPr lang="ru-RU" dirty="0" smtClean="0"/>
              <a:t> </a:t>
            </a:r>
            <a:r>
              <a:rPr lang="ru-RU" dirty="0" err="1" smtClean="0"/>
              <a:t>області</a:t>
            </a:r>
            <a:r>
              <a:rPr lang="ru-RU" dirty="0" smtClean="0"/>
              <a:t> 26 </a:t>
            </a:r>
            <a:r>
              <a:rPr lang="ru-RU" dirty="0" err="1" smtClean="0"/>
              <a:t>березня</a:t>
            </a:r>
            <a:r>
              <a:rPr lang="ru-RU" dirty="0" smtClean="0"/>
              <a:t> 2023 року </a:t>
            </a:r>
            <a:r>
              <a:rPr lang="ru-RU" dirty="0" err="1" smtClean="0"/>
              <a:t>зі</a:t>
            </a:r>
            <a:r>
              <a:rPr lang="ru-RU" dirty="0" smtClean="0"/>
              <a:t> </a:t>
            </a:r>
            <a:r>
              <a:rPr lang="ru-RU" dirty="0" err="1" smtClean="0"/>
              <a:t>слів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онуки</a:t>
            </a:r>
            <a:r>
              <a:rPr lang="ru-RU" smtClean="0"/>
              <a:t>, Ярещенко </a:t>
            </a:r>
            <a:r>
              <a:rPr lang="ru-RU" dirty="0" err="1" smtClean="0"/>
              <a:t>Галини</a:t>
            </a:r>
            <a:r>
              <a:rPr lang="ru-RU" dirty="0" smtClean="0"/>
              <a:t> </a:t>
            </a:r>
            <a:r>
              <a:rPr lang="ru-RU" dirty="0" err="1" smtClean="0"/>
              <a:t>Антонівни</a:t>
            </a:r>
            <a:r>
              <a:rPr lang="ru-RU" dirty="0" smtClean="0"/>
              <a:t> (74 роки).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576" t="25643" r="10532" b="2660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5407957">
            <a:off x="-4155295" y="5119743"/>
            <a:ext cx="10287028" cy="0"/>
          </a:xfrm>
          <a:prstGeom prst="line">
            <a:avLst/>
          </a:prstGeom>
          <a:ln w="47625" cap="flat">
            <a:solidFill>
              <a:srgbClr val="C5A38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-10800000">
            <a:off x="0" y="9286875"/>
            <a:ext cx="16454957" cy="0"/>
          </a:xfrm>
          <a:prstGeom prst="line">
            <a:avLst/>
          </a:prstGeom>
          <a:ln w="47625" cap="flat">
            <a:solidFill>
              <a:srgbClr val="C5A38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43000" y="196057"/>
            <a:ext cx="169164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ru-RU" i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i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оки </a:t>
            </a:r>
            <a:r>
              <a:rPr lang="ru-RU" i="1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людина</a:t>
            </a:r>
            <a:r>
              <a:rPr lang="ru-RU" i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</a:t>
            </a:r>
            <a:r>
              <a:rPr lang="ru-RU" i="1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здається</a:t>
            </a:r>
            <a:r>
              <a:rPr lang="ru-RU" i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i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вона </a:t>
            </a:r>
            <a:r>
              <a:rPr lang="ru-RU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сильніша</a:t>
            </a:r>
            <a:r>
              <a:rPr lang="ru-RU" i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свою долю.</a:t>
            </a:r>
            <a:r>
              <a:rPr lang="ru-RU" i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i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Еріх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Марія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Ремарк</a:t>
            </a:r>
            <a:endParaRPr lang="uk-UA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143000" y="1546227"/>
            <a:ext cx="8229600" cy="639762"/>
          </a:xfrm>
        </p:spPr>
        <p:txBody>
          <a:bodyPr>
            <a:noAutofit/>
          </a:bodyPr>
          <a:lstStyle/>
          <a:p>
            <a:r>
              <a:rPr lang="ru-RU" sz="3600" dirty="0" smtClean="0"/>
              <a:t>Мета:</a:t>
            </a:r>
            <a:endParaRPr lang="uk-UA" sz="3600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1143000" y="2354262"/>
            <a:ext cx="8229600" cy="6716769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Розглянути </a:t>
            </a:r>
            <a:r>
              <a:rPr lang="ru-RU" sz="3600" dirty="0" err="1" smtClean="0"/>
              <a:t>професійні</a:t>
            </a:r>
            <a:r>
              <a:rPr lang="ru-RU" sz="3600" dirty="0" smtClean="0"/>
              <a:t> </a:t>
            </a:r>
            <a:r>
              <a:rPr lang="ru-RU" sz="3600" dirty="0" err="1" smtClean="0"/>
              <a:t>інтереси</a:t>
            </a:r>
            <a:r>
              <a:rPr lang="ru-RU" sz="3600" dirty="0" smtClean="0"/>
              <a:t> та долю </a:t>
            </a:r>
            <a:r>
              <a:rPr lang="ru-RU" sz="3600" dirty="0" err="1" smtClean="0"/>
              <a:t>простої</a:t>
            </a:r>
            <a:r>
              <a:rPr lang="ru-RU" sz="3600" dirty="0" smtClean="0"/>
              <a:t> </a:t>
            </a:r>
            <a:r>
              <a:rPr lang="ru-RU" sz="3600" dirty="0" err="1" smtClean="0"/>
              <a:t>людини</a:t>
            </a:r>
            <a:r>
              <a:rPr lang="ru-RU" sz="3600" dirty="0" smtClean="0"/>
              <a:t> в </a:t>
            </a:r>
            <a:r>
              <a:rPr lang="ru-RU" sz="3600" dirty="0" err="1" smtClean="0"/>
              <a:t>контексті</a:t>
            </a:r>
            <a:r>
              <a:rPr lang="ru-RU" sz="3600" dirty="0" smtClean="0"/>
              <a:t> </a:t>
            </a:r>
            <a:r>
              <a:rPr lang="ru-RU" sz="3600" dirty="0" err="1" smtClean="0"/>
              <a:t>історичних</a:t>
            </a:r>
            <a:r>
              <a:rPr lang="ru-RU" sz="3600" dirty="0" smtClean="0"/>
              <a:t> </a:t>
            </a:r>
            <a:r>
              <a:rPr lang="ru-RU" sz="3600" dirty="0" err="1" smtClean="0"/>
              <a:t>обставин</a:t>
            </a:r>
            <a:r>
              <a:rPr lang="ru-RU" sz="3600" dirty="0" smtClean="0"/>
              <a:t> через </a:t>
            </a:r>
            <a:r>
              <a:rPr lang="ru-RU" sz="3600" dirty="0" err="1" smtClean="0"/>
              <a:t>дослідження</a:t>
            </a:r>
            <a:r>
              <a:rPr lang="ru-RU" sz="3600" dirty="0" smtClean="0"/>
              <a:t> </a:t>
            </a:r>
            <a:r>
              <a:rPr lang="ru-RU" sz="3600" dirty="0" err="1" smtClean="0"/>
              <a:t>епізодів</a:t>
            </a:r>
            <a:r>
              <a:rPr lang="ru-RU" sz="3600" dirty="0" smtClean="0"/>
              <a:t> життя </a:t>
            </a:r>
            <a:r>
              <a:rPr lang="ru-RU" sz="3600" dirty="0" err="1" smtClean="0"/>
              <a:t>самої</a:t>
            </a:r>
            <a:r>
              <a:rPr lang="ru-RU" sz="3600" dirty="0" smtClean="0"/>
              <a:t> </a:t>
            </a:r>
            <a:r>
              <a:rPr lang="ru-RU" sz="3600" dirty="0" err="1" smtClean="0"/>
              <a:t>людини</a:t>
            </a:r>
            <a:r>
              <a:rPr lang="ru-RU" sz="3600" dirty="0" smtClean="0"/>
              <a:t> та </a:t>
            </a:r>
            <a:r>
              <a:rPr lang="ru-RU" sz="3600" dirty="0" err="1" smtClean="0"/>
              <a:t>історії</a:t>
            </a:r>
            <a:r>
              <a:rPr lang="ru-RU" sz="3600" dirty="0" smtClean="0"/>
              <a:t> артефакту (</a:t>
            </a:r>
            <a:r>
              <a:rPr lang="ru-RU" sz="3600" dirty="0" err="1" smtClean="0"/>
              <a:t>механічної</a:t>
            </a:r>
            <a:r>
              <a:rPr lang="ru-RU" sz="3600" dirty="0" smtClean="0"/>
              <a:t> </a:t>
            </a:r>
            <a:r>
              <a:rPr lang="ru-RU" sz="3600" dirty="0" err="1" smtClean="0"/>
              <a:t>швейної</a:t>
            </a:r>
            <a:r>
              <a:rPr lang="ru-RU" sz="3600" dirty="0" smtClean="0"/>
              <a:t> машинки </a:t>
            </a:r>
            <a:r>
              <a:rPr lang="en-US" sz="3600" dirty="0" smtClean="0">
                <a:solidFill>
                  <a:prstClr val="black"/>
                </a:solidFill>
              </a:rPr>
              <a:t>Singer</a:t>
            </a:r>
            <a:r>
              <a:rPr lang="ru-RU" sz="3600" dirty="0" smtClean="0">
                <a:solidFill>
                  <a:prstClr val="black"/>
                </a:solidFill>
              </a:rPr>
              <a:t>)</a:t>
            </a:r>
            <a:endParaRPr lang="uk-UA" sz="3600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9541979" y="1564449"/>
            <a:ext cx="4041775" cy="639762"/>
          </a:xfrm>
        </p:spPr>
        <p:txBody>
          <a:bodyPr>
            <a:noAutofit/>
          </a:bodyPr>
          <a:lstStyle/>
          <a:p>
            <a:r>
              <a:rPr lang="ru-RU" sz="3600" dirty="0" smtClean="0"/>
              <a:t>Завдання:</a:t>
            </a:r>
            <a:endParaRPr lang="uk-UA" sz="3600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4"/>
          </p:nvPr>
        </p:nvSpPr>
        <p:spPr>
          <a:xfrm>
            <a:off x="9541979" y="2354262"/>
            <a:ext cx="8593621" cy="6716769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Дослідити</a:t>
            </a:r>
            <a:r>
              <a:rPr lang="ru-RU" sz="3600" dirty="0"/>
              <a:t> </a:t>
            </a:r>
            <a:r>
              <a:rPr lang="ru-RU" sz="3600" dirty="0" smtClean="0"/>
              <a:t>долю конкретної </a:t>
            </a:r>
            <a:r>
              <a:rPr lang="ru-RU" sz="3600" dirty="0" err="1" smtClean="0"/>
              <a:t>людини</a:t>
            </a:r>
            <a:r>
              <a:rPr lang="ru-RU" sz="3600" dirty="0" smtClean="0"/>
              <a:t> через призму </a:t>
            </a:r>
            <a:r>
              <a:rPr lang="ru-RU" sz="3600" dirty="0" err="1" smtClean="0"/>
              <a:t>історичних</a:t>
            </a:r>
            <a:r>
              <a:rPr lang="ru-RU" sz="3600" dirty="0" smtClean="0"/>
              <a:t> та </a:t>
            </a:r>
            <a:r>
              <a:rPr lang="ru-RU" sz="3600" dirty="0" err="1" smtClean="0"/>
              <a:t>життєвих</a:t>
            </a:r>
            <a:r>
              <a:rPr lang="ru-RU" sz="3600" dirty="0" smtClean="0"/>
              <a:t> </a:t>
            </a:r>
            <a:r>
              <a:rPr lang="ru-RU" sz="3600" dirty="0" err="1" smtClean="0"/>
              <a:t>обставин</a:t>
            </a:r>
            <a:r>
              <a:rPr lang="ru-RU" sz="3600" dirty="0" smtClean="0"/>
              <a:t>;</a:t>
            </a:r>
          </a:p>
          <a:p>
            <a:r>
              <a:rPr lang="ru-RU" sz="3600" dirty="0" smtClean="0"/>
              <a:t>Дослідити </a:t>
            </a:r>
            <a:r>
              <a:rPr lang="ru-RU" sz="3600" dirty="0" err="1" smtClean="0"/>
              <a:t>історію</a:t>
            </a:r>
            <a:r>
              <a:rPr lang="ru-RU" sz="3600" dirty="0" smtClean="0"/>
              <a:t> </a:t>
            </a:r>
            <a:r>
              <a:rPr lang="ru-RU" sz="3600" dirty="0" err="1" smtClean="0"/>
              <a:t>створення</a:t>
            </a:r>
            <a:r>
              <a:rPr lang="ru-RU" sz="3600" dirty="0" smtClean="0"/>
              <a:t> </a:t>
            </a:r>
            <a:r>
              <a:rPr lang="ru-RU" sz="3600" dirty="0" err="1" smtClean="0"/>
              <a:t>швейних</a:t>
            </a:r>
            <a:r>
              <a:rPr lang="ru-RU" sz="3600" dirty="0" smtClean="0"/>
              <a:t> машинок </a:t>
            </a:r>
            <a:r>
              <a:rPr lang="en-US" sz="3600" dirty="0" smtClean="0"/>
              <a:t>Singer</a:t>
            </a:r>
            <a:r>
              <a:rPr lang="ru-RU" sz="3600" dirty="0" smtClean="0"/>
              <a:t>;</a:t>
            </a:r>
            <a:endParaRPr lang="en-US" sz="3600" dirty="0" smtClean="0"/>
          </a:p>
          <a:p>
            <a:r>
              <a:rPr lang="ru-RU" sz="3600" dirty="0" err="1" smtClean="0"/>
              <a:t>Прослідкувати</a:t>
            </a:r>
            <a:r>
              <a:rPr lang="ru-RU" sz="3600" dirty="0" smtClean="0"/>
              <a:t> </a:t>
            </a:r>
            <a:r>
              <a:rPr lang="ru-RU" sz="3600" dirty="0" err="1" smtClean="0"/>
              <a:t>історичний</a:t>
            </a:r>
            <a:r>
              <a:rPr lang="ru-RU" sz="3600" dirty="0" smtClean="0"/>
              <a:t> шлях </a:t>
            </a:r>
            <a:r>
              <a:rPr lang="ru-RU" sz="3600" dirty="0" err="1" smtClean="0"/>
              <a:t>швейної</a:t>
            </a:r>
            <a:r>
              <a:rPr lang="ru-RU" sz="3600" dirty="0" smtClean="0"/>
              <a:t> машинки </a:t>
            </a:r>
            <a:r>
              <a:rPr lang="en-US" sz="3600" dirty="0" smtClean="0"/>
              <a:t>Singer</a:t>
            </a:r>
            <a:r>
              <a:rPr lang="ru-RU" sz="3600" dirty="0" smtClean="0"/>
              <a:t> та </a:t>
            </a:r>
            <a:r>
              <a:rPr lang="ru-RU" sz="3600" dirty="0" err="1" smtClean="0"/>
              <a:t>вплив</a:t>
            </a:r>
            <a:r>
              <a:rPr lang="ru-RU" sz="3600" dirty="0" smtClean="0"/>
              <a:t> </a:t>
            </a:r>
            <a:r>
              <a:rPr lang="ru-RU" sz="3600" dirty="0" err="1" smtClean="0"/>
              <a:t>цього</a:t>
            </a:r>
            <a:r>
              <a:rPr lang="ru-RU" sz="3600" dirty="0" smtClean="0"/>
              <a:t> </a:t>
            </a:r>
            <a:r>
              <a:rPr lang="ru-RU" sz="3600" dirty="0" err="1" smtClean="0"/>
              <a:t>механізму</a:t>
            </a:r>
            <a:r>
              <a:rPr lang="ru-RU" sz="3600" dirty="0" smtClean="0"/>
              <a:t> на долю </a:t>
            </a:r>
            <a:r>
              <a:rPr lang="ru-RU" sz="3600" dirty="0" err="1" smtClean="0"/>
              <a:t>людини</a:t>
            </a:r>
            <a:r>
              <a:rPr lang="ru-RU" sz="3600" dirty="0" smtClean="0"/>
              <a:t>;</a:t>
            </a:r>
          </a:p>
          <a:p>
            <a:r>
              <a:rPr lang="ru-RU" sz="3600" dirty="0" err="1" smtClean="0"/>
              <a:t>Зробити</a:t>
            </a:r>
            <a:r>
              <a:rPr lang="ru-RU" sz="3600" dirty="0" smtClean="0"/>
              <a:t> </a:t>
            </a:r>
            <a:r>
              <a:rPr lang="ru-RU" sz="3600" dirty="0" err="1" smtClean="0"/>
              <a:t>висновки</a:t>
            </a:r>
            <a:r>
              <a:rPr lang="ru-RU" sz="3600" dirty="0" smtClean="0"/>
              <a:t> та </a:t>
            </a:r>
            <a:r>
              <a:rPr lang="ru-RU" sz="3600" dirty="0" err="1" smtClean="0"/>
              <a:t>узагальнення</a:t>
            </a:r>
            <a:r>
              <a:rPr lang="ru-RU" sz="3600" dirty="0" smtClean="0"/>
              <a:t> </a:t>
            </a:r>
            <a:r>
              <a:rPr lang="ru-RU" sz="3600" dirty="0" err="1" smtClean="0"/>
              <a:t>відповідно</a:t>
            </a:r>
            <a:r>
              <a:rPr lang="ru-RU" sz="3600" dirty="0" smtClean="0"/>
              <a:t> до мети.</a:t>
            </a:r>
            <a:endParaRPr lang="uk-UA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576" t="25643" r="10532" b="26605"/>
          <a:stretch>
            <a:fillRect/>
          </a:stretch>
        </p:blipFill>
        <p:spPr>
          <a:xfrm>
            <a:off x="-18823" y="-23758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5407957">
            <a:off x="-4155295" y="5119743"/>
            <a:ext cx="10287028" cy="0"/>
          </a:xfrm>
          <a:prstGeom prst="line">
            <a:avLst/>
          </a:prstGeom>
          <a:ln w="47625" cap="flat">
            <a:solidFill>
              <a:srgbClr val="C5A38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-10800000">
            <a:off x="0" y="9286875"/>
            <a:ext cx="16454957" cy="0"/>
          </a:xfrm>
          <a:prstGeom prst="line">
            <a:avLst/>
          </a:prstGeom>
          <a:ln w="47625" cap="flat">
            <a:solidFill>
              <a:srgbClr val="C5A38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1327206" y="424234"/>
            <a:ext cx="4818561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19"/>
              </a:lnSpc>
              <a:spcBef>
                <a:spcPct val="0"/>
              </a:spcBef>
            </a:pPr>
            <a:r>
              <a:rPr lang="ru-RU" sz="4299" dirty="0" smtClean="0">
                <a:solidFill>
                  <a:srgbClr val="2F2119"/>
                </a:solidFill>
                <a:latin typeface="Times New Roman"/>
              </a:rPr>
              <a:t>Швейна </a:t>
            </a:r>
            <a:r>
              <a:rPr lang="ru-RU" sz="4299" dirty="0" err="1" smtClean="0">
                <a:solidFill>
                  <a:srgbClr val="2F2119"/>
                </a:solidFill>
                <a:latin typeface="Times New Roman"/>
              </a:rPr>
              <a:t>механічна</a:t>
            </a:r>
            <a:r>
              <a:rPr lang="ru-RU" sz="4299" dirty="0" smtClean="0">
                <a:solidFill>
                  <a:srgbClr val="2F2119"/>
                </a:solidFill>
                <a:latin typeface="Times New Roman"/>
              </a:rPr>
              <a:t> машинка </a:t>
            </a:r>
            <a:r>
              <a:rPr lang="en-US" sz="4299" dirty="0" smtClean="0">
                <a:solidFill>
                  <a:srgbClr val="2F2119"/>
                </a:solidFill>
                <a:latin typeface="Algerian" panose="04020705040A02060702" pitchFamily="82" charset="0"/>
              </a:rPr>
              <a:t>Singer</a:t>
            </a:r>
            <a:r>
              <a:rPr lang="ru-RU" sz="4299" dirty="0" smtClean="0">
                <a:solidFill>
                  <a:srgbClr val="2F2119"/>
                </a:solidFill>
                <a:latin typeface="Times New Roman"/>
              </a:rPr>
              <a:t> з </a:t>
            </a:r>
            <a:r>
              <a:rPr lang="ru-RU" sz="4299" dirty="0" err="1" smtClean="0">
                <a:solidFill>
                  <a:srgbClr val="2F2119"/>
                </a:solidFill>
                <a:latin typeface="Times New Roman"/>
              </a:rPr>
              <a:t>ножним</a:t>
            </a:r>
            <a:r>
              <a:rPr lang="ru-RU" sz="4299" dirty="0" smtClean="0">
                <a:solidFill>
                  <a:srgbClr val="2F2119"/>
                </a:solidFill>
                <a:latin typeface="Times New Roman"/>
              </a:rPr>
              <a:t> приводом</a:t>
            </a:r>
            <a:endParaRPr lang="en-US" sz="4299" dirty="0">
              <a:solidFill>
                <a:srgbClr val="2F2119"/>
              </a:solidFill>
              <a:latin typeface="Algerian" panose="04020705040A02060702" pitchFamily="82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371601" y="3201905"/>
            <a:ext cx="4953000" cy="5386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519"/>
              </a:lnSpc>
            </a:pPr>
            <a:r>
              <a:rPr lang="ru-RU" sz="2199" dirty="0" smtClean="0">
                <a:solidFill>
                  <a:srgbClr val="603E2B"/>
                </a:solidFill>
                <a:latin typeface="Times New Roman"/>
              </a:rPr>
              <a:t>	</a:t>
            </a:r>
            <a:r>
              <a:rPr lang="ru-RU" sz="2199" dirty="0" err="1" smtClean="0">
                <a:solidFill>
                  <a:srgbClr val="603E2B"/>
                </a:solidFill>
                <a:latin typeface="Times New Roman"/>
              </a:rPr>
              <a:t>Знайдено</a:t>
            </a:r>
            <a:r>
              <a:rPr lang="ru-RU" sz="2199" dirty="0" smtClean="0">
                <a:solidFill>
                  <a:srgbClr val="603E2B"/>
                </a:solidFill>
                <a:latin typeface="Times New Roman"/>
              </a:rPr>
              <a:t> у бабусиному </a:t>
            </a:r>
            <a:r>
              <a:rPr lang="ru-RU" sz="2199" dirty="0" err="1" smtClean="0">
                <a:solidFill>
                  <a:srgbClr val="603E2B"/>
                </a:solidFill>
                <a:latin typeface="Times New Roman"/>
              </a:rPr>
              <a:t>гаражі</a:t>
            </a:r>
            <a:r>
              <a:rPr lang="ru-RU" sz="2199" dirty="0" smtClean="0">
                <a:solidFill>
                  <a:srgbClr val="603E2B"/>
                </a:solidFill>
                <a:latin typeface="Times New Roman"/>
              </a:rPr>
              <a:t> весною 2023 року. Належала </a:t>
            </a:r>
            <a:r>
              <a:rPr lang="ru-RU" sz="2199" dirty="0" err="1" smtClean="0">
                <a:solidFill>
                  <a:srgbClr val="603E2B"/>
                </a:solidFill>
                <a:latin typeface="Times New Roman"/>
              </a:rPr>
              <a:t>її</a:t>
            </a:r>
            <a:r>
              <a:rPr lang="ru-RU" sz="2199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199" dirty="0" err="1" smtClean="0">
                <a:solidFill>
                  <a:srgbClr val="603E2B"/>
                </a:solidFill>
                <a:latin typeface="Times New Roman"/>
              </a:rPr>
              <a:t>дідусеві</a:t>
            </a:r>
            <a:r>
              <a:rPr lang="ru-RU" sz="2199" dirty="0" smtClean="0">
                <a:solidFill>
                  <a:srgbClr val="603E2B"/>
                </a:solidFill>
                <a:latin typeface="Times New Roman"/>
              </a:rPr>
              <a:t>, Кудлаю </a:t>
            </a:r>
            <a:r>
              <a:rPr lang="ru-RU" sz="2199" dirty="0" err="1" smtClean="0">
                <a:solidFill>
                  <a:srgbClr val="603E2B"/>
                </a:solidFill>
                <a:latin typeface="Times New Roman"/>
              </a:rPr>
              <a:t>Лікандру</a:t>
            </a:r>
            <a:r>
              <a:rPr lang="ru-RU" sz="2199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199" dirty="0" err="1" smtClean="0">
                <a:solidFill>
                  <a:srgbClr val="603E2B"/>
                </a:solidFill>
                <a:latin typeface="Times New Roman"/>
              </a:rPr>
              <a:t>Івановичу</a:t>
            </a:r>
            <a:r>
              <a:rPr lang="ru-RU" sz="2199" dirty="0" smtClean="0">
                <a:solidFill>
                  <a:srgbClr val="603E2B"/>
                </a:solidFill>
                <a:latin typeface="Times New Roman"/>
              </a:rPr>
              <a:t>, 1888 року </a:t>
            </a:r>
            <a:r>
              <a:rPr lang="ru-RU" sz="2199" dirty="0" err="1" smtClean="0">
                <a:solidFill>
                  <a:srgbClr val="603E2B"/>
                </a:solidFill>
                <a:latin typeface="Times New Roman"/>
              </a:rPr>
              <a:t>народження</a:t>
            </a:r>
            <a:r>
              <a:rPr lang="ru-RU" sz="2199" dirty="0" smtClean="0">
                <a:solidFill>
                  <a:srgbClr val="603E2B"/>
                </a:solidFill>
                <a:latin typeface="Times New Roman"/>
              </a:rPr>
              <a:t>.</a:t>
            </a:r>
          </a:p>
          <a:p>
            <a:pPr algn="just">
              <a:lnSpc>
                <a:spcPts val="3519"/>
              </a:lnSpc>
            </a:pPr>
            <a:r>
              <a:rPr lang="ru-RU" sz="2199" dirty="0">
                <a:solidFill>
                  <a:srgbClr val="603E2B"/>
                </a:solidFill>
                <a:latin typeface="Times New Roman"/>
              </a:rPr>
              <a:t>	</a:t>
            </a:r>
            <a:r>
              <a:rPr lang="ru-RU" sz="2199" dirty="0" err="1" smtClean="0">
                <a:solidFill>
                  <a:srgbClr val="603E2B"/>
                </a:solidFill>
                <a:latin typeface="Times New Roman"/>
              </a:rPr>
              <a:t>Ця</a:t>
            </a:r>
            <a:r>
              <a:rPr lang="ru-RU" sz="2199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199" dirty="0" err="1" smtClean="0">
                <a:solidFill>
                  <a:srgbClr val="603E2B"/>
                </a:solidFill>
                <a:latin typeface="Times New Roman"/>
              </a:rPr>
              <a:t>знахідка</a:t>
            </a:r>
            <a:r>
              <a:rPr lang="ru-RU" sz="2199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199" dirty="0" err="1" smtClean="0">
                <a:solidFill>
                  <a:srgbClr val="603E2B"/>
                </a:solidFill>
                <a:latin typeface="Times New Roman"/>
              </a:rPr>
              <a:t>викликала</a:t>
            </a:r>
            <a:r>
              <a:rPr lang="ru-RU" sz="2199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199" dirty="0" err="1" smtClean="0">
                <a:solidFill>
                  <a:srgbClr val="603E2B"/>
                </a:solidFill>
                <a:latin typeface="Times New Roman"/>
              </a:rPr>
              <a:t>інтерес</a:t>
            </a:r>
            <a:r>
              <a:rPr lang="ru-RU" sz="2199" dirty="0" smtClean="0">
                <a:solidFill>
                  <a:srgbClr val="603E2B"/>
                </a:solidFill>
                <a:latin typeface="Times New Roman"/>
              </a:rPr>
              <a:t> і я </a:t>
            </a:r>
            <a:r>
              <a:rPr lang="ru-RU" sz="2199" dirty="0" err="1" smtClean="0">
                <a:solidFill>
                  <a:srgbClr val="603E2B"/>
                </a:solidFill>
                <a:latin typeface="Times New Roman"/>
              </a:rPr>
              <a:t>зосередила</a:t>
            </a:r>
            <a:r>
              <a:rPr lang="ru-RU" sz="2199" dirty="0" smtClean="0">
                <a:solidFill>
                  <a:srgbClr val="603E2B"/>
                </a:solidFill>
                <a:latin typeface="Times New Roman"/>
              </a:rPr>
              <a:t> свою </a:t>
            </a:r>
            <a:r>
              <a:rPr lang="ru-RU" sz="2199" dirty="0" err="1" smtClean="0">
                <a:solidFill>
                  <a:srgbClr val="603E2B"/>
                </a:solidFill>
                <a:latin typeface="Times New Roman"/>
              </a:rPr>
              <a:t>увагу</a:t>
            </a:r>
            <a:r>
              <a:rPr lang="ru-RU" sz="2199" dirty="0" smtClean="0">
                <a:solidFill>
                  <a:srgbClr val="603E2B"/>
                </a:solidFill>
                <a:latin typeface="Times New Roman"/>
              </a:rPr>
              <a:t> на </a:t>
            </a:r>
            <a:r>
              <a:rPr lang="ru-RU" sz="2199" dirty="0" err="1" smtClean="0">
                <a:solidFill>
                  <a:srgbClr val="603E2B"/>
                </a:solidFill>
                <a:latin typeface="Times New Roman"/>
              </a:rPr>
              <a:t>дослідженні</a:t>
            </a:r>
            <a:r>
              <a:rPr lang="ru-RU" sz="2199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199" dirty="0" err="1" smtClean="0">
                <a:solidFill>
                  <a:srgbClr val="603E2B"/>
                </a:solidFill>
                <a:latin typeface="Times New Roman"/>
              </a:rPr>
              <a:t>історії</a:t>
            </a:r>
            <a:r>
              <a:rPr lang="ru-RU" sz="2199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199" dirty="0" err="1" smtClean="0">
                <a:solidFill>
                  <a:srgbClr val="603E2B"/>
                </a:solidFill>
                <a:latin typeface="Times New Roman"/>
              </a:rPr>
              <a:t>створення</a:t>
            </a:r>
            <a:r>
              <a:rPr lang="ru-RU" sz="2199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199" dirty="0" err="1" smtClean="0">
                <a:solidFill>
                  <a:srgbClr val="603E2B"/>
                </a:solidFill>
                <a:latin typeface="Times New Roman"/>
              </a:rPr>
              <a:t>цих</a:t>
            </a:r>
            <a:r>
              <a:rPr lang="ru-RU" sz="2199" dirty="0" smtClean="0">
                <a:solidFill>
                  <a:srgbClr val="603E2B"/>
                </a:solidFill>
                <a:latin typeface="Times New Roman"/>
              </a:rPr>
              <a:t> машинок та </a:t>
            </a:r>
            <a:r>
              <a:rPr lang="ru-RU" sz="2199" dirty="0" err="1" smtClean="0">
                <a:solidFill>
                  <a:srgbClr val="603E2B"/>
                </a:solidFill>
                <a:latin typeface="Times New Roman"/>
              </a:rPr>
              <a:t>зацікавилася</a:t>
            </a:r>
            <a:r>
              <a:rPr lang="ru-RU" sz="2199" dirty="0" smtClean="0">
                <a:solidFill>
                  <a:srgbClr val="603E2B"/>
                </a:solidFill>
                <a:latin typeface="Times New Roman"/>
              </a:rPr>
              <a:t> долею </a:t>
            </a:r>
            <a:r>
              <a:rPr lang="ru-RU" sz="2199" dirty="0" err="1" smtClean="0">
                <a:solidFill>
                  <a:srgbClr val="603E2B"/>
                </a:solidFill>
                <a:latin typeface="Times New Roman"/>
              </a:rPr>
              <a:t>мого</a:t>
            </a:r>
            <a:r>
              <a:rPr lang="ru-RU" sz="2199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199" dirty="0" err="1" smtClean="0">
                <a:solidFill>
                  <a:srgbClr val="603E2B"/>
                </a:solidFill>
                <a:latin typeface="Times New Roman"/>
              </a:rPr>
              <a:t>прапрадідуся</a:t>
            </a:r>
            <a:r>
              <a:rPr lang="ru-RU" sz="2199" dirty="0" smtClean="0">
                <a:solidFill>
                  <a:srgbClr val="603E2B"/>
                </a:solidFill>
                <a:latin typeface="Times New Roman"/>
              </a:rPr>
              <a:t>.</a:t>
            </a:r>
          </a:p>
          <a:p>
            <a:pPr>
              <a:lnSpc>
                <a:spcPts val="3519"/>
              </a:lnSpc>
            </a:pPr>
            <a:endParaRPr lang="ru-RU" sz="2199" dirty="0">
              <a:solidFill>
                <a:srgbClr val="603E2B"/>
              </a:solidFill>
              <a:latin typeface="Times New Roman"/>
            </a:endParaRPr>
          </a:p>
          <a:p>
            <a:pPr>
              <a:lnSpc>
                <a:spcPts val="3519"/>
              </a:lnSpc>
            </a:pPr>
            <a:r>
              <a:rPr lang="ru-RU" sz="2199" dirty="0" smtClean="0">
                <a:solidFill>
                  <a:srgbClr val="603E2B"/>
                </a:solidFill>
                <a:latin typeface="Times New Roman"/>
              </a:rPr>
              <a:t>	</a:t>
            </a:r>
            <a:r>
              <a:rPr lang="ru-RU" sz="2199" dirty="0">
                <a:solidFill>
                  <a:srgbClr val="603E2B"/>
                </a:solidFill>
                <a:latin typeface="Times New Roman"/>
              </a:rPr>
              <a:t>С</a:t>
            </a:r>
            <a:r>
              <a:rPr lang="ru-RU" sz="2199" dirty="0" smtClean="0">
                <a:solidFill>
                  <a:srgbClr val="603E2B"/>
                </a:solidFill>
                <a:latin typeface="Times New Roman"/>
              </a:rPr>
              <a:t>ерійний номер машинки </a:t>
            </a:r>
          </a:p>
          <a:p>
            <a:pPr>
              <a:lnSpc>
                <a:spcPts val="3519"/>
              </a:lnSpc>
            </a:pPr>
            <a:r>
              <a:rPr lang="ru-RU" sz="2199" dirty="0">
                <a:solidFill>
                  <a:srgbClr val="603E2B"/>
                </a:solidFill>
                <a:latin typeface="Times New Roman"/>
              </a:rPr>
              <a:t>	</a:t>
            </a:r>
            <a:r>
              <a:rPr lang="ru-RU" sz="2199" dirty="0" smtClean="0">
                <a:solidFill>
                  <a:srgbClr val="603E2B"/>
                </a:solidFill>
                <a:latin typeface="Times New Roman"/>
              </a:rPr>
              <a:t>		А1306669</a:t>
            </a:r>
          </a:p>
          <a:p>
            <a:pPr>
              <a:lnSpc>
                <a:spcPts val="3519"/>
              </a:lnSpc>
            </a:pPr>
            <a:endParaRPr lang="en-US" sz="2199" dirty="0">
              <a:solidFill>
                <a:srgbClr val="603E2B"/>
              </a:solidFill>
              <a:latin typeface="Times New Roman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600157" y="401446"/>
            <a:ext cx="5241586" cy="39311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558616" y="4744783"/>
            <a:ext cx="5283127" cy="396234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517242" y="888931"/>
            <a:ext cx="5613940" cy="7485254"/>
          </a:xfrm>
          <a:prstGeom prst="rect">
            <a:avLst/>
          </a:prstGeom>
        </p:spPr>
      </p:pic>
      <p:sp>
        <p:nvSpPr>
          <p:cNvPr id="11" name="Овальная выноска 10"/>
          <p:cNvSpPr/>
          <p:nvPr/>
        </p:nvSpPr>
        <p:spPr>
          <a:xfrm rot="16898401">
            <a:off x="8756137" y="4417711"/>
            <a:ext cx="1655076" cy="1699796"/>
          </a:xfrm>
          <a:prstGeom prst="wedgeEllipseCallout">
            <a:avLst>
              <a:gd name="adj1" fmla="val -67716"/>
              <a:gd name="adj2" fmla="val 25700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Овальная выноска 11"/>
          <p:cNvSpPr/>
          <p:nvPr/>
        </p:nvSpPr>
        <p:spPr>
          <a:xfrm rot="16898401">
            <a:off x="9140557" y="1854495"/>
            <a:ext cx="1054728" cy="1295402"/>
          </a:xfrm>
          <a:prstGeom prst="wedgeEllipseCallout">
            <a:avLst>
              <a:gd name="adj1" fmla="val 109239"/>
              <a:gd name="adj2" fmla="val 45169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7810500"/>
            <a:ext cx="2917761" cy="21892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576" t="25643" r="10532" b="2660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5407957">
            <a:off x="-4155295" y="5119743"/>
            <a:ext cx="10287028" cy="0"/>
          </a:xfrm>
          <a:prstGeom prst="line">
            <a:avLst/>
          </a:prstGeom>
          <a:ln w="47625" cap="flat">
            <a:solidFill>
              <a:srgbClr val="C5A38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-10800000">
            <a:off x="0" y="9286875"/>
            <a:ext cx="16454957" cy="0"/>
          </a:xfrm>
          <a:prstGeom prst="line">
            <a:avLst/>
          </a:prstGeom>
          <a:ln w="47625" cap="flat">
            <a:solidFill>
              <a:srgbClr val="C5A387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87579" y="1527980"/>
            <a:ext cx="4251821" cy="318886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5029200" y="4920275"/>
            <a:ext cx="12389914" cy="4231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77"/>
              </a:lnSpc>
              <a:spcBef>
                <a:spcPct val="0"/>
              </a:spcBef>
            </a:pPr>
            <a:r>
              <a:rPr lang="ru-RU" sz="2340" dirty="0" smtClean="0">
                <a:solidFill>
                  <a:srgbClr val="603E2B"/>
                </a:solidFill>
                <a:latin typeface="Times New Roman"/>
              </a:rPr>
              <a:t>Компанія </a:t>
            </a:r>
            <a:r>
              <a:rPr lang="ru-RU" sz="2340" dirty="0" err="1" smtClean="0">
                <a:solidFill>
                  <a:srgbClr val="603E2B"/>
                </a:solidFill>
                <a:latin typeface="Times New Roman"/>
              </a:rPr>
              <a:t>була</a:t>
            </a:r>
            <a:r>
              <a:rPr lang="ru-RU" sz="2340" dirty="0" smtClean="0">
                <a:solidFill>
                  <a:srgbClr val="603E2B"/>
                </a:solidFill>
                <a:latin typeface="Times New Roman"/>
              </a:rPr>
              <a:t> заснована </a:t>
            </a:r>
            <a:r>
              <a:rPr lang="ru-RU" sz="2340" dirty="0">
                <a:solidFill>
                  <a:srgbClr val="603E2B"/>
                </a:solidFill>
                <a:latin typeface="Times New Roman"/>
              </a:rPr>
              <a:t>в 1851 </a:t>
            </a:r>
            <a:r>
              <a:rPr lang="ru-RU" sz="2340" dirty="0" err="1">
                <a:solidFill>
                  <a:srgbClr val="603E2B"/>
                </a:solidFill>
                <a:latin typeface="Times New Roman"/>
              </a:rPr>
              <a:t>році</a:t>
            </a:r>
            <a:r>
              <a:rPr lang="ru-RU" sz="234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340" dirty="0" err="1">
                <a:solidFill>
                  <a:srgbClr val="603E2B"/>
                </a:solidFill>
                <a:latin typeface="Times New Roman"/>
              </a:rPr>
              <a:t>Ісааком</a:t>
            </a:r>
            <a:r>
              <a:rPr lang="ru-RU" sz="234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340" dirty="0" err="1">
                <a:solidFill>
                  <a:srgbClr val="603E2B"/>
                </a:solidFill>
                <a:latin typeface="Times New Roman"/>
              </a:rPr>
              <a:t>Меритом</a:t>
            </a:r>
            <a:r>
              <a:rPr lang="ru-RU" sz="234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340" dirty="0" err="1">
                <a:solidFill>
                  <a:srgbClr val="603E2B"/>
                </a:solidFill>
                <a:latin typeface="Times New Roman"/>
              </a:rPr>
              <a:t>Зінґером</a:t>
            </a:r>
            <a:r>
              <a:rPr lang="ru-RU" sz="2340" dirty="0">
                <a:solidFill>
                  <a:srgbClr val="603E2B"/>
                </a:solidFill>
                <a:latin typeface="Times New Roman"/>
              </a:rPr>
              <a:t> і </a:t>
            </a:r>
            <a:r>
              <a:rPr lang="ru-RU" sz="2340" dirty="0" err="1">
                <a:solidFill>
                  <a:srgbClr val="603E2B"/>
                </a:solidFill>
                <a:latin typeface="Times New Roman"/>
              </a:rPr>
              <a:t>його</a:t>
            </a:r>
            <a:r>
              <a:rPr lang="ru-RU" sz="234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340" dirty="0" err="1">
                <a:solidFill>
                  <a:srgbClr val="603E2B"/>
                </a:solidFill>
                <a:latin typeface="Times New Roman"/>
              </a:rPr>
              <a:t>компаньйоном</a:t>
            </a:r>
            <a:r>
              <a:rPr lang="ru-RU" sz="234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340" dirty="0" err="1">
                <a:solidFill>
                  <a:srgbClr val="603E2B"/>
                </a:solidFill>
                <a:latin typeface="Times New Roman"/>
              </a:rPr>
              <a:t>Вільямом</a:t>
            </a:r>
            <a:r>
              <a:rPr lang="ru-RU" sz="2340" dirty="0">
                <a:solidFill>
                  <a:srgbClr val="603E2B"/>
                </a:solidFill>
                <a:latin typeface="Times New Roman"/>
              </a:rPr>
              <a:t> Кларком, як 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IM Singer &amp; Co. </a:t>
            </a:r>
            <a:r>
              <a:rPr lang="ru-RU" sz="2340" dirty="0">
                <a:solidFill>
                  <a:srgbClr val="603E2B"/>
                </a:solidFill>
                <a:latin typeface="Times New Roman"/>
              </a:rPr>
              <a:t>У 1865 </a:t>
            </a:r>
            <a:r>
              <a:rPr lang="ru-RU" sz="2340" dirty="0" err="1">
                <a:solidFill>
                  <a:srgbClr val="603E2B"/>
                </a:solidFill>
                <a:latin typeface="Times New Roman"/>
              </a:rPr>
              <a:t>була</a:t>
            </a:r>
            <a:r>
              <a:rPr lang="ru-RU" sz="234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340" dirty="0" err="1">
                <a:solidFill>
                  <a:srgbClr val="603E2B"/>
                </a:solidFill>
                <a:latin typeface="Times New Roman"/>
              </a:rPr>
              <a:t>перейменована</a:t>
            </a:r>
            <a:r>
              <a:rPr lang="ru-RU" sz="2340" dirty="0">
                <a:solidFill>
                  <a:srgbClr val="603E2B"/>
                </a:solidFill>
                <a:latin typeface="Times New Roman"/>
              </a:rPr>
              <a:t> на 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Singer Manufacturing Company, </a:t>
            </a:r>
            <a:r>
              <a:rPr lang="ru-RU" sz="2340" dirty="0">
                <a:solidFill>
                  <a:srgbClr val="603E2B"/>
                </a:solidFill>
                <a:latin typeface="Times New Roman"/>
              </a:rPr>
              <a:t>а в 1963 </a:t>
            </a:r>
            <a:r>
              <a:rPr lang="ru-RU" sz="2340" dirty="0" smtClean="0">
                <a:solidFill>
                  <a:srgbClr val="603E2B"/>
                </a:solidFill>
                <a:latin typeface="Times New Roman"/>
              </a:rPr>
              <a:t>– на 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The Singer Company.</a:t>
            </a:r>
            <a:endParaRPr lang="ru-RU" sz="2340" dirty="0" smtClean="0">
              <a:solidFill>
                <a:srgbClr val="603E2B"/>
              </a:solidFill>
              <a:latin typeface="Times New Roman"/>
            </a:endParaRPr>
          </a:p>
          <a:p>
            <a:pPr algn="ctr">
              <a:lnSpc>
                <a:spcPts val="3277"/>
              </a:lnSpc>
              <a:spcBef>
                <a:spcPct val="0"/>
              </a:spcBef>
            </a:pPr>
            <a:r>
              <a:rPr lang="en-US" sz="2340" dirty="0" err="1" smtClean="0">
                <a:solidFill>
                  <a:srgbClr val="603E2B"/>
                </a:solidFill>
                <a:latin typeface="Times New Roman"/>
              </a:rPr>
              <a:t>Вперше</a:t>
            </a:r>
            <a:r>
              <a:rPr lang="en-US" sz="2340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Швейні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машини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 SINGER®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виготовлялися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 з 1851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року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,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датування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виготовлення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відтворено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 з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оригінальних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журналів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обліку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реєстру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Компанії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.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На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швейних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машинах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,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виготовлених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до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 1900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років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 –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лише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числа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,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після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 1900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років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,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реєстраційні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номери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машини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мають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єдину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або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дволітерну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приставку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.</a:t>
            </a:r>
          </a:p>
          <a:p>
            <a:pPr algn="ctr">
              <a:lnSpc>
                <a:spcPts val="3277"/>
              </a:lnSpc>
              <a:spcBef>
                <a:spcPct val="0"/>
              </a:spcBef>
            </a:pPr>
            <a:r>
              <a:rPr lang="en-US" sz="2340" dirty="0" err="1" smtClean="0">
                <a:solidFill>
                  <a:srgbClr val="603E2B"/>
                </a:solidFill>
                <a:latin typeface="Times New Roman"/>
              </a:rPr>
              <a:t>На</a:t>
            </a:r>
            <a:r>
              <a:rPr lang="en-US" sz="2340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кожній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старовинній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машинці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 "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Зінгер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"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стоять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цифрові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,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буквено-цифрові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серійні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номери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.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Виглядає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це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як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довгаста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металева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пластинка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 з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вибитими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знаками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,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закріплена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на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горизонтальній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площині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 "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голови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"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машинки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праворуч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,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прямо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340" dirty="0" err="1" smtClean="0">
                <a:solidFill>
                  <a:srgbClr val="603E2B"/>
                </a:solidFill>
                <a:latin typeface="Times New Roman"/>
              </a:rPr>
              <a:t>біля</a:t>
            </a:r>
            <a:r>
              <a:rPr lang="en-US" sz="2340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"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ноги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"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машинки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 з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лицьового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її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боку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.</a:t>
            </a:r>
          </a:p>
        </p:txBody>
      </p:sp>
      <p:sp>
        <p:nvSpPr>
          <p:cNvPr id="11" name="TextBox 5"/>
          <p:cNvSpPr txBox="1"/>
          <p:nvPr/>
        </p:nvSpPr>
        <p:spPr>
          <a:xfrm>
            <a:off x="1327206" y="424234"/>
            <a:ext cx="15589194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19"/>
              </a:lnSpc>
              <a:spcBef>
                <a:spcPct val="0"/>
              </a:spcBef>
            </a:pPr>
            <a:r>
              <a:rPr lang="ru-RU" sz="4299" dirty="0" smtClean="0">
                <a:solidFill>
                  <a:srgbClr val="2F2119"/>
                </a:solidFill>
                <a:latin typeface="Times New Roman"/>
              </a:rPr>
              <a:t>Швейна </a:t>
            </a:r>
            <a:r>
              <a:rPr lang="ru-RU" sz="4299" dirty="0" err="1" smtClean="0">
                <a:solidFill>
                  <a:srgbClr val="2F2119"/>
                </a:solidFill>
                <a:latin typeface="Times New Roman"/>
              </a:rPr>
              <a:t>механічна</a:t>
            </a:r>
            <a:r>
              <a:rPr lang="ru-RU" sz="4299" dirty="0" smtClean="0">
                <a:solidFill>
                  <a:srgbClr val="2F2119"/>
                </a:solidFill>
                <a:latin typeface="Times New Roman"/>
              </a:rPr>
              <a:t> машинка </a:t>
            </a:r>
            <a:r>
              <a:rPr lang="en-US" sz="4299" dirty="0" smtClean="0">
                <a:solidFill>
                  <a:srgbClr val="2F2119"/>
                </a:solidFill>
                <a:latin typeface="Algerian" panose="04020705040A02060702" pitchFamily="82" charset="0"/>
              </a:rPr>
              <a:t>Singer</a:t>
            </a:r>
            <a:r>
              <a:rPr lang="ru-RU" sz="4299" dirty="0" smtClean="0">
                <a:solidFill>
                  <a:srgbClr val="2F2119"/>
                </a:solidFill>
                <a:latin typeface="Algerian" panose="04020705040A02060702" pitchFamily="82" charset="0"/>
              </a:rPr>
              <a:t>: </a:t>
            </a:r>
            <a:r>
              <a:rPr lang="ru-RU" sz="4299" dirty="0" err="1" smtClean="0">
                <a:solidFill>
                  <a:srgbClr val="2F2119"/>
                </a:solidFill>
                <a:latin typeface="Algerian" panose="04020705040A02060702" pitchFamily="82" charset="0"/>
              </a:rPr>
              <a:t>історія</a:t>
            </a:r>
            <a:r>
              <a:rPr lang="ru-RU" sz="4299" dirty="0" smtClean="0">
                <a:solidFill>
                  <a:srgbClr val="2F2119"/>
                </a:solidFill>
                <a:latin typeface="Algerian" panose="04020705040A02060702" pitchFamily="82" charset="0"/>
              </a:rPr>
              <a:t> </a:t>
            </a:r>
            <a:r>
              <a:rPr lang="ru-RU" sz="4299" dirty="0" err="1" smtClean="0">
                <a:solidFill>
                  <a:srgbClr val="2F2119"/>
                </a:solidFill>
                <a:latin typeface="Algerian" panose="04020705040A02060702" pitchFamily="82" charset="0"/>
              </a:rPr>
              <a:t>створення</a:t>
            </a:r>
            <a:endParaRPr lang="en-US" sz="4299" dirty="0">
              <a:solidFill>
                <a:srgbClr val="2F2119"/>
              </a:solidFill>
              <a:latin typeface="Algerian" panose="04020705040A02060702" pitchFamily="82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6865" y="1530425"/>
            <a:ext cx="3200400" cy="5229225"/>
          </a:xfrm>
          <a:prstGeom prst="rect">
            <a:avLst/>
          </a:prstGeom>
        </p:spPr>
      </p:pic>
      <p:sp>
        <p:nvSpPr>
          <p:cNvPr id="13" name="TextBox 7"/>
          <p:cNvSpPr txBox="1"/>
          <p:nvPr/>
        </p:nvSpPr>
        <p:spPr>
          <a:xfrm>
            <a:off x="1327206" y="7015843"/>
            <a:ext cx="3210059" cy="504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uk-UA" sz="2400" dirty="0" err="1">
                <a:solidFill>
                  <a:srgbClr val="545658"/>
                </a:solidFill>
                <a:latin typeface="Helmet"/>
              </a:rPr>
              <a:t>Ісаак</a:t>
            </a:r>
            <a:r>
              <a:rPr lang="uk-UA" sz="2400" dirty="0">
                <a:solidFill>
                  <a:srgbClr val="545658"/>
                </a:solidFill>
                <a:latin typeface="Helmet"/>
              </a:rPr>
              <a:t> Зінґер</a:t>
            </a:r>
            <a:endParaRPr lang="en-US" sz="2400" dirty="0">
              <a:solidFill>
                <a:srgbClr val="603E2B"/>
              </a:solidFill>
              <a:latin typeface="Times New Roman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93383" y="1362154"/>
            <a:ext cx="3796294" cy="349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11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576" t="25643" r="10532" b="2660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5407957">
            <a:off x="-4155295" y="5119743"/>
            <a:ext cx="10287028" cy="0"/>
          </a:xfrm>
          <a:prstGeom prst="line">
            <a:avLst/>
          </a:prstGeom>
          <a:ln w="47625" cap="flat">
            <a:solidFill>
              <a:srgbClr val="C5A38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-10800000">
            <a:off x="0" y="9286875"/>
            <a:ext cx="16454957" cy="0"/>
          </a:xfrm>
          <a:prstGeom prst="line">
            <a:avLst/>
          </a:prstGeom>
          <a:ln w="47625" cap="flat">
            <a:solidFill>
              <a:srgbClr val="C5A38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6314336" y="1333500"/>
            <a:ext cx="11821264" cy="8584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4479"/>
              </a:lnSpc>
            </a:pP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Зінґер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не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винаходив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швейної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машини й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ніколи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не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стверджував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,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що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зробив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це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. До 1850 року, коли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з'явилася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його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перша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швейна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машина,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вже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існував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ряд моделей. На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подолання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конструктивних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недоліків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у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цих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моделях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Зінґер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витратив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10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днів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,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які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«потрясли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світ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» і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зробили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винахідника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багатим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.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Він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розмістив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човник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горизонтально (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завдяки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цьому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нитка перестала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заплутуватися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);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запропонував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столик-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дошку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для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тканини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і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ніжку-тримач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голки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(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це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дозволило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робити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безперервний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шов);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забезпечив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машинку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педаллю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для приводу ногами (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можливість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працювати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з тканиною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двома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руками).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Ці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три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нововведення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стали базовою схемою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швейної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машинки на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довгі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роки. Вони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захищені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величезним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пакетом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патентів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,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що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налічує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кілька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тисяч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охоронних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документів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. Перший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примірник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«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Зінґера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»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був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проданий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за сто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доларів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.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Це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був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чи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не перший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випадок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в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історії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, коли перший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зразок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виробу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не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тільки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окупив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всі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витрати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на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попередні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розробки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, але й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приніс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прибуток</a:t>
            </a:r>
            <a:r>
              <a:rPr lang="ru-RU" sz="2400" dirty="0" smtClean="0">
                <a:solidFill>
                  <a:srgbClr val="603E2B"/>
                </a:solidFill>
                <a:latin typeface="Times New Roman"/>
              </a:rPr>
              <a:t>. 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Першим директором </a:t>
            </a:r>
            <a:r>
              <a:rPr lang="ru-RU" sz="2400" dirty="0" err="1" smtClean="0">
                <a:solidFill>
                  <a:srgbClr val="603E2B"/>
                </a:solidFill>
                <a:latin typeface="Times New Roman"/>
              </a:rPr>
              <a:t>побудованого</a:t>
            </a:r>
            <a:r>
              <a:rPr lang="ru-RU" sz="2400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 smtClean="0">
                <a:solidFill>
                  <a:srgbClr val="603E2B"/>
                </a:solidFill>
                <a:latin typeface="Times New Roman"/>
              </a:rPr>
              <a:t>після</a:t>
            </a:r>
            <a:r>
              <a:rPr lang="ru-RU" sz="2400" dirty="0" smtClean="0">
                <a:solidFill>
                  <a:srgbClr val="603E2B"/>
                </a:solidFill>
                <a:latin typeface="Times New Roman"/>
              </a:rPr>
              <a:t> 1900 року </a:t>
            </a:r>
            <a:r>
              <a:rPr lang="ru-RU" sz="2400" dirty="0" err="1" smtClean="0">
                <a:solidFill>
                  <a:srgbClr val="603E2B"/>
                </a:solidFill>
                <a:latin typeface="Times New Roman"/>
              </a:rPr>
              <a:t>підприємства</a:t>
            </a:r>
            <a:r>
              <a:rPr lang="ru-RU" sz="2400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400" dirty="0" smtClean="0">
                <a:solidFill>
                  <a:srgbClr val="603E2B"/>
                </a:solidFill>
                <a:latin typeface="Times New Roman"/>
              </a:rPr>
              <a:t>Singer</a:t>
            </a:r>
            <a:r>
              <a:rPr lang="ru-RU" sz="2400" dirty="0" smtClean="0">
                <a:solidFill>
                  <a:srgbClr val="603E2B"/>
                </a:solidFill>
                <a:latin typeface="Times New Roman"/>
              </a:rPr>
              <a:t> у 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Подольську </a:t>
            </a:r>
            <a:r>
              <a:rPr lang="ru-RU" sz="2400" dirty="0" smtClean="0">
                <a:solidFill>
                  <a:srgbClr val="603E2B"/>
                </a:solidFill>
                <a:latin typeface="Times New Roman"/>
              </a:rPr>
              <a:t>(</a:t>
            </a:r>
            <a:r>
              <a:rPr lang="ru-RU" sz="2400" dirty="0" err="1" smtClean="0">
                <a:solidFill>
                  <a:srgbClr val="603E2B"/>
                </a:solidFill>
                <a:latin typeface="Times New Roman"/>
              </a:rPr>
              <a:t>Російська</a:t>
            </a:r>
            <a:r>
              <a:rPr lang="ru-RU" sz="2400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 smtClean="0">
                <a:solidFill>
                  <a:srgbClr val="603E2B"/>
                </a:solidFill>
                <a:latin typeface="Times New Roman"/>
              </a:rPr>
              <a:t>імперія</a:t>
            </a:r>
            <a:r>
              <a:rPr lang="ru-RU" sz="2400" dirty="0" smtClean="0">
                <a:solidFill>
                  <a:srgbClr val="603E2B"/>
                </a:solidFill>
                <a:latin typeface="Times New Roman"/>
              </a:rPr>
              <a:t>) став 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Вальтер Франк </a:t>
            </a:r>
            <a:r>
              <a:rPr lang="ru-RU" sz="2400" dirty="0" err="1" smtClean="0">
                <a:solidFill>
                  <a:srgbClr val="603E2B"/>
                </a:solidFill>
                <a:latin typeface="Times New Roman"/>
              </a:rPr>
              <a:t>Діксон</a:t>
            </a:r>
            <a:r>
              <a:rPr lang="ru-RU" sz="2400" dirty="0" smtClean="0">
                <a:solidFill>
                  <a:srgbClr val="603E2B"/>
                </a:solidFill>
                <a:latin typeface="Times New Roman"/>
              </a:rPr>
              <a:t>.</a:t>
            </a:r>
          </a:p>
          <a:p>
            <a:pPr algn="ctr">
              <a:lnSpc>
                <a:spcPts val="4479"/>
              </a:lnSpc>
            </a:pPr>
            <a:r>
              <a:rPr lang="en-US" sz="2400" dirty="0" smtClean="0">
                <a:solidFill>
                  <a:srgbClr val="603E2B"/>
                </a:solidFill>
                <a:latin typeface="Times New Roman"/>
              </a:rPr>
              <a:t>Машинки </a:t>
            </a:r>
            <a:r>
              <a:rPr lang="ru-RU" sz="2400" dirty="0" err="1" smtClean="0">
                <a:solidFill>
                  <a:srgbClr val="603E2B"/>
                </a:solidFill>
                <a:latin typeface="Times New Roman"/>
              </a:rPr>
              <a:t>подібного</a:t>
            </a:r>
            <a:r>
              <a:rPr lang="en-US" sz="2400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smtClean="0">
                <a:solidFill>
                  <a:srgbClr val="603E2B"/>
                </a:solidFill>
                <a:latin typeface="Times New Roman"/>
              </a:rPr>
              <a:t>до </a:t>
            </a:r>
            <a:r>
              <a:rPr lang="ru-RU" sz="2400" dirty="0" err="1" smtClean="0">
                <a:solidFill>
                  <a:srgbClr val="603E2B"/>
                </a:solidFill>
                <a:latin typeface="Times New Roman"/>
              </a:rPr>
              <a:t>нашого</a:t>
            </a:r>
            <a:r>
              <a:rPr lang="ru-RU" sz="2400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400" dirty="0" err="1" smtClean="0">
                <a:solidFill>
                  <a:srgbClr val="603E2B"/>
                </a:solidFill>
                <a:latin typeface="Times New Roman"/>
              </a:rPr>
              <a:t>зразка</a:t>
            </a:r>
            <a:r>
              <a:rPr lang="en-US" sz="2400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603E2B"/>
                </a:solidFill>
                <a:latin typeface="Times New Roman"/>
              </a:rPr>
              <a:t>почали</a:t>
            </a:r>
            <a:r>
              <a:rPr lang="en-US" sz="240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603E2B"/>
                </a:solidFill>
                <a:latin typeface="Times New Roman"/>
              </a:rPr>
              <a:t>виготовляти</a:t>
            </a:r>
            <a:r>
              <a:rPr lang="en-US" sz="240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smtClean="0">
                <a:solidFill>
                  <a:srgbClr val="603E2B"/>
                </a:solidFill>
                <a:latin typeface="Times New Roman"/>
              </a:rPr>
              <a:t>в </a:t>
            </a:r>
            <a:r>
              <a:rPr lang="en-US" sz="2400" dirty="0" smtClean="0">
                <a:solidFill>
                  <a:srgbClr val="603E2B"/>
                </a:solidFill>
                <a:latin typeface="Times New Roman"/>
              </a:rPr>
              <a:t>у </a:t>
            </a:r>
            <a:r>
              <a:rPr lang="en-US" sz="2400" dirty="0">
                <a:solidFill>
                  <a:srgbClr val="603E2B"/>
                </a:solidFill>
                <a:latin typeface="Times New Roman"/>
              </a:rPr>
              <a:t>1911 </a:t>
            </a:r>
            <a:r>
              <a:rPr lang="en-US" sz="2400" dirty="0" err="1" smtClean="0">
                <a:solidFill>
                  <a:srgbClr val="603E2B"/>
                </a:solidFill>
                <a:latin typeface="Times New Roman"/>
              </a:rPr>
              <a:t>році</a:t>
            </a:r>
            <a:r>
              <a:rPr lang="ru-RU" sz="2400" dirty="0" smtClean="0">
                <a:solidFill>
                  <a:srgbClr val="603E2B"/>
                </a:solidFill>
                <a:latin typeface="Times New Roman"/>
              </a:rPr>
              <a:t>. </a:t>
            </a:r>
            <a:r>
              <a:rPr lang="ru-RU" sz="2400" dirty="0" err="1" smtClean="0">
                <a:solidFill>
                  <a:srgbClr val="603E2B"/>
                </a:solidFill>
                <a:latin typeface="Times New Roman"/>
              </a:rPr>
              <a:t>Це</a:t>
            </a:r>
            <a:r>
              <a:rPr lang="ru-RU" sz="2400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 smtClean="0">
                <a:solidFill>
                  <a:srgbClr val="603E2B"/>
                </a:solidFill>
                <a:latin typeface="Times New Roman"/>
              </a:rPr>
              <a:t>підтверджує</a:t>
            </a:r>
            <a:r>
              <a:rPr lang="ru-RU" sz="2400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 smtClean="0">
                <a:solidFill>
                  <a:srgbClr val="603E2B"/>
                </a:solidFill>
                <a:latin typeface="Times New Roman"/>
              </a:rPr>
              <a:t>серійний</a:t>
            </a:r>
            <a:r>
              <a:rPr lang="ru-RU" sz="2400" dirty="0" smtClean="0">
                <a:solidFill>
                  <a:srgbClr val="603E2B"/>
                </a:solidFill>
                <a:latin typeface="Times New Roman"/>
              </a:rPr>
              <a:t> номер </a:t>
            </a:r>
            <a:r>
              <a:rPr lang="ru-RU" sz="2400" dirty="0" err="1" smtClean="0">
                <a:solidFill>
                  <a:srgbClr val="603E2B"/>
                </a:solidFill>
                <a:latin typeface="Times New Roman"/>
              </a:rPr>
              <a:t>нашої</a:t>
            </a:r>
            <a:r>
              <a:rPr lang="ru-RU" sz="2400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машинки. </a:t>
            </a:r>
            <a:endParaRPr lang="ru-RU" sz="2400" dirty="0" smtClean="0">
              <a:solidFill>
                <a:srgbClr val="603E2B"/>
              </a:solidFill>
              <a:latin typeface="Times New Roman"/>
            </a:endParaRPr>
          </a:p>
        </p:txBody>
      </p:sp>
      <p:sp>
        <p:nvSpPr>
          <p:cNvPr id="11" name="TextBox 5"/>
          <p:cNvSpPr txBox="1"/>
          <p:nvPr/>
        </p:nvSpPr>
        <p:spPr>
          <a:xfrm>
            <a:off x="1327206" y="424234"/>
            <a:ext cx="15589194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19"/>
              </a:lnSpc>
              <a:spcBef>
                <a:spcPct val="0"/>
              </a:spcBef>
            </a:pPr>
            <a:r>
              <a:rPr lang="ru-RU" sz="4299" dirty="0" smtClean="0">
                <a:solidFill>
                  <a:srgbClr val="2F2119"/>
                </a:solidFill>
                <a:latin typeface="Times New Roman"/>
              </a:rPr>
              <a:t>Швейна </a:t>
            </a:r>
            <a:r>
              <a:rPr lang="ru-RU" sz="4299" dirty="0" err="1" smtClean="0">
                <a:solidFill>
                  <a:srgbClr val="2F2119"/>
                </a:solidFill>
                <a:latin typeface="Times New Roman"/>
              </a:rPr>
              <a:t>механічна</a:t>
            </a:r>
            <a:r>
              <a:rPr lang="ru-RU" sz="4299" dirty="0" smtClean="0">
                <a:solidFill>
                  <a:srgbClr val="2F2119"/>
                </a:solidFill>
                <a:latin typeface="Times New Roman"/>
              </a:rPr>
              <a:t> машинка </a:t>
            </a:r>
            <a:r>
              <a:rPr lang="en-US" sz="4299" dirty="0" smtClean="0">
                <a:solidFill>
                  <a:srgbClr val="2F2119"/>
                </a:solidFill>
                <a:latin typeface="Algerian" panose="04020705040A02060702" pitchFamily="82" charset="0"/>
              </a:rPr>
              <a:t>Singer</a:t>
            </a:r>
            <a:r>
              <a:rPr lang="ru-RU" sz="4299" dirty="0" smtClean="0">
                <a:solidFill>
                  <a:srgbClr val="2F2119"/>
                </a:solidFill>
                <a:latin typeface="Algerian" panose="04020705040A02060702" pitchFamily="82" charset="0"/>
              </a:rPr>
              <a:t>: </a:t>
            </a:r>
            <a:r>
              <a:rPr lang="ru-RU" sz="4299" dirty="0" err="1" smtClean="0">
                <a:solidFill>
                  <a:srgbClr val="2F2119"/>
                </a:solidFill>
                <a:latin typeface="Algerian" panose="04020705040A02060702" pitchFamily="82" charset="0"/>
              </a:rPr>
              <a:t>історія</a:t>
            </a:r>
            <a:r>
              <a:rPr lang="ru-RU" sz="4299" dirty="0" smtClean="0">
                <a:solidFill>
                  <a:srgbClr val="2F2119"/>
                </a:solidFill>
                <a:latin typeface="Algerian" panose="04020705040A02060702" pitchFamily="82" charset="0"/>
              </a:rPr>
              <a:t> </a:t>
            </a:r>
            <a:r>
              <a:rPr lang="ru-RU" sz="4299" dirty="0" err="1" smtClean="0">
                <a:solidFill>
                  <a:srgbClr val="2F2119"/>
                </a:solidFill>
                <a:latin typeface="Algerian" panose="04020705040A02060702" pitchFamily="82" charset="0"/>
              </a:rPr>
              <a:t>створення</a:t>
            </a:r>
            <a:endParaRPr lang="en-US" sz="4299" dirty="0">
              <a:solidFill>
                <a:srgbClr val="2F2119"/>
              </a:solidFill>
              <a:latin typeface="Algerian" panose="04020705040A02060702" pitchFamily="82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769" y="1937148"/>
            <a:ext cx="4779678" cy="637696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085597" y="8349537"/>
            <a:ext cx="5338022" cy="541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3519"/>
              </a:lnSpc>
            </a:pPr>
            <a:r>
              <a:rPr lang="ru-RU" sz="2199" b="1" dirty="0" smtClean="0">
                <a:solidFill>
                  <a:srgbClr val="603E2B"/>
                </a:solidFill>
                <a:latin typeface="Times New Roman"/>
              </a:rPr>
              <a:t>Машинка з </a:t>
            </a:r>
            <a:r>
              <a:rPr lang="ru-RU" sz="2199" b="1" dirty="0" err="1" smtClean="0">
                <a:solidFill>
                  <a:srgbClr val="603E2B"/>
                </a:solidFill>
                <a:latin typeface="Times New Roman"/>
              </a:rPr>
              <a:t>серійним</a:t>
            </a:r>
            <a:r>
              <a:rPr lang="ru-RU" sz="2199" b="1" dirty="0" smtClean="0">
                <a:solidFill>
                  <a:srgbClr val="603E2B"/>
                </a:solidFill>
                <a:latin typeface="Times New Roman"/>
              </a:rPr>
              <a:t> номером А1306669</a:t>
            </a:r>
            <a:endParaRPr lang="ru-RU" sz="2199" b="1" dirty="0">
              <a:solidFill>
                <a:srgbClr val="603E2B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576" t="25643" r="10532" b="2660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5407957">
            <a:off x="-4155295" y="5119743"/>
            <a:ext cx="10287028" cy="0"/>
          </a:xfrm>
          <a:prstGeom prst="line">
            <a:avLst/>
          </a:prstGeom>
          <a:ln w="47625" cap="flat">
            <a:solidFill>
              <a:srgbClr val="C5A38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-10800000">
            <a:off x="0" y="9286875"/>
            <a:ext cx="16454957" cy="0"/>
          </a:xfrm>
          <a:prstGeom prst="line">
            <a:avLst/>
          </a:prstGeom>
          <a:ln w="47625" cap="flat">
            <a:solidFill>
              <a:srgbClr val="C5A387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855628" y="6876004"/>
            <a:ext cx="3198655" cy="23989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04667" y="337490"/>
            <a:ext cx="10326134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19"/>
              </a:lnSpc>
              <a:spcBef>
                <a:spcPct val="0"/>
              </a:spcBef>
            </a:pPr>
            <a:r>
              <a:rPr lang="ru-RU" sz="4299" dirty="0" err="1" smtClean="0">
                <a:solidFill>
                  <a:srgbClr val="2F2119"/>
                </a:solidFill>
                <a:latin typeface="+mj-lt"/>
              </a:rPr>
              <a:t>Логотипи</a:t>
            </a:r>
            <a:r>
              <a:rPr lang="ru-RU" sz="4299" dirty="0" smtClean="0">
                <a:solidFill>
                  <a:srgbClr val="2F2119"/>
                </a:solidFill>
                <a:latin typeface="+mj-lt"/>
              </a:rPr>
              <a:t> та </a:t>
            </a:r>
            <a:r>
              <a:rPr lang="ru-RU" sz="4299" dirty="0" err="1" smtClean="0">
                <a:solidFill>
                  <a:srgbClr val="2F2119"/>
                </a:solidFill>
                <a:latin typeface="+mj-lt"/>
              </a:rPr>
              <a:t>оздоблення</a:t>
            </a:r>
            <a:r>
              <a:rPr lang="ru-RU" sz="4299" dirty="0" smtClean="0">
                <a:solidFill>
                  <a:srgbClr val="2F2119"/>
                </a:solidFill>
                <a:latin typeface="+mj-lt"/>
              </a:rPr>
              <a:t> машинки</a:t>
            </a:r>
            <a:r>
              <a:rPr lang="en-US" sz="4299" dirty="0">
                <a:solidFill>
                  <a:srgbClr val="2F2119"/>
                </a:solidFill>
                <a:latin typeface="Algerian" panose="04020705040A02060702" pitchFamily="82" charset="0"/>
              </a:rPr>
              <a:t> Singer</a:t>
            </a:r>
            <a:endParaRPr lang="en-US" sz="4299" dirty="0">
              <a:solidFill>
                <a:srgbClr val="2F2119"/>
              </a:solidFill>
              <a:latin typeface="+mj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860" y="961836"/>
            <a:ext cx="6128098" cy="818038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125200" y="5419284"/>
            <a:ext cx="4168638" cy="31264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1397" y="4496127"/>
            <a:ext cx="3877392" cy="389568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7472470" y="1323321"/>
            <a:ext cx="1058181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dirty="0" smtClean="0"/>
              <a:t>	У Російській імперії швейні машини продавали більш ніж 3000 фірмових магазинів, які були розкидані по всій території імперії. У них покупці могли придбати машину на виплату. Завдяки відмінній якості продукції, компанія «Зінгер» отримала право називатися «Постачальником Двору Його Імператорської Величності».</a:t>
            </a:r>
          </a:p>
          <a:p>
            <a:pPr algn="just"/>
            <a:r>
              <a:rPr lang="ru-RU" sz="2800" dirty="0" smtClean="0"/>
              <a:t>	</a:t>
            </a:r>
            <a:r>
              <a:rPr lang="ru-RU" sz="2800" dirty="0" err="1" smtClean="0"/>
              <a:t>Емблема</a:t>
            </a:r>
            <a:r>
              <a:rPr lang="ru-RU" sz="2800" dirty="0" smtClean="0"/>
              <a:t>, </a:t>
            </a:r>
            <a:r>
              <a:rPr lang="ru-RU" sz="2800" dirty="0" err="1" smtClean="0"/>
              <a:t>зображена</a:t>
            </a:r>
            <a:r>
              <a:rPr lang="ru-RU" sz="2800" dirty="0" smtClean="0"/>
              <a:t> </a:t>
            </a:r>
            <a:r>
              <a:rPr lang="ru-RU" sz="2800" dirty="0"/>
              <a:t>н</a:t>
            </a:r>
            <a:r>
              <a:rPr lang="ru-RU" sz="2800" dirty="0" smtClean="0"/>
              <a:t>а </a:t>
            </a:r>
            <a:r>
              <a:rPr lang="ru-RU" sz="2800" dirty="0" err="1" smtClean="0"/>
              <a:t>машинці</a:t>
            </a:r>
            <a:r>
              <a:rPr lang="ru-RU" sz="2800" dirty="0" smtClean="0"/>
              <a:t>; </a:t>
            </a:r>
            <a:r>
              <a:rPr lang="ru-RU" sz="2800" dirty="0" err="1" smtClean="0"/>
              <a:t>дві</a:t>
            </a:r>
            <a:r>
              <a:rPr lang="ru-RU" sz="2800" dirty="0" smtClean="0"/>
              <a:t> </a:t>
            </a:r>
            <a:r>
              <a:rPr lang="ru-RU" sz="2800" dirty="0" err="1" smtClean="0"/>
              <a:t>перехрещені</a:t>
            </a:r>
            <a:r>
              <a:rPr lang="ru-RU" sz="2800" dirty="0" smtClean="0"/>
              <a:t> </a:t>
            </a:r>
            <a:r>
              <a:rPr lang="ru-RU" sz="2800" dirty="0" err="1" smtClean="0"/>
              <a:t>голки</a:t>
            </a:r>
            <a:r>
              <a:rPr lang="ru-RU" sz="2800" dirty="0" smtClean="0"/>
              <a:t>, вита нитка та </a:t>
            </a:r>
            <a:r>
              <a:rPr lang="ru-RU" sz="2800" dirty="0" err="1" smtClean="0"/>
              <a:t>вертикальний</a:t>
            </a:r>
            <a:r>
              <a:rPr lang="ru-RU" sz="2800" dirty="0" smtClean="0"/>
              <a:t> </a:t>
            </a:r>
            <a:r>
              <a:rPr lang="ru-RU" sz="2800" dirty="0" err="1" smtClean="0"/>
              <a:t>човник</a:t>
            </a:r>
            <a:endParaRPr lang="uk-UA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576" t="25643" r="10532" b="2660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5407957">
            <a:off x="-4155295" y="5119743"/>
            <a:ext cx="10287028" cy="0"/>
          </a:xfrm>
          <a:prstGeom prst="line">
            <a:avLst/>
          </a:prstGeom>
          <a:ln w="47625" cap="flat">
            <a:solidFill>
              <a:srgbClr val="C5A38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-10800000">
            <a:off x="0" y="9286875"/>
            <a:ext cx="16454957" cy="0"/>
          </a:xfrm>
          <a:prstGeom prst="line">
            <a:avLst/>
          </a:prstGeom>
          <a:ln w="47625" cap="flat">
            <a:solidFill>
              <a:srgbClr val="C5A387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25352"/>
          <a:stretch>
            <a:fillRect/>
          </a:stretch>
        </p:blipFill>
        <p:spPr>
          <a:xfrm>
            <a:off x="14165177" y="5371201"/>
            <a:ext cx="3665624" cy="368292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11502" y="5525032"/>
            <a:ext cx="6400800" cy="32004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90882" y="1059704"/>
            <a:ext cx="16992599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2400" dirty="0" smtClean="0">
                <a:solidFill>
                  <a:srgbClr val="603E2B"/>
                </a:solidFill>
                <a:latin typeface="Times New Roman"/>
              </a:rPr>
              <a:t>	</a:t>
            </a:r>
            <a:r>
              <a:rPr lang="ru-RU" sz="2400" dirty="0" err="1" smtClean="0">
                <a:solidFill>
                  <a:srgbClr val="603E2B"/>
                </a:solidFill>
                <a:latin typeface="Times New Roman"/>
              </a:rPr>
              <a:t>Вертикальний</a:t>
            </a:r>
            <a:r>
              <a:rPr lang="ru-RU" sz="2400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 smtClean="0">
                <a:solidFill>
                  <a:srgbClr val="603E2B"/>
                </a:solidFill>
                <a:latin typeface="Times New Roman"/>
              </a:rPr>
              <a:t>човник</a:t>
            </a:r>
            <a:r>
              <a:rPr lang="ru-RU" sz="2400" dirty="0" smtClean="0">
                <a:solidFill>
                  <a:srgbClr val="603E2B"/>
                </a:solidFill>
                <a:latin typeface="Times New Roman"/>
              </a:rPr>
              <a:t>, </a:t>
            </a:r>
            <a:r>
              <a:rPr lang="ru-RU" sz="2400" dirty="0" err="1" smtClean="0">
                <a:solidFill>
                  <a:srgbClr val="603E2B"/>
                </a:solidFill>
                <a:latin typeface="Times New Roman"/>
              </a:rPr>
              <a:t>зображений</a:t>
            </a:r>
            <a:r>
              <a:rPr lang="ru-RU" sz="2400" dirty="0" smtClean="0">
                <a:solidFill>
                  <a:srgbClr val="603E2B"/>
                </a:solidFill>
                <a:latin typeface="Times New Roman"/>
              </a:rPr>
              <a:t> на </a:t>
            </a:r>
            <a:r>
              <a:rPr lang="ru-RU" sz="2400" dirty="0" err="1" smtClean="0">
                <a:solidFill>
                  <a:srgbClr val="603E2B"/>
                </a:solidFill>
                <a:latin typeface="Times New Roman"/>
              </a:rPr>
              <a:t>логотипі</a:t>
            </a:r>
            <a:r>
              <a:rPr lang="ru-RU" sz="2400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 smtClean="0">
                <a:solidFill>
                  <a:srgbClr val="603E2B"/>
                </a:solidFill>
                <a:latin typeface="Times New Roman"/>
              </a:rPr>
              <a:t>фірми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, </a:t>
            </a:r>
            <a:r>
              <a:rPr lang="ru-RU" sz="2400" dirty="0" smtClean="0">
                <a:solidFill>
                  <a:srgbClr val="603E2B"/>
                </a:solidFill>
                <a:latin typeface="Times New Roman"/>
              </a:rPr>
              <a:t>почав </a:t>
            </a:r>
            <a:r>
              <a:rPr lang="ru-RU" sz="2400" dirty="0" err="1" smtClean="0">
                <a:solidFill>
                  <a:srgbClr val="603E2B"/>
                </a:solidFill>
                <a:latin typeface="Times New Roman"/>
              </a:rPr>
              <a:t>використовуватися</a:t>
            </a:r>
            <a:r>
              <a:rPr lang="ru-RU" sz="2400" dirty="0" smtClean="0">
                <a:solidFill>
                  <a:srgbClr val="603E2B"/>
                </a:solidFill>
                <a:latin typeface="Times New Roman"/>
              </a:rPr>
              <a:t> у </a:t>
            </a:r>
            <a:r>
              <a:rPr lang="ru-RU" sz="2400" dirty="0" err="1" smtClean="0">
                <a:solidFill>
                  <a:srgbClr val="603E2B"/>
                </a:solidFill>
                <a:latin typeface="Times New Roman"/>
              </a:rPr>
              <a:t>швейних</a:t>
            </a:r>
            <a:r>
              <a:rPr lang="ru-RU" sz="2400" dirty="0" smtClean="0">
                <a:solidFill>
                  <a:srgbClr val="603E2B"/>
                </a:solidFill>
                <a:latin typeface="Times New Roman"/>
              </a:rPr>
              <a:t> машинах </a:t>
            </a:r>
            <a:r>
              <a:rPr lang="ru-RU" sz="2400" dirty="0" err="1" smtClean="0">
                <a:solidFill>
                  <a:srgbClr val="603E2B"/>
                </a:solidFill>
                <a:latin typeface="Times New Roman"/>
              </a:rPr>
              <a:t>Зінгер</a:t>
            </a:r>
            <a:r>
              <a:rPr lang="ru-RU" sz="2400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 smtClean="0">
                <a:solidFill>
                  <a:srgbClr val="603E2B"/>
                </a:solidFill>
                <a:latin typeface="Times New Roman"/>
              </a:rPr>
              <a:t>ще</a:t>
            </a:r>
            <a:r>
              <a:rPr lang="ru-RU" sz="2400" dirty="0" smtClean="0">
                <a:solidFill>
                  <a:srgbClr val="603E2B"/>
                </a:solidFill>
                <a:latin typeface="Times New Roman"/>
              </a:rPr>
              <a:t> самим </a:t>
            </a:r>
            <a:r>
              <a:rPr lang="ru-RU" sz="2400" dirty="0" err="1" smtClean="0">
                <a:solidFill>
                  <a:srgbClr val="603E2B"/>
                </a:solidFill>
                <a:latin typeface="Times New Roman"/>
              </a:rPr>
              <a:t>Ісааком</a:t>
            </a:r>
            <a:r>
              <a:rPr lang="ru-RU" sz="2400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 smtClean="0">
                <a:solidFill>
                  <a:srgbClr val="603E2B"/>
                </a:solidFill>
                <a:latin typeface="Times New Roman"/>
              </a:rPr>
              <a:t>Зінгером</a:t>
            </a:r>
            <a:r>
              <a:rPr lang="ru-RU" sz="2400" dirty="0" smtClean="0">
                <a:solidFill>
                  <a:srgbClr val="603E2B"/>
                </a:solidFill>
                <a:latin typeface="Times New Roman"/>
              </a:rPr>
              <a:t>.</a:t>
            </a:r>
            <a:endParaRPr lang="ru-RU" sz="2400" dirty="0">
              <a:solidFill>
                <a:srgbClr val="603E2B"/>
              </a:solidFill>
              <a:latin typeface="Times New Roman"/>
            </a:endParaRPr>
          </a:p>
          <a:p>
            <a:pPr algn="just"/>
            <a:r>
              <a:rPr lang="ru-RU" sz="2400" dirty="0" smtClean="0">
                <a:solidFill>
                  <a:srgbClr val="603E2B"/>
                </a:solidFill>
                <a:latin typeface="Times New Roman"/>
              </a:rPr>
              <a:t>	</a:t>
            </a:r>
            <a:r>
              <a:rPr lang="ru-RU" sz="2400" dirty="0" err="1" smtClean="0">
                <a:solidFill>
                  <a:srgbClr val="603E2B"/>
                </a:solidFill>
                <a:latin typeface="Times New Roman"/>
              </a:rPr>
              <a:t>Вертикальні</a:t>
            </a:r>
            <a:r>
              <a:rPr lang="ru-RU" sz="2400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човники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бувають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двох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типів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:</a:t>
            </a:r>
          </a:p>
          <a:p>
            <a:pPr algn="just"/>
            <a:r>
              <a:rPr lang="ru-RU" sz="2400" dirty="0" smtClean="0">
                <a:solidFill>
                  <a:srgbClr val="603E2B"/>
                </a:solidFill>
                <a:latin typeface="Times New Roman"/>
              </a:rPr>
              <a:t> - </a:t>
            </a:r>
            <a:r>
              <a:rPr lang="ru-RU" sz="2400" dirty="0" err="1" smtClean="0">
                <a:solidFill>
                  <a:srgbClr val="603E2B"/>
                </a:solidFill>
                <a:latin typeface="Times New Roman"/>
              </a:rPr>
              <a:t>обертовий</a:t>
            </a:r>
            <a:r>
              <a:rPr lang="ru-RU" sz="2400" dirty="0" smtClean="0">
                <a:solidFill>
                  <a:srgbClr val="603E2B"/>
                </a:solidFill>
                <a:latin typeface="Times New Roman"/>
              </a:rPr>
              <a:t>;</a:t>
            </a:r>
            <a:endParaRPr lang="ru-RU" sz="2400" dirty="0">
              <a:solidFill>
                <a:srgbClr val="603E2B"/>
              </a:solidFill>
              <a:latin typeface="Times New Roman"/>
            </a:endParaRPr>
          </a:p>
          <a:p>
            <a:pPr algn="just"/>
            <a:r>
              <a:rPr lang="ru-RU" sz="2400" dirty="0" smtClean="0">
                <a:solidFill>
                  <a:srgbClr val="603E2B"/>
                </a:solidFill>
                <a:latin typeface="Times New Roman"/>
              </a:rPr>
              <a:t> - </a:t>
            </a:r>
            <a:r>
              <a:rPr lang="ru-RU" sz="2400" dirty="0" err="1" smtClean="0">
                <a:solidFill>
                  <a:srgbClr val="603E2B"/>
                </a:solidFill>
                <a:latin typeface="Times New Roman"/>
              </a:rPr>
              <a:t>ротаційний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.</a:t>
            </a:r>
          </a:p>
          <a:p>
            <a:pPr algn="just"/>
            <a:r>
              <a:rPr lang="ru-RU" sz="2400" dirty="0" smtClean="0">
                <a:solidFill>
                  <a:srgbClr val="603E2B"/>
                </a:solidFill>
                <a:latin typeface="Times New Roman"/>
              </a:rPr>
              <a:t>	</a:t>
            </a:r>
            <a:r>
              <a:rPr lang="ru-RU" sz="2400" dirty="0" err="1" smtClean="0">
                <a:solidFill>
                  <a:srgbClr val="603E2B"/>
                </a:solidFill>
                <a:latin typeface="Times New Roman"/>
              </a:rPr>
              <a:t>Обертовими</a:t>
            </a:r>
            <a:r>
              <a:rPr lang="ru-RU" sz="2400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моделями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оснащуються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професійні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машини для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побутової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та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промислової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експлуатації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. При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роботі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він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обертається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по колу,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забезпечуючи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якісне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шиття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. У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процесі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роботи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він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не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створює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вібрацію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,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відрізняється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надійністю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,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дає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якісну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сходинку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і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високу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швидкість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.</a:t>
            </a:r>
          </a:p>
          <a:p>
            <a:pPr algn="just"/>
            <a:r>
              <a:rPr lang="ru-RU" sz="2400" dirty="0" smtClean="0">
                <a:solidFill>
                  <a:srgbClr val="603E2B"/>
                </a:solidFill>
                <a:latin typeface="Times New Roman"/>
              </a:rPr>
              <a:t>	</a:t>
            </a:r>
            <a:r>
              <a:rPr lang="ru-RU" sz="2400" dirty="0" err="1" smtClean="0">
                <a:solidFill>
                  <a:srgbClr val="603E2B"/>
                </a:solidFill>
                <a:latin typeface="Times New Roman"/>
              </a:rPr>
              <a:t>Ротаційним</a:t>
            </a:r>
            <a:r>
              <a:rPr lang="ru-RU" sz="2400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оснащуються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машини,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призначені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для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побутового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використання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,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наприклад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, </a:t>
            </a:r>
            <a:r>
              <a:rPr lang="en-US" sz="2400" dirty="0">
                <a:solidFill>
                  <a:srgbClr val="603E2B"/>
                </a:solidFill>
                <a:latin typeface="Times New Roman"/>
              </a:rPr>
              <a:t>Janome, Singer 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та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ін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. Деталь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виготовляється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з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металу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, при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роботі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створює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коливальні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рухи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, </a:t>
            </a:r>
            <a:r>
              <a:rPr lang="ru-RU" sz="2400" dirty="0" err="1" smtClean="0">
                <a:solidFill>
                  <a:srgbClr val="603E2B"/>
                </a:solidFill>
                <a:latin typeface="Times New Roman"/>
              </a:rPr>
              <a:t>характеризується</a:t>
            </a:r>
            <a:r>
              <a:rPr lang="ru-RU" sz="2400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 smtClean="0">
                <a:solidFill>
                  <a:srgbClr val="603E2B"/>
                </a:solidFill>
                <a:latin typeface="Times New Roman"/>
              </a:rPr>
              <a:t>високою</a:t>
            </a:r>
            <a:r>
              <a:rPr lang="ru-RU" sz="2400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швидкістю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 smtClean="0">
                <a:solidFill>
                  <a:srgbClr val="603E2B"/>
                </a:solidFill>
                <a:latin typeface="Times New Roman"/>
              </a:rPr>
              <a:t>роботи</a:t>
            </a:r>
            <a:r>
              <a:rPr lang="ru-RU" sz="2400" dirty="0" smtClean="0">
                <a:solidFill>
                  <a:srgbClr val="603E2B"/>
                </a:solidFill>
                <a:latin typeface="Times New Roman"/>
              </a:rPr>
              <a:t> та </a:t>
            </a:r>
            <a:r>
              <a:rPr lang="ru-RU" sz="2400" dirty="0" err="1" smtClean="0">
                <a:solidFill>
                  <a:srgbClr val="603E2B"/>
                </a:solidFill>
                <a:latin typeface="Times New Roman"/>
              </a:rPr>
              <a:t>універсальністю</a:t>
            </a:r>
            <a:r>
              <a:rPr lang="ru-RU" sz="2400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- до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нього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легко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підібрати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шпульку,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або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сам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запасний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пристрій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,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якщо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необхідно</a:t>
            </a:r>
            <a:r>
              <a:rPr lang="ru-RU" sz="2400" dirty="0">
                <a:solidFill>
                  <a:srgbClr val="603E2B"/>
                </a:solidFill>
                <a:latin typeface="Times New Roman"/>
              </a:rPr>
              <a:t> провести </a:t>
            </a:r>
            <a:r>
              <a:rPr lang="ru-RU" sz="2400" dirty="0" err="1">
                <a:solidFill>
                  <a:srgbClr val="603E2B"/>
                </a:solidFill>
                <a:latin typeface="Times New Roman"/>
              </a:rPr>
              <a:t>заміну</a:t>
            </a:r>
            <a:r>
              <a:rPr lang="ru-RU" sz="2400" dirty="0" smtClean="0">
                <a:solidFill>
                  <a:srgbClr val="603E2B"/>
                </a:solidFill>
                <a:latin typeface="Times New Roman"/>
              </a:rPr>
              <a:t>.</a:t>
            </a:r>
            <a:endParaRPr lang="ru-RU" sz="2400" dirty="0">
              <a:solidFill>
                <a:srgbClr val="603E2B"/>
              </a:solidFill>
              <a:latin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04667" y="337490"/>
            <a:ext cx="10326134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19"/>
              </a:lnSpc>
              <a:spcBef>
                <a:spcPct val="0"/>
              </a:spcBef>
            </a:pPr>
            <a:r>
              <a:rPr lang="ru-RU" sz="4299" dirty="0" err="1" smtClean="0">
                <a:solidFill>
                  <a:srgbClr val="2F2119"/>
                </a:solidFill>
                <a:latin typeface="+mj-lt"/>
              </a:rPr>
              <a:t>Човник</a:t>
            </a:r>
            <a:r>
              <a:rPr lang="ru-RU" sz="4299" dirty="0" smtClean="0">
                <a:solidFill>
                  <a:srgbClr val="2F2119"/>
                </a:solidFill>
                <a:latin typeface="+mj-lt"/>
              </a:rPr>
              <a:t> машинки</a:t>
            </a:r>
            <a:r>
              <a:rPr lang="en-US" sz="4299" dirty="0">
                <a:solidFill>
                  <a:srgbClr val="2F2119"/>
                </a:solidFill>
                <a:latin typeface="Algerian" panose="04020705040A02060702" pitchFamily="82" charset="0"/>
              </a:rPr>
              <a:t> Singer</a:t>
            </a:r>
            <a:endParaRPr lang="en-US" sz="4299" dirty="0">
              <a:solidFill>
                <a:srgbClr val="2F2119"/>
              </a:solidFill>
              <a:latin typeface="+mj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203940">
            <a:off x="10070287" y="6343137"/>
            <a:ext cx="1739051" cy="17390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576" t="25643" r="10532" b="2660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5407957">
            <a:off x="-4155295" y="5119743"/>
            <a:ext cx="10287028" cy="0"/>
          </a:xfrm>
          <a:prstGeom prst="line">
            <a:avLst/>
          </a:prstGeom>
          <a:ln w="47625" cap="flat">
            <a:solidFill>
              <a:srgbClr val="C5A38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-10800000">
            <a:off x="0" y="9286875"/>
            <a:ext cx="16454957" cy="0"/>
          </a:xfrm>
          <a:prstGeom prst="line">
            <a:avLst/>
          </a:prstGeom>
          <a:ln w="47625" cap="flat">
            <a:solidFill>
              <a:srgbClr val="C5A387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199379" y="3999912"/>
            <a:ext cx="4275813" cy="440805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582400" y="3992197"/>
            <a:ext cx="6412823" cy="447294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7245958" y="441555"/>
            <a:ext cx="10790847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19"/>
              </a:lnSpc>
              <a:spcBef>
                <a:spcPct val="0"/>
              </a:spcBef>
            </a:pPr>
            <a:r>
              <a:rPr lang="ru-RU" sz="4299" dirty="0" err="1" smtClean="0">
                <a:solidFill>
                  <a:srgbClr val="2F2119"/>
                </a:solidFill>
                <a:latin typeface="+mj-lt"/>
              </a:rPr>
              <a:t>Короткі</a:t>
            </a:r>
            <a:r>
              <a:rPr lang="ru-RU" sz="4299" dirty="0" smtClean="0">
                <a:solidFill>
                  <a:srgbClr val="2F2119"/>
                </a:solidFill>
                <a:latin typeface="+mj-lt"/>
              </a:rPr>
              <a:t> </a:t>
            </a:r>
            <a:r>
              <a:rPr lang="en-US" sz="4299" dirty="0" err="1" smtClean="0">
                <a:solidFill>
                  <a:srgbClr val="2F2119"/>
                </a:solidFill>
                <a:latin typeface="+mj-lt"/>
              </a:rPr>
              <a:t>біографі</a:t>
            </a:r>
            <a:r>
              <a:rPr lang="ru-RU" sz="4299" dirty="0" err="1" smtClean="0">
                <a:solidFill>
                  <a:srgbClr val="2F2119"/>
                </a:solidFill>
                <a:latin typeface="+mj-lt"/>
              </a:rPr>
              <a:t>чні</a:t>
            </a:r>
            <a:r>
              <a:rPr lang="ru-RU" sz="4299" dirty="0" smtClean="0">
                <a:solidFill>
                  <a:srgbClr val="2F2119"/>
                </a:solidFill>
                <a:latin typeface="+mj-lt"/>
              </a:rPr>
              <a:t> </a:t>
            </a:r>
            <a:r>
              <a:rPr lang="ru-RU" sz="4299" dirty="0" err="1" smtClean="0">
                <a:solidFill>
                  <a:srgbClr val="2F2119"/>
                </a:solidFill>
                <a:latin typeface="+mj-lt"/>
              </a:rPr>
              <a:t>дані</a:t>
            </a:r>
            <a:r>
              <a:rPr lang="ru-RU" sz="4299" dirty="0" smtClean="0">
                <a:solidFill>
                  <a:srgbClr val="2F2119"/>
                </a:solidFill>
                <a:latin typeface="+mj-lt"/>
              </a:rPr>
              <a:t> </a:t>
            </a:r>
            <a:r>
              <a:rPr lang="ru-RU" sz="4299" dirty="0" err="1" smtClean="0">
                <a:solidFill>
                  <a:srgbClr val="2F2119"/>
                </a:solidFill>
                <a:latin typeface="+mj-lt"/>
              </a:rPr>
              <a:t>власника</a:t>
            </a:r>
            <a:r>
              <a:rPr lang="ru-RU" sz="4299" dirty="0" smtClean="0">
                <a:solidFill>
                  <a:srgbClr val="2F2119"/>
                </a:solidFill>
                <a:latin typeface="+mj-lt"/>
              </a:rPr>
              <a:t> машинки</a:t>
            </a:r>
            <a:endParaRPr lang="en-US" sz="4299" dirty="0">
              <a:solidFill>
                <a:srgbClr val="2F2119"/>
              </a:solidFill>
              <a:latin typeface="+mj-l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328259" y="1300480"/>
            <a:ext cx="10666964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68"/>
              </a:lnSpc>
            </a:pPr>
            <a:r>
              <a:rPr lang="en-US" sz="2230" b="1" dirty="0" err="1" smtClean="0">
                <a:solidFill>
                  <a:srgbClr val="603E2B"/>
                </a:solidFill>
                <a:latin typeface="Times New Roman"/>
              </a:rPr>
              <a:t>Кудлай</a:t>
            </a:r>
            <a:r>
              <a:rPr lang="en-US" sz="2230" b="1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230" b="1" dirty="0" err="1">
                <a:solidFill>
                  <a:srgbClr val="603E2B"/>
                </a:solidFill>
                <a:latin typeface="Times New Roman"/>
              </a:rPr>
              <a:t>Лікандр</a:t>
            </a:r>
            <a:r>
              <a:rPr lang="en-US" sz="2230" b="1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230" b="1" dirty="0" err="1">
                <a:solidFill>
                  <a:srgbClr val="603E2B"/>
                </a:solidFill>
                <a:latin typeface="Times New Roman"/>
              </a:rPr>
              <a:t>Іванович</a:t>
            </a:r>
            <a:r>
              <a:rPr lang="en-US" sz="2230" b="1" dirty="0">
                <a:solidFill>
                  <a:srgbClr val="603E2B"/>
                </a:solidFill>
                <a:latin typeface="Times New Roman"/>
              </a:rPr>
              <a:t>. </a:t>
            </a:r>
            <a:r>
              <a:rPr lang="en-US" sz="2230" dirty="0" err="1">
                <a:solidFill>
                  <a:srgbClr val="603E2B"/>
                </a:solidFill>
                <a:latin typeface="Times New Roman"/>
              </a:rPr>
              <a:t>Народився</a:t>
            </a:r>
            <a:r>
              <a:rPr lang="en-US" sz="2230" dirty="0">
                <a:solidFill>
                  <a:srgbClr val="603E2B"/>
                </a:solidFill>
                <a:latin typeface="Times New Roman"/>
              </a:rPr>
              <a:t> у </a:t>
            </a:r>
            <a:r>
              <a:rPr lang="en-US" sz="2230" dirty="0" err="1">
                <a:solidFill>
                  <a:srgbClr val="603E2B"/>
                </a:solidFill>
                <a:latin typeface="Times New Roman"/>
              </a:rPr>
              <a:t>місті</a:t>
            </a:r>
            <a:r>
              <a:rPr lang="en-US" sz="223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230" dirty="0" err="1">
                <a:solidFill>
                  <a:srgbClr val="603E2B"/>
                </a:solidFill>
                <a:latin typeface="Times New Roman"/>
              </a:rPr>
              <a:t>Пирятин</a:t>
            </a:r>
            <a:r>
              <a:rPr lang="en-US" sz="2230" dirty="0">
                <a:solidFill>
                  <a:srgbClr val="603E2B"/>
                </a:solidFill>
                <a:latin typeface="Times New Roman"/>
              </a:rPr>
              <a:t> (</a:t>
            </a:r>
            <a:r>
              <a:rPr lang="en-US" sz="2230" dirty="0" err="1">
                <a:solidFill>
                  <a:srgbClr val="603E2B"/>
                </a:solidFill>
                <a:latin typeface="Times New Roman"/>
              </a:rPr>
              <a:t>Полтавська</a:t>
            </a:r>
            <a:r>
              <a:rPr lang="en-US" sz="223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230" dirty="0" err="1">
                <a:solidFill>
                  <a:srgbClr val="603E2B"/>
                </a:solidFill>
                <a:latin typeface="Times New Roman"/>
              </a:rPr>
              <a:t>губернія</a:t>
            </a:r>
            <a:r>
              <a:rPr lang="en-US" sz="2230" dirty="0">
                <a:solidFill>
                  <a:srgbClr val="603E2B"/>
                </a:solidFill>
                <a:latin typeface="Times New Roman"/>
              </a:rPr>
              <a:t>) у 1888 </a:t>
            </a:r>
            <a:r>
              <a:rPr lang="en-US" sz="2230" dirty="0" err="1">
                <a:solidFill>
                  <a:srgbClr val="603E2B"/>
                </a:solidFill>
                <a:latin typeface="Times New Roman"/>
              </a:rPr>
              <a:t>році</a:t>
            </a:r>
            <a:r>
              <a:rPr lang="en-US" sz="2230" dirty="0">
                <a:solidFill>
                  <a:srgbClr val="603E2B"/>
                </a:solidFill>
                <a:latin typeface="Times New Roman"/>
              </a:rPr>
              <a:t>. </a:t>
            </a:r>
            <a:r>
              <a:rPr lang="en-US" sz="2230" dirty="0" smtClean="0">
                <a:solidFill>
                  <a:srgbClr val="603E2B"/>
                </a:solidFill>
                <a:latin typeface="Times New Roman"/>
              </a:rPr>
              <a:t>У </a:t>
            </a:r>
            <a:r>
              <a:rPr lang="en-US" sz="2230" dirty="0" err="1">
                <a:solidFill>
                  <a:srgbClr val="603E2B"/>
                </a:solidFill>
                <a:latin typeface="Times New Roman"/>
              </a:rPr>
              <a:t>дитячому</a:t>
            </a:r>
            <a:r>
              <a:rPr lang="en-US" sz="223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230" dirty="0" err="1">
                <a:solidFill>
                  <a:srgbClr val="603E2B"/>
                </a:solidFill>
                <a:latin typeface="Times New Roman"/>
              </a:rPr>
              <a:t>віці</a:t>
            </a:r>
            <a:r>
              <a:rPr lang="en-US" sz="223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230" dirty="0" err="1">
                <a:solidFill>
                  <a:srgbClr val="603E2B"/>
                </a:solidFill>
                <a:latin typeface="Times New Roman"/>
              </a:rPr>
              <a:t>переїхав</a:t>
            </a:r>
            <a:r>
              <a:rPr lang="en-US" sz="223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230" dirty="0" err="1">
                <a:solidFill>
                  <a:srgbClr val="603E2B"/>
                </a:solidFill>
                <a:latin typeface="Times New Roman"/>
              </a:rPr>
              <a:t>до</a:t>
            </a:r>
            <a:r>
              <a:rPr lang="en-US" sz="223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230" dirty="0" err="1">
                <a:solidFill>
                  <a:srgbClr val="603E2B"/>
                </a:solidFill>
                <a:latin typeface="Times New Roman"/>
              </a:rPr>
              <a:t>села</a:t>
            </a:r>
            <a:r>
              <a:rPr lang="en-US" sz="223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230" dirty="0" err="1" smtClean="0">
                <a:solidFill>
                  <a:srgbClr val="603E2B"/>
                </a:solidFill>
                <a:latin typeface="Times New Roman"/>
              </a:rPr>
              <a:t>Артільного</a:t>
            </a:r>
            <a:r>
              <a:rPr lang="en-US" sz="2230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230" dirty="0" err="1" smtClean="0">
                <a:solidFill>
                  <a:srgbClr val="603E2B"/>
                </a:solidFill>
                <a:latin typeface="Times New Roman"/>
              </a:rPr>
              <a:t>Катеринославськ</a:t>
            </a:r>
            <a:r>
              <a:rPr lang="ru-RU" sz="2230" dirty="0" err="1" smtClean="0">
                <a:solidFill>
                  <a:srgbClr val="603E2B"/>
                </a:solidFill>
                <a:latin typeface="Times New Roman"/>
              </a:rPr>
              <a:t>ої</a:t>
            </a:r>
            <a:r>
              <a:rPr lang="en-US" sz="2230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230" dirty="0" err="1">
                <a:solidFill>
                  <a:srgbClr val="603E2B"/>
                </a:solidFill>
                <a:latin typeface="Times New Roman"/>
              </a:rPr>
              <a:t>губернії</a:t>
            </a:r>
            <a:r>
              <a:rPr lang="en-US" sz="2230" dirty="0">
                <a:solidFill>
                  <a:srgbClr val="603E2B"/>
                </a:solidFill>
                <a:latin typeface="Times New Roman"/>
              </a:rPr>
              <a:t> (</a:t>
            </a:r>
            <a:r>
              <a:rPr lang="en-US" sz="2230" dirty="0" err="1">
                <a:solidFill>
                  <a:srgbClr val="603E2B"/>
                </a:solidFill>
                <a:latin typeface="Times New Roman"/>
              </a:rPr>
              <a:t>зараз</a:t>
            </a:r>
            <a:r>
              <a:rPr lang="en-US" sz="223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230" dirty="0" err="1">
                <a:solidFill>
                  <a:srgbClr val="603E2B"/>
                </a:solidFill>
                <a:latin typeface="Times New Roman"/>
              </a:rPr>
              <a:t>Лозівський</a:t>
            </a:r>
            <a:r>
              <a:rPr lang="en-US" sz="223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230" dirty="0" err="1" smtClean="0">
                <a:solidFill>
                  <a:srgbClr val="603E2B"/>
                </a:solidFill>
                <a:latin typeface="Times New Roman"/>
              </a:rPr>
              <a:t>район</a:t>
            </a:r>
            <a:r>
              <a:rPr lang="en-US" sz="2230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230" dirty="0" err="1">
                <a:solidFill>
                  <a:srgbClr val="603E2B"/>
                </a:solidFill>
                <a:latin typeface="Times New Roman"/>
              </a:rPr>
              <a:t>Харківської</a:t>
            </a:r>
            <a:r>
              <a:rPr lang="en-US" sz="223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230" dirty="0" err="1">
                <a:solidFill>
                  <a:srgbClr val="603E2B"/>
                </a:solidFill>
                <a:latin typeface="Times New Roman"/>
              </a:rPr>
              <a:t>області</a:t>
            </a:r>
            <a:r>
              <a:rPr lang="en-US" sz="2230" dirty="0">
                <a:solidFill>
                  <a:srgbClr val="603E2B"/>
                </a:solidFill>
                <a:latin typeface="Times New Roman"/>
              </a:rPr>
              <a:t>). </a:t>
            </a:r>
            <a:r>
              <a:rPr lang="en-US" sz="2230" dirty="0" err="1">
                <a:solidFill>
                  <a:srgbClr val="603E2B"/>
                </a:solidFill>
                <a:latin typeface="Times New Roman"/>
              </a:rPr>
              <a:t>Близько</a:t>
            </a:r>
            <a:r>
              <a:rPr lang="en-US" sz="2230" dirty="0">
                <a:solidFill>
                  <a:srgbClr val="603E2B"/>
                </a:solidFill>
                <a:latin typeface="Times New Roman"/>
              </a:rPr>
              <a:t> 2-ох </a:t>
            </a:r>
            <a:r>
              <a:rPr lang="en-US" sz="2230" dirty="0" err="1">
                <a:solidFill>
                  <a:srgbClr val="603E2B"/>
                </a:solidFill>
                <a:latin typeface="Times New Roman"/>
              </a:rPr>
              <a:t>років</a:t>
            </a:r>
            <a:r>
              <a:rPr lang="en-US" sz="223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230" dirty="0" err="1">
                <a:solidFill>
                  <a:srgbClr val="603E2B"/>
                </a:solidFill>
                <a:latin typeface="Times New Roman"/>
              </a:rPr>
              <a:t>жив</a:t>
            </a:r>
            <a:r>
              <a:rPr lang="en-US" sz="223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230" dirty="0" err="1">
                <a:solidFill>
                  <a:srgbClr val="603E2B"/>
                </a:solidFill>
                <a:latin typeface="Times New Roman"/>
              </a:rPr>
              <a:t>із</a:t>
            </a:r>
            <a:r>
              <a:rPr lang="en-US" sz="223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230" dirty="0" err="1">
                <a:solidFill>
                  <a:srgbClr val="603E2B"/>
                </a:solidFill>
                <a:latin typeface="Times New Roman"/>
              </a:rPr>
              <a:t>сім’єю</a:t>
            </a:r>
            <a:r>
              <a:rPr lang="en-US" sz="2230" dirty="0">
                <a:solidFill>
                  <a:srgbClr val="603E2B"/>
                </a:solidFill>
                <a:latin typeface="Times New Roman"/>
              </a:rPr>
              <a:t> у </a:t>
            </a:r>
            <a:r>
              <a:rPr lang="en-US" sz="2230" dirty="0" err="1">
                <a:solidFill>
                  <a:srgbClr val="603E2B"/>
                </a:solidFill>
                <a:latin typeface="Times New Roman"/>
              </a:rPr>
              <a:t>землянці</a:t>
            </a:r>
            <a:r>
              <a:rPr lang="en-US" sz="2230" dirty="0">
                <a:solidFill>
                  <a:srgbClr val="603E2B"/>
                </a:solidFill>
                <a:latin typeface="Times New Roman"/>
              </a:rPr>
              <a:t>, а </a:t>
            </a:r>
            <a:r>
              <a:rPr lang="en-US" sz="2230" dirty="0" err="1">
                <a:solidFill>
                  <a:srgbClr val="603E2B"/>
                </a:solidFill>
                <a:latin typeface="Times New Roman"/>
              </a:rPr>
              <a:t>згодом</a:t>
            </a:r>
            <a:r>
              <a:rPr lang="en-US" sz="223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230" dirty="0" err="1" smtClean="0">
                <a:solidFill>
                  <a:srgbClr val="603E2B"/>
                </a:solidFill>
                <a:latin typeface="Times New Roman"/>
              </a:rPr>
              <a:t>побудува</a:t>
            </a:r>
            <a:r>
              <a:rPr lang="ru-RU" sz="2230" dirty="0" smtClean="0">
                <a:solidFill>
                  <a:srgbClr val="603E2B"/>
                </a:solidFill>
                <a:latin typeface="Times New Roman"/>
              </a:rPr>
              <a:t>в</a:t>
            </a:r>
            <a:r>
              <a:rPr lang="en-US" sz="2230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230" dirty="0" err="1">
                <a:solidFill>
                  <a:srgbClr val="603E2B"/>
                </a:solidFill>
                <a:latin typeface="Times New Roman"/>
              </a:rPr>
              <a:t>будинок</a:t>
            </a:r>
            <a:r>
              <a:rPr lang="en-US" sz="2230" dirty="0">
                <a:solidFill>
                  <a:srgbClr val="603E2B"/>
                </a:solidFill>
                <a:latin typeface="Times New Roman"/>
              </a:rPr>
              <a:t>. З </a:t>
            </a:r>
            <a:r>
              <a:rPr lang="en-US" sz="2230" dirty="0" err="1">
                <a:solidFill>
                  <a:srgbClr val="603E2B"/>
                </a:solidFill>
                <a:latin typeface="Times New Roman"/>
              </a:rPr>
              <a:t>дитинства</a:t>
            </a:r>
            <a:r>
              <a:rPr lang="en-US" sz="223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230" dirty="0" err="1">
                <a:solidFill>
                  <a:srgbClr val="603E2B"/>
                </a:solidFill>
                <a:latin typeface="Times New Roman"/>
              </a:rPr>
              <a:t>цікавився</a:t>
            </a:r>
            <a:r>
              <a:rPr lang="en-US" sz="223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230" dirty="0" err="1">
                <a:solidFill>
                  <a:srgbClr val="603E2B"/>
                </a:solidFill>
                <a:latin typeface="Times New Roman"/>
              </a:rPr>
              <a:t>швейною</a:t>
            </a:r>
            <a:r>
              <a:rPr lang="en-US" sz="223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230" dirty="0" err="1">
                <a:solidFill>
                  <a:srgbClr val="603E2B"/>
                </a:solidFill>
                <a:latin typeface="Times New Roman"/>
              </a:rPr>
              <a:t>справою</a:t>
            </a:r>
            <a:r>
              <a:rPr lang="en-US" sz="2230" dirty="0">
                <a:solidFill>
                  <a:srgbClr val="603E2B"/>
                </a:solidFill>
                <a:latin typeface="Times New Roman"/>
              </a:rPr>
              <a:t>, </a:t>
            </a:r>
            <a:r>
              <a:rPr lang="en-US" sz="2230" dirty="0" err="1">
                <a:solidFill>
                  <a:srgbClr val="603E2B"/>
                </a:solidFill>
                <a:latin typeface="Times New Roman"/>
              </a:rPr>
              <a:t>якої</a:t>
            </a:r>
            <a:r>
              <a:rPr lang="en-US" sz="223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230" dirty="0" err="1">
                <a:solidFill>
                  <a:srgbClr val="603E2B"/>
                </a:solidFill>
                <a:latin typeface="Times New Roman"/>
              </a:rPr>
              <a:t>навчився</a:t>
            </a:r>
            <a:r>
              <a:rPr lang="en-US" sz="2230" dirty="0">
                <a:solidFill>
                  <a:srgbClr val="603E2B"/>
                </a:solidFill>
                <a:latin typeface="Times New Roman"/>
              </a:rPr>
              <a:t> у </a:t>
            </a:r>
            <a:r>
              <a:rPr lang="en-US" sz="2230" dirty="0" err="1">
                <a:solidFill>
                  <a:srgbClr val="603E2B"/>
                </a:solidFill>
                <a:latin typeface="Times New Roman"/>
              </a:rPr>
              <a:t>діда</a:t>
            </a:r>
            <a:r>
              <a:rPr lang="en-US" sz="223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230" dirty="0" err="1">
                <a:solidFill>
                  <a:srgbClr val="603E2B"/>
                </a:solidFill>
                <a:latin typeface="Times New Roman"/>
              </a:rPr>
              <a:t>кравця</a:t>
            </a:r>
            <a:r>
              <a:rPr lang="en-US" sz="2230" dirty="0">
                <a:solidFill>
                  <a:srgbClr val="603E2B"/>
                </a:solidFill>
                <a:latin typeface="Times New Roman"/>
              </a:rPr>
              <a:t>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531684" y="8559252"/>
            <a:ext cx="5611201" cy="449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77"/>
              </a:lnSpc>
              <a:spcBef>
                <a:spcPct val="0"/>
              </a:spcBef>
            </a:pP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Пирятин</a:t>
            </a:r>
            <a:endParaRPr lang="en-US" sz="2340" dirty="0">
              <a:solidFill>
                <a:srgbClr val="603E2B"/>
              </a:solidFill>
              <a:latin typeface="Times New Roman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983210" y="8559252"/>
            <a:ext cx="5611201" cy="449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77"/>
              </a:lnSpc>
              <a:spcBef>
                <a:spcPct val="0"/>
              </a:spcBef>
            </a:pP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Артільне</a:t>
            </a:r>
            <a:endParaRPr lang="en-US" sz="2340" dirty="0">
              <a:solidFill>
                <a:srgbClr val="603E2B"/>
              </a:solidFill>
              <a:latin typeface="Times New Roman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1949" y="493590"/>
            <a:ext cx="5822185" cy="7907197"/>
          </a:xfrm>
          <a:prstGeom prst="rect">
            <a:avLst/>
          </a:prstGeom>
        </p:spPr>
      </p:pic>
      <p:sp>
        <p:nvSpPr>
          <p:cNvPr id="15" name="TextBox 9"/>
          <p:cNvSpPr txBox="1"/>
          <p:nvPr/>
        </p:nvSpPr>
        <p:spPr>
          <a:xfrm>
            <a:off x="988219" y="8385052"/>
            <a:ext cx="5779511" cy="917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 dirty="0" err="1">
                <a:solidFill>
                  <a:srgbClr val="603E2B"/>
                </a:solidFill>
                <a:latin typeface="Times New Roman"/>
              </a:rPr>
              <a:t>На</a:t>
            </a:r>
            <a:r>
              <a:rPr lang="en-US" sz="250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500" dirty="0" err="1" smtClean="0">
                <a:solidFill>
                  <a:srgbClr val="603E2B"/>
                </a:solidFill>
                <a:latin typeface="Times New Roman"/>
              </a:rPr>
              <a:t>фото</a:t>
            </a:r>
            <a:r>
              <a:rPr lang="ru-RU" sz="2500" dirty="0" smtClean="0">
                <a:solidFill>
                  <a:srgbClr val="603E2B"/>
                </a:solidFill>
                <a:latin typeface="Times New Roman"/>
              </a:rPr>
              <a:t>:</a:t>
            </a:r>
            <a:r>
              <a:rPr lang="en-US" sz="2500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500" dirty="0" err="1">
                <a:solidFill>
                  <a:srgbClr val="603E2B"/>
                </a:solidFill>
                <a:latin typeface="Times New Roman"/>
              </a:rPr>
              <a:t>Кудлай</a:t>
            </a:r>
            <a:r>
              <a:rPr lang="en-US" sz="250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500" dirty="0" err="1">
                <a:solidFill>
                  <a:srgbClr val="603E2B"/>
                </a:solidFill>
                <a:latin typeface="Times New Roman"/>
              </a:rPr>
              <a:t>Лікандр</a:t>
            </a:r>
            <a:r>
              <a:rPr lang="en-US" sz="250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500" dirty="0" err="1">
                <a:solidFill>
                  <a:srgbClr val="603E2B"/>
                </a:solidFill>
                <a:latin typeface="Times New Roman"/>
              </a:rPr>
              <a:t>Іванович</a:t>
            </a:r>
            <a:r>
              <a:rPr lang="en-US" sz="2500" dirty="0">
                <a:solidFill>
                  <a:srgbClr val="603E2B"/>
                </a:solidFill>
                <a:latin typeface="Times New Roman"/>
              </a:rPr>
              <a:t> з </a:t>
            </a:r>
            <a:r>
              <a:rPr lang="en-US" sz="2500" dirty="0" err="1">
                <a:solidFill>
                  <a:srgbClr val="603E2B"/>
                </a:solidFill>
                <a:latin typeface="Times New Roman"/>
              </a:rPr>
              <a:t>онукою</a:t>
            </a:r>
            <a:endParaRPr lang="en-US" sz="2500" dirty="0">
              <a:solidFill>
                <a:srgbClr val="603E2B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576" t="25643" r="10532" b="2660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5407957">
            <a:off x="-4155295" y="5119743"/>
            <a:ext cx="10287028" cy="0"/>
          </a:xfrm>
          <a:prstGeom prst="line">
            <a:avLst/>
          </a:prstGeom>
          <a:ln w="47625" cap="flat">
            <a:solidFill>
              <a:srgbClr val="C5A38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-10800000">
            <a:off x="0" y="9286875"/>
            <a:ext cx="16454957" cy="0"/>
          </a:xfrm>
          <a:prstGeom prst="line">
            <a:avLst/>
          </a:prstGeom>
          <a:ln w="47625" cap="flat">
            <a:solidFill>
              <a:srgbClr val="C5A38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6934201" y="1701951"/>
            <a:ext cx="11049000" cy="75020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79"/>
              </a:lnSpc>
            </a:pPr>
            <a:r>
              <a:rPr lang="ru-RU" sz="2799" dirty="0" smtClean="0">
                <a:solidFill>
                  <a:srgbClr val="603E2B"/>
                </a:solidFill>
                <a:latin typeface="Times New Roman"/>
              </a:rPr>
              <a:t>	</a:t>
            </a:r>
            <a:r>
              <a:rPr lang="en-US" sz="2799" dirty="0" smtClean="0">
                <a:solidFill>
                  <a:srgbClr val="603E2B"/>
                </a:solidFill>
                <a:latin typeface="Times New Roman"/>
              </a:rPr>
              <a:t>У </a:t>
            </a:r>
            <a:r>
              <a:rPr lang="en-US" sz="2799" dirty="0" err="1">
                <a:solidFill>
                  <a:srgbClr val="603E2B"/>
                </a:solidFill>
                <a:latin typeface="Times New Roman"/>
              </a:rPr>
              <a:t>підлітковому</a:t>
            </a:r>
            <a:r>
              <a:rPr lang="en-US" sz="2799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799" dirty="0" err="1">
                <a:solidFill>
                  <a:srgbClr val="603E2B"/>
                </a:solidFill>
                <a:latin typeface="Times New Roman"/>
              </a:rPr>
              <a:t>віці</a:t>
            </a:r>
            <a:r>
              <a:rPr lang="en-US" sz="2799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799" dirty="0" err="1">
                <a:solidFill>
                  <a:srgbClr val="603E2B"/>
                </a:solidFill>
                <a:latin typeface="Times New Roman"/>
              </a:rPr>
              <a:t>аби</a:t>
            </a:r>
            <a:r>
              <a:rPr lang="en-US" sz="2799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799" dirty="0" err="1">
                <a:solidFill>
                  <a:srgbClr val="603E2B"/>
                </a:solidFill>
                <a:latin typeface="Times New Roman"/>
              </a:rPr>
              <a:t>заробляти</a:t>
            </a:r>
            <a:r>
              <a:rPr lang="en-US" sz="2799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799" dirty="0" err="1">
                <a:solidFill>
                  <a:srgbClr val="603E2B"/>
                </a:solidFill>
                <a:latin typeface="Times New Roman"/>
              </a:rPr>
              <a:t>кошти</a:t>
            </a:r>
            <a:r>
              <a:rPr lang="en-US" sz="2799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799" dirty="0" err="1">
                <a:solidFill>
                  <a:srgbClr val="603E2B"/>
                </a:solidFill>
                <a:latin typeface="Times New Roman"/>
              </a:rPr>
              <a:t>пішов</a:t>
            </a:r>
            <a:r>
              <a:rPr lang="en-US" sz="2799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799" dirty="0" err="1">
                <a:solidFill>
                  <a:srgbClr val="603E2B"/>
                </a:solidFill>
                <a:latin typeface="Times New Roman"/>
              </a:rPr>
              <a:t>працювати</a:t>
            </a:r>
            <a:r>
              <a:rPr lang="en-US" sz="2799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799" dirty="0" err="1">
                <a:solidFill>
                  <a:srgbClr val="603E2B"/>
                </a:solidFill>
                <a:latin typeface="Times New Roman"/>
              </a:rPr>
              <a:t>кравцем</a:t>
            </a:r>
            <a:r>
              <a:rPr lang="en-US" sz="2799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799" dirty="0" err="1">
                <a:solidFill>
                  <a:srgbClr val="603E2B"/>
                </a:solidFill>
                <a:latin typeface="Times New Roman"/>
              </a:rPr>
              <a:t>до</a:t>
            </a:r>
            <a:r>
              <a:rPr lang="en-US" sz="2799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799" dirty="0" err="1">
                <a:solidFill>
                  <a:srgbClr val="603E2B"/>
                </a:solidFill>
                <a:latin typeface="Times New Roman"/>
              </a:rPr>
              <a:t>пана</a:t>
            </a:r>
            <a:r>
              <a:rPr lang="en-US" sz="2799" dirty="0">
                <a:solidFill>
                  <a:srgbClr val="603E2B"/>
                </a:solidFill>
                <a:latin typeface="Times New Roman"/>
              </a:rPr>
              <a:t>. </a:t>
            </a:r>
            <a:r>
              <a:rPr lang="en-US" sz="2799" dirty="0" err="1">
                <a:solidFill>
                  <a:srgbClr val="603E2B"/>
                </a:solidFill>
                <a:latin typeface="Times New Roman"/>
              </a:rPr>
              <a:t>Його</a:t>
            </a:r>
            <a:r>
              <a:rPr lang="en-US" sz="2799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799" dirty="0" err="1">
                <a:solidFill>
                  <a:srgbClr val="603E2B"/>
                </a:solidFill>
                <a:latin typeface="Times New Roman"/>
              </a:rPr>
              <a:t>здібності</a:t>
            </a:r>
            <a:r>
              <a:rPr lang="en-US" sz="2799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799" dirty="0" err="1">
                <a:solidFill>
                  <a:srgbClr val="603E2B"/>
                </a:solidFill>
                <a:latin typeface="Times New Roman"/>
              </a:rPr>
              <a:t>пан</a:t>
            </a:r>
            <a:r>
              <a:rPr lang="en-US" sz="2799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799" dirty="0" err="1">
                <a:solidFill>
                  <a:srgbClr val="603E2B"/>
                </a:solidFill>
                <a:latin typeface="Times New Roman"/>
              </a:rPr>
              <a:t>оцінив</a:t>
            </a:r>
            <a:r>
              <a:rPr lang="en-US" sz="2799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799" dirty="0" err="1" smtClean="0">
                <a:solidFill>
                  <a:srgbClr val="603E2B"/>
                </a:solidFill>
                <a:latin typeface="Times New Roman"/>
              </a:rPr>
              <a:t>належним</a:t>
            </a:r>
            <a:r>
              <a:rPr lang="ru-RU" sz="2799" dirty="0" smtClean="0">
                <a:solidFill>
                  <a:srgbClr val="603E2B"/>
                </a:solidFill>
                <a:latin typeface="Times New Roman"/>
              </a:rPr>
              <a:t> чином </a:t>
            </a:r>
            <a:r>
              <a:rPr lang="en-US" sz="2799" dirty="0" smtClean="0">
                <a:solidFill>
                  <a:srgbClr val="603E2B"/>
                </a:solidFill>
                <a:latin typeface="Times New Roman"/>
              </a:rPr>
              <a:t>та </a:t>
            </a:r>
            <a:r>
              <a:rPr lang="en-US" sz="2799" dirty="0" err="1">
                <a:solidFill>
                  <a:srgbClr val="603E2B"/>
                </a:solidFill>
                <a:latin typeface="Times New Roman"/>
              </a:rPr>
              <a:t>через</a:t>
            </a:r>
            <a:r>
              <a:rPr lang="en-US" sz="2799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799" dirty="0" err="1">
                <a:solidFill>
                  <a:srgbClr val="603E2B"/>
                </a:solidFill>
                <a:latin typeface="Times New Roman"/>
              </a:rPr>
              <a:t>деякий</a:t>
            </a:r>
            <a:r>
              <a:rPr lang="en-US" sz="2799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799" dirty="0" err="1">
                <a:solidFill>
                  <a:srgbClr val="603E2B"/>
                </a:solidFill>
                <a:latin typeface="Times New Roman"/>
              </a:rPr>
              <a:t>час</a:t>
            </a:r>
            <a:r>
              <a:rPr lang="en-US" sz="2799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799" dirty="0" err="1">
                <a:solidFill>
                  <a:srgbClr val="603E2B"/>
                </a:solidFill>
                <a:latin typeface="Times New Roman"/>
              </a:rPr>
              <a:t>зробив</a:t>
            </a:r>
            <a:r>
              <a:rPr lang="en-US" sz="2799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799" dirty="0" err="1">
                <a:solidFill>
                  <a:srgbClr val="603E2B"/>
                </a:solidFill>
                <a:latin typeface="Times New Roman"/>
              </a:rPr>
              <a:t>його</a:t>
            </a:r>
            <a:r>
              <a:rPr lang="en-US" sz="2799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799" dirty="0" err="1">
                <a:solidFill>
                  <a:srgbClr val="603E2B"/>
                </a:solidFill>
                <a:latin typeface="Times New Roman"/>
              </a:rPr>
              <a:t>особистим</a:t>
            </a:r>
            <a:r>
              <a:rPr lang="en-US" sz="2799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799" dirty="0" err="1">
                <a:solidFill>
                  <a:srgbClr val="603E2B"/>
                </a:solidFill>
                <a:latin typeface="Times New Roman"/>
              </a:rPr>
              <a:t>кравцем</a:t>
            </a:r>
            <a:r>
              <a:rPr lang="en-US" sz="2799" dirty="0">
                <a:solidFill>
                  <a:srgbClr val="603E2B"/>
                </a:solidFill>
                <a:latin typeface="Times New Roman"/>
              </a:rPr>
              <a:t> та </a:t>
            </a:r>
            <a:r>
              <a:rPr lang="en-US" sz="2799" dirty="0" err="1">
                <a:solidFill>
                  <a:srgbClr val="603E2B"/>
                </a:solidFill>
                <a:latin typeface="Times New Roman"/>
              </a:rPr>
              <a:t>подарував</a:t>
            </a:r>
            <a:r>
              <a:rPr lang="en-US" sz="2799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799" dirty="0" err="1">
                <a:solidFill>
                  <a:srgbClr val="603E2B"/>
                </a:solidFill>
                <a:latin typeface="Times New Roman"/>
              </a:rPr>
              <a:t>цю</a:t>
            </a:r>
            <a:r>
              <a:rPr lang="en-US" sz="2799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799" dirty="0" err="1">
                <a:solidFill>
                  <a:srgbClr val="603E2B"/>
                </a:solidFill>
                <a:latin typeface="Times New Roman"/>
              </a:rPr>
              <a:t>саму</a:t>
            </a:r>
            <a:r>
              <a:rPr lang="en-US" sz="2799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799" dirty="0" err="1">
                <a:solidFill>
                  <a:srgbClr val="603E2B"/>
                </a:solidFill>
                <a:latin typeface="Times New Roman"/>
              </a:rPr>
              <a:t>машинку</a:t>
            </a:r>
            <a:r>
              <a:rPr lang="en-US" sz="2799" dirty="0" smtClean="0">
                <a:solidFill>
                  <a:srgbClr val="603E2B"/>
                </a:solidFill>
                <a:latin typeface="Times New Roman"/>
              </a:rPr>
              <a:t>.</a:t>
            </a:r>
            <a:r>
              <a:rPr lang="ru-RU" sz="2799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799" dirty="0" err="1" smtClean="0">
                <a:solidFill>
                  <a:srgbClr val="603E2B"/>
                </a:solidFill>
                <a:latin typeface="Times New Roman"/>
              </a:rPr>
              <a:t>Виходячи</a:t>
            </a:r>
            <a:r>
              <a:rPr lang="ru-RU" sz="2799" dirty="0" smtClean="0">
                <a:solidFill>
                  <a:srgbClr val="603E2B"/>
                </a:solidFill>
                <a:latin typeface="Times New Roman"/>
              </a:rPr>
              <a:t> з </a:t>
            </a:r>
            <a:r>
              <a:rPr lang="ru-RU" sz="2799" dirty="0" err="1" smtClean="0">
                <a:solidFill>
                  <a:srgbClr val="603E2B"/>
                </a:solidFill>
                <a:latin typeface="Times New Roman"/>
              </a:rPr>
              <a:t>цього</a:t>
            </a:r>
            <a:r>
              <a:rPr lang="ru-RU" sz="2799" dirty="0" smtClean="0">
                <a:solidFill>
                  <a:srgbClr val="603E2B"/>
                </a:solidFill>
                <a:latin typeface="Times New Roman"/>
              </a:rPr>
              <a:t>, машинка </a:t>
            </a:r>
            <a:r>
              <a:rPr lang="ru-RU" sz="2799" dirty="0" err="1" smtClean="0">
                <a:solidFill>
                  <a:srgbClr val="603E2B"/>
                </a:solidFill>
                <a:latin typeface="Times New Roman"/>
              </a:rPr>
              <a:t>була</a:t>
            </a:r>
            <a:r>
              <a:rPr lang="ru-RU" sz="2799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799" dirty="0" err="1" smtClean="0">
                <a:solidFill>
                  <a:srgbClr val="603E2B"/>
                </a:solidFill>
                <a:latin typeface="Times New Roman"/>
              </a:rPr>
              <a:t>виготовлена</a:t>
            </a:r>
            <a:r>
              <a:rPr lang="ru-RU" sz="2799" dirty="0" smtClean="0">
                <a:solidFill>
                  <a:srgbClr val="603E2B"/>
                </a:solidFill>
                <a:latin typeface="Times New Roman"/>
              </a:rPr>
              <a:t> і </a:t>
            </a:r>
            <a:r>
              <a:rPr lang="ru-RU" sz="2799" dirty="0" err="1" smtClean="0">
                <a:solidFill>
                  <a:srgbClr val="603E2B"/>
                </a:solidFill>
                <a:latin typeface="Times New Roman"/>
              </a:rPr>
              <a:t>придбана</a:t>
            </a:r>
            <a:r>
              <a:rPr lang="ru-RU" sz="2799" dirty="0" smtClean="0">
                <a:solidFill>
                  <a:srgbClr val="603E2B"/>
                </a:solidFill>
                <a:latin typeface="Times New Roman"/>
              </a:rPr>
              <a:t> та </a:t>
            </a:r>
            <a:r>
              <a:rPr lang="ru-RU" sz="2799" dirty="0" err="1" smtClean="0">
                <a:solidFill>
                  <a:srgbClr val="603E2B"/>
                </a:solidFill>
                <a:latin typeface="Times New Roman"/>
              </a:rPr>
              <a:t>подарована</a:t>
            </a:r>
            <a:r>
              <a:rPr lang="ru-RU" sz="2799" dirty="0" smtClean="0">
                <a:solidFill>
                  <a:srgbClr val="603E2B"/>
                </a:solidFill>
                <a:latin typeface="Times New Roman"/>
              </a:rPr>
              <a:t> у </a:t>
            </a:r>
            <a:r>
              <a:rPr lang="ru-RU" sz="2799" dirty="0" err="1" smtClean="0">
                <a:solidFill>
                  <a:srgbClr val="603E2B"/>
                </a:solidFill>
                <a:latin typeface="Times New Roman"/>
              </a:rPr>
              <a:t>проміжку</a:t>
            </a:r>
            <a:r>
              <a:rPr lang="ru-RU" sz="2799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799" dirty="0" err="1" smtClean="0">
                <a:solidFill>
                  <a:srgbClr val="603E2B"/>
                </a:solidFill>
                <a:latin typeface="Times New Roman"/>
              </a:rPr>
              <a:t>між</a:t>
            </a:r>
            <a:r>
              <a:rPr lang="ru-RU" sz="2799" dirty="0" smtClean="0">
                <a:solidFill>
                  <a:srgbClr val="603E2B"/>
                </a:solidFill>
                <a:latin typeface="Times New Roman"/>
              </a:rPr>
              <a:t> 1911 та 1917 роками. За </a:t>
            </a:r>
            <a:r>
              <a:rPr lang="ru-RU" sz="2799" dirty="0" err="1" smtClean="0">
                <a:solidFill>
                  <a:srgbClr val="603E2B"/>
                </a:solidFill>
                <a:latin typeface="Times New Roman"/>
              </a:rPr>
              <a:t>спогадами</a:t>
            </a:r>
            <a:r>
              <a:rPr lang="ru-RU" sz="2799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799" dirty="0" err="1" smtClean="0">
                <a:solidFill>
                  <a:srgbClr val="603E2B"/>
                </a:solidFill>
                <a:latin typeface="Times New Roman"/>
              </a:rPr>
              <a:t>бабусі</a:t>
            </a:r>
            <a:r>
              <a:rPr lang="ru-RU" sz="2799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799" dirty="0" err="1" smtClean="0">
                <a:solidFill>
                  <a:srgbClr val="603E2B"/>
                </a:solidFill>
                <a:latin typeface="Times New Roman"/>
              </a:rPr>
              <a:t>орієнтовно</a:t>
            </a:r>
            <a:r>
              <a:rPr lang="ru-RU" sz="2799" dirty="0" smtClean="0">
                <a:solidFill>
                  <a:srgbClr val="603E2B"/>
                </a:solidFill>
                <a:latin typeface="Times New Roman"/>
              </a:rPr>
              <a:t> 1917 </a:t>
            </a:r>
            <a:r>
              <a:rPr lang="ru-RU" sz="2799" dirty="0" err="1" smtClean="0">
                <a:solidFill>
                  <a:srgbClr val="603E2B"/>
                </a:solidFill>
                <a:latin typeface="Times New Roman"/>
              </a:rPr>
              <a:t>рік</a:t>
            </a:r>
            <a:r>
              <a:rPr lang="ru-RU" sz="2799" dirty="0" smtClean="0">
                <a:solidFill>
                  <a:srgbClr val="603E2B"/>
                </a:solidFill>
                <a:latin typeface="Times New Roman"/>
              </a:rPr>
              <a:t>.</a:t>
            </a:r>
            <a:endParaRPr lang="en-US" sz="2799" dirty="0">
              <a:solidFill>
                <a:srgbClr val="603E2B"/>
              </a:solidFill>
              <a:latin typeface="Times New Roman"/>
            </a:endParaRPr>
          </a:p>
          <a:p>
            <a:pPr algn="just">
              <a:lnSpc>
                <a:spcPts val="4479"/>
              </a:lnSpc>
            </a:pPr>
            <a:r>
              <a:rPr lang="ru-RU" sz="2799" dirty="0" smtClean="0">
                <a:solidFill>
                  <a:srgbClr val="603E2B"/>
                </a:solidFill>
                <a:latin typeface="Times New Roman"/>
              </a:rPr>
              <a:t>	</a:t>
            </a:r>
            <a:r>
              <a:rPr lang="en-US" sz="2799" dirty="0" err="1" smtClean="0">
                <a:solidFill>
                  <a:srgbClr val="603E2B"/>
                </a:solidFill>
                <a:latin typeface="Times New Roman"/>
              </a:rPr>
              <a:t>Сім’я</a:t>
            </a:r>
            <a:r>
              <a:rPr lang="en-US" sz="2799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799" dirty="0" err="1">
                <a:solidFill>
                  <a:srgbClr val="603E2B"/>
                </a:solidFill>
                <a:latin typeface="Times New Roman"/>
              </a:rPr>
              <a:t>під</a:t>
            </a:r>
            <a:r>
              <a:rPr lang="en-US" sz="2799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799" dirty="0" err="1">
                <a:solidFill>
                  <a:srgbClr val="603E2B"/>
                </a:solidFill>
                <a:latin typeface="Times New Roman"/>
              </a:rPr>
              <a:t>час</a:t>
            </a:r>
            <a:r>
              <a:rPr lang="en-US" sz="2799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799" dirty="0" err="1">
                <a:solidFill>
                  <a:srgbClr val="603E2B"/>
                </a:solidFill>
                <a:latin typeface="Times New Roman"/>
              </a:rPr>
              <a:t>проживання</a:t>
            </a:r>
            <a:r>
              <a:rPr lang="en-US" sz="2799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799" dirty="0" err="1">
                <a:solidFill>
                  <a:srgbClr val="603E2B"/>
                </a:solidFill>
                <a:latin typeface="Times New Roman"/>
              </a:rPr>
              <a:t>на</a:t>
            </a:r>
            <a:r>
              <a:rPr lang="en-US" sz="2799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799" dirty="0" err="1" smtClean="0">
                <a:solidFill>
                  <a:srgbClr val="603E2B"/>
                </a:solidFill>
                <a:latin typeface="Times New Roman"/>
              </a:rPr>
              <a:t>Харківщин</a:t>
            </a:r>
            <a:r>
              <a:rPr lang="ru-RU" sz="2799" dirty="0" smtClean="0">
                <a:solidFill>
                  <a:srgbClr val="603E2B"/>
                </a:solidFill>
                <a:latin typeface="Times New Roman"/>
              </a:rPr>
              <a:t>і</a:t>
            </a:r>
            <a:r>
              <a:rPr lang="en-US" sz="2799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799" dirty="0" err="1" smtClean="0">
                <a:solidFill>
                  <a:srgbClr val="603E2B"/>
                </a:solidFill>
                <a:latin typeface="Times New Roman"/>
              </a:rPr>
              <a:t>купил</a:t>
            </a:r>
            <a:r>
              <a:rPr lang="ru-RU" sz="2799" dirty="0" smtClean="0">
                <a:solidFill>
                  <a:srgbClr val="603E2B"/>
                </a:solidFill>
                <a:latin typeface="Times New Roman"/>
              </a:rPr>
              <a:t>а</a:t>
            </a:r>
            <a:r>
              <a:rPr lang="en-US" sz="2799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799" dirty="0" err="1">
                <a:solidFill>
                  <a:srgbClr val="603E2B"/>
                </a:solidFill>
                <a:latin typeface="Times New Roman"/>
              </a:rPr>
              <a:t>декілька</a:t>
            </a:r>
            <a:r>
              <a:rPr lang="en-US" sz="2799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799" dirty="0" err="1">
                <a:solidFill>
                  <a:srgbClr val="603E2B"/>
                </a:solidFill>
                <a:latin typeface="Times New Roman"/>
              </a:rPr>
              <a:t>десятин</a:t>
            </a:r>
            <a:r>
              <a:rPr lang="en-US" sz="2799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799" dirty="0" err="1">
                <a:solidFill>
                  <a:srgbClr val="603E2B"/>
                </a:solidFill>
                <a:latin typeface="Times New Roman"/>
              </a:rPr>
              <a:t>землі</a:t>
            </a:r>
            <a:r>
              <a:rPr lang="en-US" sz="2799" dirty="0">
                <a:solidFill>
                  <a:srgbClr val="603E2B"/>
                </a:solidFill>
                <a:latin typeface="Times New Roman"/>
              </a:rPr>
              <a:t>.</a:t>
            </a:r>
          </a:p>
          <a:p>
            <a:pPr algn="just">
              <a:lnSpc>
                <a:spcPts val="4479"/>
              </a:lnSpc>
            </a:pPr>
            <a:r>
              <a:rPr lang="ru-RU" sz="2799" dirty="0" smtClean="0">
                <a:solidFill>
                  <a:srgbClr val="603E2B"/>
                </a:solidFill>
                <a:latin typeface="Times New Roman"/>
              </a:rPr>
              <a:t>	</a:t>
            </a:r>
            <a:r>
              <a:rPr lang="en-US" sz="2799" dirty="0" err="1" smtClean="0">
                <a:solidFill>
                  <a:srgbClr val="603E2B"/>
                </a:solidFill>
                <a:latin typeface="Times New Roman"/>
              </a:rPr>
              <a:t>Колективізація</a:t>
            </a:r>
            <a:r>
              <a:rPr lang="en-US" sz="2799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799" dirty="0" err="1">
                <a:solidFill>
                  <a:srgbClr val="603E2B"/>
                </a:solidFill>
                <a:latin typeface="Times New Roman"/>
              </a:rPr>
              <a:t>внесла</a:t>
            </a:r>
            <a:r>
              <a:rPr lang="en-US" sz="2799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799" dirty="0" err="1">
                <a:solidFill>
                  <a:srgbClr val="603E2B"/>
                </a:solidFill>
                <a:latin typeface="Times New Roman"/>
              </a:rPr>
              <a:t>свої</a:t>
            </a:r>
            <a:r>
              <a:rPr lang="en-US" sz="2799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799" dirty="0" err="1">
                <a:solidFill>
                  <a:srgbClr val="603E2B"/>
                </a:solidFill>
                <a:latin typeface="Times New Roman"/>
              </a:rPr>
              <a:t>корективи</a:t>
            </a:r>
            <a:r>
              <a:rPr lang="en-US" sz="2799" dirty="0">
                <a:solidFill>
                  <a:srgbClr val="603E2B"/>
                </a:solidFill>
                <a:latin typeface="Times New Roman"/>
              </a:rPr>
              <a:t> у </a:t>
            </a:r>
            <a:r>
              <a:rPr lang="en-US" sz="2799" dirty="0" err="1">
                <a:solidFill>
                  <a:srgbClr val="603E2B"/>
                </a:solidFill>
                <a:latin typeface="Times New Roman"/>
              </a:rPr>
              <a:t>життя</a:t>
            </a:r>
            <a:r>
              <a:rPr lang="en-US" sz="2799" dirty="0">
                <a:solidFill>
                  <a:srgbClr val="603E2B"/>
                </a:solidFill>
                <a:latin typeface="Times New Roman"/>
              </a:rPr>
              <a:t>. </a:t>
            </a:r>
            <a:r>
              <a:rPr lang="ru-RU" sz="2799" dirty="0" smtClean="0">
                <a:solidFill>
                  <a:srgbClr val="603E2B"/>
                </a:solidFill>
                <a:latin typeface="Times New Roman"/>
              </a:rPr>
              <a:t>Тотальна </a:t>
            </a:r>
            <a:r>
              <a:rPr lang="ru-RU" sz="2799" dirty="0" err="1" smtClean="0">
                <a:solidFill>
                  <a:srgbClr val="603E2B"/>
                </a:solidFill>
                <a:latin typeface="Times New Roman"/>
              </a:rPr>
              <a:t>бідність</a:t>
            </a:r>
            <a:r>
              <a:rPr lang="ru-RU" sz="2799" dirty="0" smtClean="0">
                <a:solidFill>
                  <a:srgbClr val="603E2B"/>
                </a:solidFill>
                <a:latin typeface="Times New Roman"/>
              </a:rPr>
              <a:t> людей </a:t>
            </a:r>
            <a:r>
              <a:rPr lang="ru-RU" sz="2799" dirty="0" err="1" smtClean="0">
                <a:solidFill>
                  <a:srgbClr val="603E2B"/>
                </a:solidFill>
                <a:latin typeface="Times New Roman"/>
              </a:rPr>
              <a:t>призвела</a:t>
            </a:r>
            <a:r>
              <a:rPr lang="ru-RU" sz="2799" dirty="0" smtClean="0">
                <a:solidFill>
                  <a:srgbClr val="603E2B"/>
                </a:solidFill>
                <a:latin typeface="Times New Roman"/>
              </a:rPr>
              <a:t> до того, </a:t>
            </a:r>
            <a:r>
              <a:rPr lang="ru-RU" sz="2799" dirty="0" err="1" smtClean="0">
                <a:solidFill>
                  <a:srgbClr val="603E2B"/>
                </a:solidFill>
                <a:latin typeface="Times New Roman"/>
              </a:rPr>
              <a:t>що</a:t>
            </a:r>
            <a:r>
              <a:rPr lang="ru-RU" sz="2799" dirty="0" smtClean="0">
                <a:solidFill>
                  <a:srgbClr val="603E2B"/>
                </a:solidFill>
                <a:latin typeface="Times New Roman"/>
              </a:rPr>
              <a:t> вони не </a:t>
            </a:r>
            <a:r>
              <a:rPr lang="ru-RU" sz="2799" dirty="0" err="1" smtClean="0">
                <a:solidFill>
                  <a:srgbClr val="603E2B"/>
                </a:solidFill>
                <a:latin typeface="Times New Roman"/>
              </a:rPr>
              <a:t>мали</a:t>
            </a:r>
            <a:r>
              <a:rPr lang="ru-RU" sz="2799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799" dirty="0" err="1" smtClean="0">
                <a:solidFill>
                  <a:srgbClr val="603E2B"/>
                </a:solidFill>
                <a:latin typeface="Times New Roman"/>
              </a:rPr>
              <a:t>коштів</a:t>
            </a:r>
            <a:r>
              <a:rPr lang="ru-RU" sz="2799" dirty="0" smtClean="0">
                <a:solidFill>
                  <a:srgbClr val="603E2B"/>
                </a:solidFill>
                <a:latin typeface="Times New Roman"/>
              </a:rPr>
              <a:t> на </a:t>
            </a:r>
            <a:r>
              <a:rPr lang="ru-RU" sz="2799" dirty="0" err="1" smtClean="0">
                <a:solidFill>
                  <a:srgbClr val="603E2B"/>
                </a:solidFill>
                <a:latin typeface="Times New Roman"/>
              </a:rPr>
              <a:t>шиття</a:t>
            </a:r>
            <a:r>
              <a:rPr lang="ru-RU" sz="2799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ru-RU" sz="2799" dirty="0" err="1" smtClean="0">
                <a:solidFill>
                  <a:srgbClr val="603E2B"/>
                </a:solidFill>
                <a:latin typeface="Times New Roman"/>
              </a:rPr>
              <a:t>одягу</a:t>
            </a:r>
            <a:r>
              <a:rPr lang="ru-RU" sz="2799" dirty="0" smtClean="0">
                <a:solidFill>
                  <a:srgbClr val="603E2B"/>
                </a:solidFill>
                <a:latin typeface="Times New Roman"/>
              </a:rPr>
              <a:t>. Тому д</a:t>
            </a:r>
            <a:r>
              <a:rPr lang="en-US" sz="2799" dirty="0" err="1" smtClean="0">
                <a:solidFill>
                  <a:srgbClr val="603E2B"/>
                </a:solidFill>
                <a:latin typeface="Times New Roman"/>
              </a:rPr>
              <a:t>овелося</a:t>
            </a:r>
            <a:r>
              <a:rPr lang="en-US" sz="2799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799" dirty="0" err="1" smtClean="0">
                <a:solidFill>
                  <a:srgbClr val="603E2B"/>
                </a:solidFill>
                <a:latin typeface="Times New Roman"/>
              </a:rPr>
              <a:t>опан</a:t>
            </a:r>
            <a:r>
              <a:rPr lang="ru-RU" sz="2799" dirty="0" err="1" smtClean="0">
                <a:solidFill>
                  <a:srgbClr val="603E2B"/>
                </a:solidFill>
                <a:latin typeface="Times New Roman"/>
              </a:rPr>
              <a:t>ову</a:t>
            </a:r>
            <a:r>
              <a:rPr lang="en-US" sz="2799" dirty="0" err="1" smtClean="0">
                <a:solidFill>
                  <a:srgbClr val="603E2B"/>
                </a:solidFill>
                <a:latin typeface="Times New Roman"/>
              </a:rPr>
              <a:t>вати</a:t>
            </a:r>
            <a:r>
              <a:rPr lang="en-US" sz="2799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799" dirty="0" err="1">
                <a:solidFill>
                  <a:srgbClr val="603E2B"/>
                </a:solidFill>
                <a:latin typeface="Times New Roman"/>
              </a:rPr>
              <a:t>нову</a:t>
            </a:r>
            <a:r>
              <a:rPr lang="en-US" sz="2799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799" dirty="0" err="1">
                <a:solidFill>
                  <a:srgbClr val="603E2B"/>
                </a:solidFill>
                <a:latin typeface="Times New Roman"/>
              </a:rPr>
              <a:t>професію</a:t>
            </a:r>
            <a:r>
              <a:rPr lang="en-US" sz="2799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799" dirty="0" err="1">
                <a:solidFill>
                  <a:srgbClr val="603E2B"/>
                </a:solidFill>
                <a:latin typeface="Times New Roman"/>
              </a:rPr>
              <a:t>тесляра</a:t>
            </a:r>
            <a:r>
              <a:rPr lang="en-US" sz="2799" dirty="0">
                <a:solidFill>
                  <a:srgbClr val="603E2B"/>
                </a:solidFill>
                <a:latin typeface="Times New Roman"/>
              </a:rPr>
              <a:t>. </a:t>
            </a:r>
            <a:r>
              <a:rPr lang="en-US" sz="2799" dirty="0" err="1">
                <a:solidFill>
                  <a:srgbClr val="603E2B"/>
                </a:solidFill>
                <a:latin typeface="Times New Roman"/>
              </a:rPr>
              <a:t>Але</a:t>
            </a:r>
            <a:r>
              <a:rPr lang="en-US" sz="2799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799" dirty="0" err="1">
                <a:solidFill>
                  <a:srgbClr val="603E2B"/>
                </a:solidFill>
                <a:latin typeface="Times New Roman"/>
              </a:rPr>
              <a:t>улюблене</a:t>
            </a:r>
            <a:r>
              <a:rPr lang="en-US" sz="2799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799" dirty="0" err="1">
                <a:solidFill>
                  <a:srgbClr val="603E2B"/>
                </a:solidFill>
                <a:latin typeface="Times New Roman"/>
              </a:rPr>
              <a:t>ремесло</a:t>
            </a:r>
            <a:r>
              <a:rPr lang="en-US" sz="2799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799" dirty="0" err="1">
                <a:solidFill>
                  <a:srgbClr val="603E2B"/>
                </a:solidFill>
                <a:latin typeface="Times New Roman"/>
              </a:rPr>
              <a:t>не</a:t>
            </a:r>
            <a:r>
              <a:rPr lang="en-US" sz="2799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799" dirty="0" err="1">
                <a:solidFill>
                  <a:srgbClr val="603E2B"/>
                </a:solidFill>
                <a:latin typeface="Times New Roman"/>
              </a:rPr>
              <a:t>покинув</a:t>
            </a:r>
            <a:r>
              <a:rPr lang="en-US" sz="2799" dirty="0">
                <a:solidFill>
                  <a:srgbClr val="603E2B"/>
                </a:solidFill>
                <a:latin typeface="Times New Roman"/>
              </a:rPr>
              <a:t>, «</a:t>
            </a:r>
            <a:r>
              <a:rPr lang="en-US" sz="2799" dirty="0" err="1">
                <a:solidFill>
                  <a:srgbClr val="603E2B"/>
                </a:solidFill>
                <a:latin typeface="Times New Roman"/>
              </a:rPr>
              <a:t>обшивав</a:t>
            </a:r>
            <a:r>
              <a:rPr lang="en-US" sz="2799" dirty="0">
                <a:solidFill>
                  <a:srgbClr val="603E2B"/>
                </a:solidFill>
                <a:latin typeface="Times New Roman"/>
              </a:rPr>
              <a:t>» </a:t>
            </a:r>
            <a:r>
              <a:rPr lang="en-US" sz="2799" dirty="0" err="1">
                <a:solidFill>
                  <a:srgbClr val="603E2B"/>
                </a:solidFill>
                <a:latin typeface="Times New Roman"/>
              </a:rPr>
              <a:t>всіх</a:t>
            </a:r>
            <a:r>
              <a:rPr lang="en-US" sz="2799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799" dirty="0" err="1">
                <a:solidFill>
                  <a:srgbClr val="603E2B"/>
                </a:solidFill>
                <a:latin typeface="Times New Roman"/>
              </a:rPr>
              <a:t>родичів</a:t>
            </a:r>
            <a:r>
              <a:rPr lang="en-US" sz="2799" dirty="0">
                <a:solidFill>
                  <a:srgbClr val="603E2B"/>
                </a:solidFill>
                <a:latin typeface="Times New Roman"/>
              </a:rPr>
              <a:t> та </a:t>
            </a:r>
            <a:r>
              <a:rPr lang="en-US" sz="2799" dirty="0" err="1">
                <a:solidFill>
                  <a:srgbClr val="603E2B"/>
                </a:solidFill>
                <a:latin typeface="Times New Roman"/>
              </a:rPr>
              <a:t>сусідів</a:t>
            </a:r>
            <a:r>
              <a:rPr lang="en-US" sz="2799" dirty="0">
                <a:solidFill>
                  <a:srgbClr val="603E2B"/>
                </a:solidFill>
                <a:latin typeface="Times New Roman"/>
              </a:rPr>
              <a:t>. </a:t>
            </a:r>
          </a:p>
          <a:p>
            <a:pPr algn="just">
              <a:lnSpc>
                <a:spcPts val="4479"/>
              </a:lnSpc>
            </a:pPr>
            <a:r>
              <a:rPr lang="ru-RU" sz="2799" dirty="0" smtClean="0">
                <a:solidFill>
                  <a:srgbClr val="603E2B"/>
                </a:solidFill>
                <a:latin typeface="Times New Roman"/>
              </a:rPr>
              <a:t>	</a:t>
            </a:r>
            <a:r>
              <a:rPr lang="en-US" sz="2799" dirty="0" smtClean="0">
                <a:solidFill>
                  <a:srgbClr val="603E2B"/>
                </a:solidFill>
                <a:latin typeface="Times New Roman"/>
              </a:rPr>
              <a:t>У </a:t>
            </a:r>
            <a:r>
              <a:rPr lang="en-US" sz="2799" dirty="0" err="1">
                <a:solidFill>
                  <a:srgbClr val="603E2B"/>
                </a:solidFill>
                <a:latin typeface="Times New Roman"/>
              </a:rPr>
              <a:t>післявоєнні</a:t>
            </a:r>
            <a:r>
              <a:rPr lang="en-US" sz="2799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799" dirty="0" err="1">
                <a:solidFill>
                  <a:srgbClr val="603E2B"/>
                </a:solidFill>
                <a:latin typeface="Times New Roman"/>
              </a:rPr>
              <a:t>роки</a:t>
            </a:r>
            <a:r>
              <a:rPr lang="en-US" sz="2799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799" dirty="0" err="1">
                <a:solidFill>
                  <a:srgbClr val="603E2B"/>
                </a:solidFill>
                <a:latin typeface="Times New Roman"/>
              </a:rPr>
              <a:t>він</a:t>
            </a:r>
            <a:r>
              <a:rPr lang="en-US" sz="2799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799" dirty="0" err="1">
                <a:solidFill>
                  <a:srgbClr val="603E2B"/>
                </a:solidFill>
                <a:latin typeface="Times New Roman"/>
              </a:rPr>
              <a:t>знову</a:t>
            </a:r>
            <a:r>
              <a:rPr lang="en-US" sz="2799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799" dirty="0" err="1">
                <a:solidFill>
                  <a:srgbClr val="603E2B"/>
                </a:solidFill>
                <a:latin typeface="Times New Roman"/>
              </a:rPr>
              <a:t>повернувся</a:t>
            </a:r>
            <a:r>
              <a:rPr lang="en-US" sz="2799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799" dirty="0" err="1">
                <a:solidFill>
                  <a:srgbClr val="603E2B"/>
                </a:solidFill>
                <a:latin typeface="Times New Roman"/>
              </a:rPr>
              <a:t>до</a:t>
            </a:r>
            <a:r>
              <a:rPr lang="en-US" sz="2799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799" dirty="0" err="1">
                <a:solidFill>
                  <a:srgbClr val="603E2B"/>
                </a:solidFill>
                <a:latin typeface="Times New Roman"/>
              </a:rPr>
              <a:t>швейної</a:t>
            </a:r>
            <a:r>
              <a:rPr lang="en-US" sz="2799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799" dirty="0" err="1">
                <a:solidFill>
                  <a:srgbClr val="603E2B"/>
                </a:solidFill>
                <a:latin typeface="Times New Roman"/>
              </a:rPr>
              <a:t>справи</a:t>
            </a:r>
            <a:r>
              <a:rPr lang="en-US" sz="2799" dirty="0" smtClean="0">
                <a:solidFill>
                  <a:srgbClr val="603E2B"/>
                </a:solidFill>
                <a:latin typeface="Times New Roman"/>
              </a:rPr>
              <a:t>.</a:t>
            </a:r>
            <a:endParaRPr lang="en-US" sz="2799" dirty="0">
              <a:solidFill>
                <a:srgbClr val="603E2B"/>
              </a:solidFill>
              <a:latin typeface="Times New Roman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8140" t="6694" r="6397" b="7809"/>
          <a:stretch/>
        </p:blipFill>
        <p:spPr>
          <a:xfrm>
            <a:off x="1600201" y="536238"/>
            <a:ext cx="4607612" cy="69114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98406" y="7578428"/>
            <a:ext cx="5611201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77"/>
              </a:lnSpc>
              <a:spcBef>
                <a:spcPct val="0"/>
              </a:spcBef>
            </a:pP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На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340" dirty="0" err="1" smtClean="0">
                <a:solidFill>
                  <a:srgbClr val="603E2B"/>
                </a:solidFill>
                <a:latin typeface="Times New Roman"/>
              </a:rPr>
              <a:t>фото</a:t>
            </a:r>
            <a:r>
              <a:rPr lang="ru-RU" sz="2340" dirty="0" smtClean="0">
                <a:solidFill>
                  <a:srgbClr val="603E2B"/>
                </a:solidFill>
                <a:latin typeface="Times New Roman"/>
              </a:rPr>
              <a:t>:</a:t>
            </a:r>
            <a:r>
              <a:rPr lang="en-US" sz="2340" dirty="0" smtClean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Кудлай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Лікандр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 </a:t>
            </a:r>
            <a:r>
              <a:rPr lang="en-US" sz="2340" dirty="0" err="1" smtClean="0">
                <a:solidFill>
                  <a:srgbClr val="603E2B"/>
                </a:solidFill>
                <a:latin typeface="Times New Roman"/>
              </a:rPr>
              <a:t>Іванович</a:t>
            </a:r>
            <a:endParaRPr lang="ru-RU" sz="2340" dirty="0" smtClean="0">
              <a:solidFill>
                <a:srgbClr val="603E2B"/>
              </a:solidFill>
              <a:latin typeface="Times New Roman"/>
            </a:endParaRPr>
          </a:p>
          <a:p>
            <a:pPr algn="ctr">
              <a:lnSpc>
                <a:spcPts val="3277"/>
              </a:lnSpc>
              <a:spcBef>
                <a:spcPct val="0"/>
              </a:spcBef>
            </a:pPr>
            <a:r>
              <a:rPr lang="en-US" sz="2340" dirty="0" smtClean="0">
                <a:solidFill>
                  <a:srgbClr val="603E2B"/>
                </a:solidFill>
                <a:latin typeface="Times New Roman"/>
              </a:rPr>
              <a:t>з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донькою</a:t>
            </a:r>
            <a:r>
              <a:rPr lang="en-US" sz="2340" dirty="0">
                <a:solidFill>
                  <a:srgbClr val="603E2B"/>
                </a:solidFill>
                <a:latin typeface="Times New Roman"/>
              </a:rPr>
              <a:t> та </a:t>
            </a:r>
            <a:r>
              <a:rPr lang="en-US" sz="2340" dirty="0" err="1">
                <a:solidFill>
                  <a:srgbClr val="603E2B"/>
                </a:solidFill>
                <a:latin typeface="Times New Roman"/>
              </a:rPr>
              <a:t>онукою</a:t>
            </a:r>
            <a:endParaRPr lang="en-US" sz="2340" dirty="0">
              <a:solidFill>
                <a:srgbClr val="603E2B"/>
              </a:solidFill>
              <a:latin typeface="Times New Roman"/>
            </a:endParaRPr>
          </a:p>
        </p:txBody>
      </p:sp>
      <p:sp>
        <p:nvSpPr>
          <p:cNvPr id="12" name="TextBox 9"/>
          <p:cNvSpPr txBox="1"/>
          <p:nvPr/>
        </p:nvSpPr>
        <p:spPr>
          <a:xfrm>
            <a:off x="7164397" y="708802"/>
            <a:ext cx="10361603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19"/>
              </a:lnSpc>
              <a:spcBef>
                <a:spcPct val="0"/>
              </a:spcBef>
            </a:pPr>
            <a:r>
              <a:rPr lang="ru-RU" sz="4299" dirty="0" err="1" smtClean="0">
                <a:solidFill>
                  <a:srgbClr val="2F2119"/>
                </a:solidFill>
                <a:latin typeface="+mj-lt"/>
              </a:rPr>
              <a:t>Короткі</a:t>
            </a:r>
            <a:r>
              <a:rPr lang="ru-RU" sz="4299" dirty="0" smtClean="0">
                <a:solidFill>
                  <a:srgbClr val="2F2119"/>
                </a:solidFill>
                <a:latin typeface="+mj-lt"/>
              </a:rPr>
              <a:t> </a:t>
            </a:r>
            <a:r>
              <a:rPr lang="en-US" sz="4299" dirty="0" err="1" smtClean="0">
                <a:solidFill>
                  <a:srgbClr val="2F2119"/>
                </a:solidFill>
                <a:latin typeface="+mj-lt"/>
              </a:rPr>
              <a:t>біографі</a:t>
            </a:r>
            <a:r>
              <a:rPr lang="ru-RU" sz="4299" dirty="0" err="1" smtClean="0">
                <a:solidFill>
                  <a:srgbClr val="2F2119"/>
                </a:solidFill>
                <a:latin typeface="+mj-lt"/>
              </a:rPr>
              <a:t>чні</a:t>
            </a:r>
            <a:r>
              <a:rPr lang="ru-RU" sz="4299" dirty="0" smtClean="0">
                <a:solidFill>
                  <a:srgbClr val="2F2119"/>
                </a:solidFill>
                <a:latin typeface="+mj-lt"/>
              </a:rPr>
              <a:t> </a:t>
            </a:r>
            <a:r>
              <a:rPr lang="ru-RU" sz="4299" dirty="0" err="1" smtClean="0">
                <a:solidFill>
                  <a:srgbClr val="2F2119"/>
                </a:solidFill>
                <a:latin typeface="+mj-lt"/>
              </a:rPr>
              <a:t>дані</a:t>
            </a:r>
            <a:r>
              <a:rPr lang="ru-RU" sz="4299" dirty="0" smtClean="0">
                <a:solidFill>
                  <a:srgbClr val="2F2119"/>
                </a:solidFill>
                <a:latin typeface="+mj-lt"/>
              </a:rPr>
              <a:t> </a:t>
            </a:r>
            <a:r>
              <a:rPr lang="ru-RU" sz="4299" dirty="0" err="1" smtClean="0">
                <a:solidFill>
                  <a:srgbClr val="2F2119"/>
                </a:solidFill>
                <a:latin typeface="+mj-lt"/>
              </a:rPr>
              <a:t>власника</a:t>
            </a:r>
            <a:r>
              <a:rPr lang="ru-RU" sz="4299" dirty="0" smtClean="0">
                <a:solidFill>
                  <a:srgbClr val="2F2119"/>
                </a:solidFill>
                <a:latin typeface="+mj-lt"/>
              </a:rPr>
              <a:t> машинки</a:t>
            </a:r>
            <a:endParaRPr lang="en-US" sz="4299" dirty="0">
              <a:solidFill>
                <a:srgbClr val="2F2119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</TotalTime>
  <Words>958</Words>
  <Application>Microsoft Office PowerPoint</Application>
  <PresentationFormat>Произвольный</PresentationFormat>
  <Paragraphs>76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Algerian</vt:lpstr>
      <vt:lpstr>TAN Pearl</vt:lpstr>
      <vt:lpstr>Helmet</vt:lpstr>
      <vt:lpstr>Calibri</vt:lpstr>
      <vt:lpstr>Times New Roman</vt:lpstr>
      <vt:lpstr>Arial</vt:lpstr>
      <vt:lpstr>Office Theme</vt:lpstr>
      <vt:lpstr>Презентация PowerPoint</vt:lpstr>
      <vt:lpstr>Доки людина не здається, вона сильніша за свою долю. Еріх Марія Ремарк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Висновки </vt:lpstr>
      <vt:lpstr>Список використаних джерел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МАН-Юніор</dc:title>
  <cp:lastModifiedBy>RePack by Diakov</cp:lastModifiedBy>
  <cp:revision>39</cp:revision>
  <dcterms:created xsi:type="dcterms:W3CDTF">2006-08-16T00:00:00Z</dcterms:created>
  <dcterms:modified xsi:type="dcterms:W3CDTF">2023-04-14T17:26:20Z</dcterms:modified>
  <dc:identifier>DAFfcIWzW0g</dc:identifier>
</cp:coreProperties>
</file>