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8" r:id="rId5"/>
    <p:sldId id="269" r:id="rId6"/>
    <p:sldId id="259" r:id="rId7"/>
    <p:sldId id="260" r:id="rId8"/>
    <p:sldId id="267" r:id="rId9"/>
    <p:sldId id="265" r:id="rId10"/>
    <p:sldId id="264" r:id="rId11"/>
    <p:sldId id="266" r:id="rId12"/>
    <p:sldId id="270" r:id="rId13"/>
    <p:sldId id="262" r:id="rId14"/>
    <p:sldId id="261"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5110" autoAdjust="0"/>
  </p:normalViewPr>
  <p:slideViewPr>
    <p:cSldViewPr snapToGrid="0">
      <p:cViewPr varScale="1">
        <p:scale>
          <a:sx n="81" d="100"/>
          <a:sy n="81" d="100"/>
        </p:scale>
        <p:origin x="62"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13627-3861-439A-B686-1905FE72B419}" type="datetimeFigureOut">
              <a:rPr lang="ru-RU" smtClean="0"/>
              <a:t>10.04.2023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14E1F-494F-4D5D-BDF5-4FEE91F03F0A}" type="slidenum">
              <a:rPr lang="ru-RU" smtClean="0"/>
              <a:t>‹#›</a:t>
            </a:fld>
            <a:endParaRPr lang="ru-RU"/>
          </a:p>
        </p:txBody>
      </p:sp>
    </p:spTree>
    <p:extLst>
      <p:ext uri="{BB962C8B-B14F-4D97-AF65-F5344CB8AC3E}">
        <p14:creationId xmlns:p14="http://schemas.microsoft.com/office/powerpoint/2010/main" val="180359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614E1F-494F-4D5D-BDF5-4FEE91F03F0A}" type="slidenum">
              <a:rPr lang="ru-RU" smtClean="0"/>
              <a:t>1</a:t>
            </a:fld>
            <a:endParaRPr lang="ru-RU"/>
          </a:p>
        </p:txBody>
      </p:sp>
    </p:spTree>
    <p:extLst>
      <p:ext uri="{BB962C8B-B14F-4D97-AF65-F5344CB8AC3E}">
        <p14:creationId xmlns:p14="http://schemas.microsoft.com/office/powerpoint/2010/main" val="363347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AE705E2-362E-4829-A87B-CECD4A5537F4}" type="datetimeFigureOut">
              <a:rPr lang="ru-RU" smtClean="0"/>
              <a:t>10.04.2023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4EA356-EDC1-4504-9AD3-7DD0801FA73B}" type="slidenum">
              <a:rPr lang="ru-RU" smtClean="0"/>
              <a:t>‹#›</a:t>
            </a:fld>
            <a:endParaRPr lang="ru-RU"/>
          </a:p>
        </p:txBody>
      </p:sp>
    </p:spTree>
    <p:extLst>
      <p:ext uri="{BB962C8B-B14F-4D97-AF65-F5344CB8AC3E}">
        <p14:creationId xmlns:p14="http://schemas.microsoft.com/office/powerpoint/2010/main" val="6252228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E705E2-362E-4829-A87B-CECD4A5537F4}" type="datetimeFigureOut">
              <a:rPr lang="ru-RU" smtClean="0"/>
              <a:t>10.04.2023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4EA356-EDC1-4504-9AD3-7DD0801FA73B}" type="slidenum">
              <a:rPr lang="ru-RU" smtClean="0"/>
              <a:t>‹#›</a:t>
            </a:fld>
            <a:endParaRPr lang="ru-RU"/>
          </a:p>
        </p:txBody>
      </p:sp>
    </p:spTree>
    <p:extLst>
      <p:ext uri="{BB962C8B-B14F-4D97-AF65-F5344CB8AC3E}">
        <p14:creationId xmlns:p14="http://schemas.microsoft.com/office/powerpoint/2010/main" val="14061636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E705E2-362E-4829-A87B-CECD4A5537F4}" type="datetimeFigureOut">
              <a:rPr lang="ru-RU" smtClean="0"/>
              <a:t>10.04.2023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4EA356-EDC1-4504-9AD3-7DD0801FA73B}" type="slidenum">
              <a:rPr lang="ru-RU" smtClean="0"/>
              <a:t>‹#›</a:t>
            </a:fld>
            <a:endParaRPr lang="ru-RU"/>
          </a:p>
        </p:txBody>
      </p:sp>
    </p:spTree>
    <p:extLst>
      <p:ext uri="{BB962C8B-B14F-4D97-AF65-F5344CB8AC3E}">
        <p14:creationId xmlns:p14="http://schemas.microsoft.com/office/powerpoint/2010/main" val="36039961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AE705E2-362E-4829-A87B-CECD4A5537F4}" type="datetimeFigureOut">
              <a:rPr lang="ru-RU" smtClean="0"/>
              <a:t>10.04.2023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4EA356-EDC1-4504-9AD3-7DD0801FA73B}" type="slidenum">
              <a:rPr lang="ru-RU" smtClean="0"/>
              <a:t>‹#›</a:t>
            </a:fld>
            <a:endParaRPr lang="ru-RU"/>
          </a:p>
        </p:txBody>
      </p:sp>
    </p:spTree>
    <p:extLst>
      <p:ext uri="{BB962C8B-B14F-4D97-AF65-F5344CB8AC3E}">
        <p14:creationId xmlns:p14="http://schemas.microsoft.com/office/powerpoint/2010/main" val="25935735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AE705E2-362E-4829-A87B-CECD4A5537F4}" type="datetimeFigureOut">
              <a:rPr lang="ru-RU" smtClean="0"/>
              <a:t>10.04.2023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4EA356-EDC1-4504-9AD3-7DD0801FA73B}" type="slidenum">
              <a:rPr lang="ru-RU" smtClean="0"/>
              <a:t>‹#›</a:t>
            </a:fld>
            <a:endParaRPr lang="ru-RU"/>
          </a:p>
        </p:txBody>
      </p:sp>
    </p:spTree>
    <p:extLst>
      <p:ext uri="{BB962C8B-B14F-4D97-AF65-F5344CB8AC3E}">
        <p14:creationId xmlns:p14="http://schemas.microsoft.com/office/powerpoint/2010/main" val="17536879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AE705E2-362E-4829-A87B-CECD4A5537F4}" type="datetimeFigureOut">
              <a:rPr lang="ru-RU" smtClean="0"/>
              <a:t>10.04.2023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4EA356-EDC1-4504-9AD3-7DD0801FA73B}" type="slidenum">
              <a:rPr lang="ru-RU" smtClean="0"/>
              <a:t>‹#›</a:t>
            </a:fld>
            <a:endParaRPr lang="ru-RU"/>
          </a:p>
        </p:txBody>
      </p:sp>
    </p:spTree>
    <p:extLst>
      <p:ext uri="{BB962C8B-B14F-4D97-AF65-F5344CB8AC3E}">
        <p14:creationId xmlns:p14="http://schemas.microsoft.com/office/powerpoint/2010/main" val="5889826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AE705E2-362E-4829-A87B-CECD4A5537F4}" type="datetimeFigureOut">
              <a:rPr lang="ru-RU" smtClean="0"/>
              <a:t>10.04.2023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A4EA356-EDC1-4504-9AD3-7DD0801FA73B}" type="slidenum">
              <a:rPr lang="ru-RU" smtClean="0"/>
              <a:t>‹#›</a:t>
            </a:fld>
            <a:endParaRPr lang="ru-RU"/>
          </a:p>
        </p:txBody>
      </p:sp>
    </p:spTree>
    <p:extLst>
      <p:ext uri="{BB962C8B-B14F-4D97-AF65-F5344CB8AC3E}">
        <p14:creationId xmlns:p14="http://schemas.microsoft.com/office/powerpoint/2010/main" val="28358767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AE705E2-362E-4829-A87B-CECD4A5537F4}" type="datetimeFigureOut">
              <a:rPr lang="ru-RU" smtClean="0"/>
              <a:t>10.04.2023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A4EA356-EDC1-4504-9AD3-7DD0801FA73B}" type="slidenum">
              <a:rPr lang="ru-RU" smtClean="0"/>
              <a:t>‹#›</a:t>
            </a:fld>
            <a:endParaRPr lang="ru-RU"/>
          </a:p>
        </p:txBody>
      </p:sp>
    </p:spTree>
    <p:extLst>
      <p:ext uri="{BB962C8B-B14F-4D97-AF65-F5344CB8AC3E}">
        <p14:creationId xmlns:p14="http://schemas.microsoft.com/office/powerpoint/2010/main" val="27172895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E705E2-362E-4829-A87B-CECD4A5537F4}" type="datetimeFigureOut">
              <a:rPr lang="ru-RU" smtClean="0"/>
              <a:t>10.04.2023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A4EA356-EDC1-4504-9AD3-7DD0801FA73B}" type="slidenum">
              <a:rPr lang="ru-RU" smtClean="0"/>
              <a:t>‹#›</a:t>
            </a:fld>
            <a:endParaRPr lang="ru-RU"/>
          </a:p>
        </p:txBody>
      </p:sp>
    </p:spTree>
    <p:extLst>
      <p:ext uri="{BB962C8B-B14F-4D97-AF65-F5344CB8AC3E}">
        <p14:creationId xmlns:p14="http://schemas.microsoft.com/office/powerpoint/2010/main" val="8555411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AE705E2-362E-4829-A87B-CECD4A5537F4}" type="datetimeFigureOut">
              <a:rPr lang="ru-RU" smtClean="0"/>
              <a:t>10.04.2023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4EA356-EDC1-4504-9AD3-7DD0801FA73B}" type="slidenum">
              <a:rPr lang="ru-RU" smtClean="0"/>
              <a:t>‹#›</a:t>
            </a:fld>
            <a:endParaRPr lang="ru-RU"/>
          </a:p>
        </p:txBody>
      </p:sp>
    </p:spTree>
    <p:extLst>
      <p:ext uri="{BB962C8B-B14F-4D97-AF65-F5344CB8AC3E}">
        <p14:creationId xmlns:p14="http://schemas.microsoft.com/office/powerpoint/2010/main" val="17927539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AE705E2-362E-4829-A87B-CECD4A5537F4}" type="datetimeFigureOut">
              <a:rPr lang="ru-RU" smtClean="0"/>
              <a:t>10.04.2023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4EA356-EDC1-4504-9AD3-7DD0801FA73B}" type="slidenum">
              <a:rPr lang="ru-RU" smtClean="0"/>
              <a:t>‹#›</a:t>
            </a:fld>
            <a:endParaRPr lang="ru-RU"/>
          </a:p>
        </p:txBody>
      </p:sp>
    </p:spTree>
    <p:extLst>
      <p:ext uri="{BB962C8B-B14F-4D97-AF65-F5344CB8AC3E}">
        <p14:creationId xmlns:p14="http://schemas.microsoft.com/office/powerpoint/2010/main" val="8002168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705E2-362E-4829-A87B-CECD4A5537F4}" type="datetimeFigureOut">
              <a:rPr lang="ru-RU" smtClean="0"/>
              <a:t>10.04.2023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EA356-EDC1-4504-9AD3-7DD0801FA73B}" type="slidenum">
              <a:rPr lang="ru-RU" smtClean="0"/>
              <a:t>‹#›</a:t>
            </a:fld>
            <a:endParaRPr lang="ru-RU"/>
          </a:p>
        </p:txBody>
      </p:sp>
    </p:spTree>
    <p:extLst>
      <p:ext uri="{BB962C8B-B14F-4D97-AF65-F5344CB8AC3E}">
        <p14:creationId xmlns:p14="http://schemas.microsoft.com/office/powerpoint/2010/main" val="467870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g"/><Relationship Id="rId4" Type="http://schemas.openxmlformats.org/officeDocument/2006/relationships/image" Target="../media/image38.jpg"/></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9047" y="1122363"/>
            <a:ext cx="10567448" cy="2387600"/>
          </a:xfrm>
        </p:spPr>
        <p:txBody>
          <a:bodyPr>
            <a:noAutofit/>
          </a:bodyPr>
          <a:lstStyle/>
          <a:p>
            <a:r>
              <a:rPr lang="ru-RU" dirty="0" err="1" smtClean="0">
                <a:latin typeface="Times New Roman" panose="02020603050405020304" pitchFamily="18" charset="0"/>
                <a:cs typeface="Times New Roman" panose="02020603050405020304" pitchFamily="18" charset="0"/>
              </a:rPr>
              <a:t>Сонячні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вітри</a:t>
            </a:r>
            <a:r>
              <a:rPr lang="ru-RU" dirty="0" smtClean="0">
                <a:latin typeface="Times New Roman" panose="02020603050405020304" pitchFamily="18" charset="0"/>
                <a:cs typeface="Times New Roman" panose="02020603050405020304" pitchFamily="18" charset="0"/>
              </a:rPr>
              <a:t> та </a:t>
            </a:r>
            <a:r>
              <a:rPr lang="ru-RU" dirty="0" err="1" smtClean="0">
                <a:latin typeface="Times New Roman" panose="02020603050405020304" pitchFamily="18" charset="0"/>
                <a:cs typeface="Times New Roman" panose="02020603050405020304" pitchFamily="18" charset="0"/>
              </a:rPr>
              <a:t>їх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наслідки</a:t>
            </a:r>
            <a:r>
              <a:rPr lang="ru-RU" dirty="0" smtClean="0">
                <a:latin typeface="Times New Roman" panose="02020603050405020304" pitchFamily="18" charset="0"/>
                <a:cs typeface="Times New Roman" panose="02020603050405020304" pitchFamily="18" charset="0"/>
              </a:rPr>
              <a:t> для </a:t>
            </a:r>
            <a:r>
              <a:rPr lang="ru-RU" dirty="0" err="1" smtClean="0">
                <a:latin typeface="Times New Roman" panose="02020603050405020304" pitchFamily="18" charset="0"/>
                <a:cs typeface="Times New Roman" panose="02020603050405020304" pitchFamily="18" charset="0"/>
              </a:rPr>
              <a:t>нашої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планети</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4358244"/>
            <a:ext cx="9144000" cy="1816924"/>
          </a:xfrm>
        </p:spPr>
        <p:txBody>
          <a:bodyPr>
            <a:normAutofit fontScale="85000" lnSpcReduction="20000"/>
          </a:bodyPr>
          <a:lstStyle/>
          <a:p>
            <a:pPr algn="r"/>
            <a:r>
              <a:rPr lang="uk-UA" sz="3000" dirty="0" err="1" smtClean="0">
                <a:latin typeface="Times New Roman" panose="02020603050405020304" pitchFamily="18" charset="0"/>
                <a:cs typeface="Times New Roman" panose="02020603050405020304" pitchFamily="18" charset="0"/>
              </a:rPr>
              <a:t>Яненко</a:t>
            </a:r>
            <a:r>
              <a:rPr lang="uk-UA" sz="3000" dirty="0" smtClean="0">
                <a:latin typeface="Times New Roman" panose="02020603050405020304" pitchFamily="18" charset="0"/>
                <a:cs typeface="Times New Roman" panose="02020603050405020304" pitchFamily="18" charset="0"/>
              </a:rPr>
              <a:t> Денис Костянтинович</a:t>
            </a:r>
            <a:r>
              <a:rPr lang="uk-UA" dirty="0" smtClean="0">
                <a:latin typeface="Times New Roman" panose="02020603050405020304" pitchFamily="18" charset="0"/>
                <a:cs typeface="Times New Roman" panose="02020603050405020304" pitchFamily="18" charset="0"/>
              </a:rPr>
              <a:t>,</a:t>
            </a:r>
          </a:p>
          <a:p>
            <a:pPr algn="r"/>
            <a:r>
              <a:rPr lang="uk-UA" dirty="0" smtClean="0">
                <a:latin typeface="Times New Roman" panose="02020603050405020304" pitchFamily="18" charset="0"/>
                <a:cs typeface="Times New Roman" panose="02020603050405020304" pitchFamily="18" charset="0"/>
              </a:rPr>
              <a:t> учень 8-Б класу ХЗОШ №28</a:t>
            </a:r>
          </a:p>
          <a:p>
            <a:pPr algn="r"/>
            <a:r>
              <a:rPr lang="uk-UA" dirty="0" smtClean="0">
                <a:latin typeface="Times New Roman" panose="02020603050405020304" pitchFamily="18" charset="0"/>
                <a:cs typeface="Times New Roman" panose="02020603050405020304" pitchFamily="18" charset="0"/>
              </a:rPr>
              <a:t>Харківське територіальне відділення МАН,  </a:t>
            </a:r>
            <a:r>
              <a:rPr lang="uk-UA" dirty="0" err="1" smtClean="0">
                <a:latin typeface="Times New Roman" panose="02020603050405020304" pitchFamily="18" charset="0"/>
                <a:cs typeface="Times New Roman" panose="02020603050405020304" pitchFamily="18" charset="0"/>
              </a:rPr>
              <a:t>м.Харків</a:t>
            </a:r>
            <a:endParaRPr lang="uk-UA" dirty="0" smtClean="0">
              <a:latin typeface="Times New Roman" panose="02020603050405020304" pitchFamily="18" charset="0"/>
              <a:cs typeface="Times New Roman" panose="02020603050405020304" pitchFamily="18" charset="0"/>
            </a:endParaRPr>
          </a:p>
          <a:p>
            <a:pPr algn="r"/>
            <a:endParaRPr lang="uk-UA" dirty="0" smtClean="0">
              <a:latin typeface="Times New Roman" panose="02020603050405020304" pitchFamily="18" charset="0"/>
              <a:cs typeface="Times New Roman" panose="02020603050405020304" pitchFamily="18" charset="0"/>
            </a:endParaRPr>
          </a:p>
          <a:p>
            <a:pPr algn="r"/>
            <a:r>
              <a:rPr lang="uk-UA" dirty="0" smtClean="0">
                <a:latin typeface="Times New Roman" panose="02020603050405020304" pitchFamily="18" charset="0"/>
                <a:cs typeface="Times New Roman" panose="02020603050405020304" pitchFamily="18" charset="0"/>
              </a:rPr>
              <a:t>Третьякова Олена Павлівна, вчитель фізики</a:t>
            </a:r>
          </a:p>
          <a:p>
            <a:endParaRPr lang="ru-RU" dirty="0"/>
          </a:p>
        </p:txBody>
      </p:sp>
    </p:spTree>
    <p:extLst>
      <p:ext uri="{BB962C8B-B14F-4D97-AF65-F5344CB8AC3E}">
        <p14:creationId xmlns:p14="http://schemas.microsoft.com/office/powerpoint/2010/main" val="816597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2481" y="144379"/>
            <a:ext cx="9919062" cy="584775"/>
          </a:xfrm>
          <a:prstGeom prst="rect">
            <a:avLst/>
          </a:prstGeom>
        </p:spPr>
        <p:txBody>
          <a:bodyPr wrap="square">
            <a:spAutoFit/>
          </a:bodyPr>
          <a:lstStyle/>
          <a:p>
            <a:pPr algn="ctr">
              <a:spcAft>
                <a:spcPts val="0"/>
              </a:spcAft>
            </a:pPr>
            <a:r>
              <a:rPr lang="uk-UA" sz="3200" dirty="0" smtClean="0">
                <a:solidFill>
                  <a:srgbClr val="000000"/>
                </a:solidFill>
                <a:latin typeface="Times New Roman" panose="02020603050405020304" pitchFamily="18" charset="0"/>
                <a:ea typeface="Times New Roman" panose="02020603050405020304" pitchFamily="18" charset="0"/>
              </a:rPr>
              <a:t> </a:t>
            </a:r>
            <a:r>
              <a:rPr lang="uk-UA" sz="3200" b="1" dirty="0" smtClean="0">
                <a:solidFill>
                  <a:srgbClr val="000000"/>
                </a:solidFill>
                <a:latin typeface="Times New Roman" panose="02020603050405020304" pitchFamily="18" charset="0"/>
                <a:ea typeface="Times New Roman" panose="02020603050405020304" pitchFamily="18" charset="0"/>
              </a:rPr>
              <a:t>Вплив </a:t>
            </a:r>
            <a:r>
              <a:rPr lang="uk-UA" sz="3200" b="1" dirty="0">
                <a:solidFill>
                  <a:srgbClr val="000000"/>
                </a:solidFill>
                <a:latin typeface="Times New Roman" panose="02020603050405020304" pitchFamily="18" charset="0"/>
                <a:ea typeface="Times New Roman" panose="02020603050405020304" pitchFamily="18" charset="0"/>
              </a:rPr>
              <a:t>сонячних вітрів </a:t>
            </a:r>
            <a:r>
              <a:rPr lang="uk-UA" sz="3200" b="1" dirty="0" smtClean="0">
                <a:solidFill>
                  <a:srgbClr val="000000"/>
                </a:solidFill>
                <a:latin typeface="Times New Roman" panose="02020603050405020304" pitchFamily="18" charset="0"/>
                <a:ea typeface="Times New Roman" panose="02020603050405020304" pitchFamily="18" charset="0"/>
              </a:rPr>
              <a:t>на погоду та клімат</a:t>
            </a:r>
            <a:endParaRPr lang="ru-RU" sz="2800" b="1" dirty="0" smtClean="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792481" y="1106905"/>
            <a:ext cx="8351520" cy="3056221"/>
          </a:xfrm>
          <a:prstGeom prst="rect">
            <a:avLst/>
          </a:prstGeom>
        </p:spPr>
        <p:txBody>
          <a:bodyPr wrap="square">
            <a:spAutoFit/>
          </a:bodyPr>
          <a:lstStyle/>
          <a:p>
            <a:pPr>
              <a:lnSpc>
                <a:spcPct val="107000"/>
              </a:lnSpc>
              <a:spcAft>
                <a:spcPts val="800"/>
              </a:spcAft>
            </a:pPr>
            <a:r>
              <a:rPr lang="uk-UA" sz="2000" dirty="0" smtClean="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Після </a:t>
            </a:r>
            <a:r>
              <a:rPr lang="uk-UA" sz="20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надходження посиленого потоку заряджених частинок сонячного вітру деяка їхня кількість затримується у високих широтах, що призводить до додаткового розігріву атмосфери планети. Виникають хвилеподібні імпульси, які передають енергію корпускулярних сонячних потоків погодному шару повітря. Вони підсилюють меридіональну циркуляцію повітря і зменшують зональну. Там, де тиск був низьким, він стає ще нижчим, а де був високим- ще вищим. У тропічних зонах народжуються тайфуни, у місцях з континентальним кліматом – засухи, відбуваються коливання рівня води в озерах і морях.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967" y="2780860"/>
            <a:ext cx="2621122" cy="1638592"/>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9" y="970017"/>
            <a:ext cx="2609089" cy="1664649"/>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967" y="4535101"/>
            <a:ext cx="2621121" cy="1730625"/>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735" y="4535100"/>
            <a:ext cx="2655161" cy="1730625"/>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7764" y="4535100"/>
            <a:ext cx="2703306" cy="1730625"/>
          </a:xfrm>
          <a:prstGeom prst="rect">
            <a:avLst/>
          </a:prstGeom>
        </p:spPr>
      </p:pic>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69640" y="4535100"/>
            <a:ext cx="2693757" cy="1730625"/>
          </a:xfrm>
          <a:prstGeom prst="rect">
            <a:avLst/>
          </a:prstGeom>
        </p:spPr>
      </p:pic>
    </p:spTree>
    <p:extLst>
      <p:ext uri="{BB962C8B-B14F-4D97-AF65-F5344CB8AC3E}">
        <p14:creationId xmlns:p14="http://schemas.microsoft.com/office/powerpoint/2010/main" val="3433298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7220" y="96253"/>
            <a:ext cx="9460571" cy="892552"/>
          </a:xfrm>
          <a:prstGeom prst="rect">
            <a:avLst/>
          </a:prstGeom>
        </p:spPr>
        <p:txBody>
          <a:bodyPr wrap="square">
            <a:spAutoFit/>
          </a:bodyPr>
          <a:lstStyle/>
          <a:p>
            <a:pPr algn="ctr">
              <a:spcAft>
                <a:spcPts val="0"/>
              </a:spcAft>
            </a:pPr>
            <a:r>
              <a:rPr lang="uk-UA" sz="3600" b="1" dirty="0" smtClean="0">
                <a:solidFill>
                  <a:srgbClr val="000000"/>
                </a:solidFill>
                <a:latin typeface="Times New Roman" panose="02020603050405020304" pitchFamily="18" charset="0"/>
                <a:ea typeface="Times New Roman" panose="02020603050405020304" pitchFamily="18" charset="0"/>
              </a:rPr>
              <a:t>Вплив </a:t>
            </a:r>
            <a:r>
              <a:rPr lang="uk-UA" sz="3600" b="1" dirty="0">
                <a:solidFill>
                  <a:srgbClr val="000000"/>
                </a:solidFill>
                <a:latin typeface="Times New Roman" panose="02020603050405020304" pitchFamily="18" charset="0"/>
                <a:ea typeface="Times New Roman" panose="02020603050405020304" pitchFamily="18" charset="0"/>
              </a:rPr>
              <a:t>сонячних вітрів </a:t>
            </a:r>
            <a:r>
              <a:rPr lang="uk-UA" sz="3600" b="1" dirty="0" smtClean="0">
                <a:solidFill>
                  <a:srgbClr val="000000"/>
                </a:solidFill>
                <a:latin typeface="Times New Roman" panose="02020603050405020304" pitchFamily="18" charset="0"/>
                <a:ea typeface="Times New Roman" panose="02020603050405020304" pitchFamily="18" charset="0"/>
              </a:rPr>
              <a:t>на Землю</a:t>
            </a:r>
            <a:endParaRPr lang="ru-RU" sz="3200" b="1" dirty="0" smtClean="0">
              <a:effectLst/>
              <a:latin typeface="Times New Roman" panose="02020603050405020304" pitchFamily="18" charset="0"/>
              <a:ea typeface="Times New Roman" panose="02020603050405020304" pitchFamily="18" charset="0"/>
            </a:endParaRPr>
          </a:p>
          <a:p>
            <a:pPr lvl="0" algn="ctr">
              <a:spcAft>
                <a:spcPts val="0"/>
              </a:spcAft>
              <a:buSzPts val="1400"/>
            </a:pPr>
            <a:endParaRPr lang="ru-RU" sz="1600" dirty="0" smtClean="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4608096" y="697832"/>
            <a:ext cx="7122694" cy="5690789"/>
          </a:xfrm>
          <a:prstGeom prst="rect">
            <a:avLst/>
          </a:prstGeom>
        </p:spPr>
        <p:txBody>
          <a:bodyPr wrap="square">
            <a:spAutoFit/>
          </a:bodyPr>
          <a:lstStyle/>
          <a:p>
            <a:pPr>
              <a:lnSpc>
                <a:spcPct val="107000"/>
              </a:lnSpc>
              <a:spcAft>
                <a:spcPts val="0"/>
              </a:spcAft>
            </a:pPr>
            <a:r>
              <a:rPr lang="uk-UA" sz="2000" dirty="0" smtClean="0">
                <a:solidFill>
                  <a:srgbClr val="1F2124"/>
                </a:solidFill>
                <a:latin typeface="Georgia" panose="02040502050405020303" pitchFamily="18" charset="0"/>
                <a:ea typeface="Calibri" panose="020F0502020204030204" pitchFamily="34" charset="0"/>
                <a:cs typeface="Times New Roman" panose="02020603050405020304" pitchFamily="18" charset="0"/>
              </a:rPr>
              <a:t>         Сонячні </a:t>
            </a:r>
            <a:r>
              <a:rPr lang="uk-UA" sz="2000" dirty="0">
                <a:solidFill>
                  <a:srgbClr val="1F2124"/>
                </a:solidFill>
                <a:latin typeface="Georgia" panose="02040502050405020303" pitchFamily="18" charset="0"/>
                <a:ea typeface="Calibri" panose="020F0502020204030204" pitchFamily="34" charset="0"/>
                <a:cs typeface="Times New Roman" panose="02020603050405020304" pitchFamily="18" charset="0"/>
              </a:rPr>
              <a:t>вітри впливають на зовнішні оболонки Землі – магнітосферу та і</a:t>
            </a:r>
            <a:r>
              <a:rPr lang="uk-UA" sz="2000" dirty="0" smtClean="0">
                <a:solidFill>
                  <a:srgbClr val="1F2124"/>
                </a:solidFill>
                <a:latin typeface="Georgia" panose="02040502050405020303" pitchFamily="18" charset="0"/>
                <a:ea typeface="Calibri" panose="020F0502020204030204" pitchFamily="34" charset="0"/>
                <a:cs typeface="Times New Roman" panose="02020603050405020304" pitchFamily="18" charset="0"/>
              </a:rPr>
              <a:t>оносферу</a:t>
            </a:r>
            <a:r>
              <a:rPr lang="uk-UA" sz="2000" dirty="0">
                <a:solidFill>
                  <a:srgbClr val="1F2124"/>
                </a:solidFill>
                <a:latin typeface="Georgia" panose="02040502050405020303"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k-UA" sz="2000" dirty="0" smtClean="0">
                <a:solidFill>
                  <a:srgbClr val="1F2124"/>
                </a:solidFill>
                <a:latin typeface="Georgia" panose="02040502050405020303" pitchFamily="18" charset="0"/>
                <a:ea typeface="Calibri" panose="020F0502020204030204" pitchFamily="34" charset="0"/>
                <a:cs typeface="Times New Roman" panose="02020603050405020304" pitchFamily="18" charset="0"/>
              </a:rPr>
              <a:t>          При </a:t>
            </a:r>
            <a:r>
              <a:rPr lang="uk-UA" sz="2000" dirty="0">
                <a:solidFill>
                  <a:srgbClr val="1F2124"/>
                </a:solidFill>
                <a:latin typeface="Georgia" panose="02040502050405020303" pitchFamily="18" charset="0"/>
                <a:ea typeface="Calibri" panose="020F0502020204030204" pitchFamily="34" charset="0"/>
                <a:cs typeface="Times New Roman" panose="02020603050405020304" pitchFamily="18" charset="0"/>
              </a:rPr>
              <a:t>наближенні сонячних вітрів до нашої планети частинки, що входять до його складу, розганяються до швидкості 100000 км/с</a:t>
            </a:r>
            <a:r>
              <a:rPr lang="uk-UA" sz="2000" dirty="0" smtClean="0">
                <a:solidFill>
                  <a:srgbClr val="1F2124"/>
                </a:solidFill>
                <a:latin typeface="Georgia" panose="02040502050405020303" pitchFamily="18" charset="0"/>
                <a:ea typeface="Calibri" panose="020F0502020204030204" pitchFamily="34" charset="0"/>
                <a:cs typeface="Times New Roman" panose="02020603050405020304" pitchFamily="18" charset="0"/>
              </a:rPr>
              <a:t>, </a:t>
            </a:r>
            <a:r>
              <a:rPr lang="uk-UA" sz="2000" dirty="0">
                <a:solidFill>
                  <a:srgbClr val="1F2124"/>
                </a:solidFill>
                <a:latin typeface="Georgia" panose="02040502050405020303" pitchFamily="18" charset="0"/>
                <a:ea typeface="Calibri" panose="020F0502020204030204" pitchFamily="34" charset="0"/>
                <a:cs typeface="Times New Roman" panose="02020603050405020304" pitchFamily="18" charset="0"/>
              </a:rPr>
              <a:t>створюючи космічні промені сонячного походження. Під їх впливом утворюється окис азоту, який, </a:t>
            </a:r>
            <a:r>
              <a:rPr lang="uk-UA" sz="2000" dirty="0" err="1">
                <a:solidFill>
                  <a:srgbClr val="1F2124"/>
                </a:solidFill>
                <a:latin typeface="Georgia" panose="02040502050405020303" pitchFamily="18" charset="0"/>
                <a:ea typeface="Calibri" panose="020F0502020204030204" pitchFamily="34" charset="0"/>
                <a:cs typeface="Times New Roman" panose="02020603050405020304" pitchFamily="18" charset="0"/>
              </a:rPr>
              <a:t>взаємодіючи</a:t>
            </a:r>
            <a:r>
              <a:rPr lang="uk-UA" sz="2000" dirty="0">
                <a:solidFill>
                  <a:srgbClr val="1F2124"/>
                </a:solidFill>
                <a:latin typeface="Georgia" panose="02040502050405020303" pitchFamily="18" charset="0"/>
                <a:ea typeface="Calibri" panose="020F0502020204030204" pitchFamily="34" charset="0"/>
                <a:cs typeface="Times New Roman" panose="02020603050405020304" pitchFamily="18" charset="0"/>
              </a:rPr>
              <a:t> з озоном, його руйнує. Після цього спостерігається зниження вмісту озону в стратосфері над полярними шапками Землі. При цьому швидкі протони та електрони, зіштовхуючись із молекулами повітря на висоті 100-200 км, і</a:t>
            </a:r>
            <a:r>
              <a:rPr lang="uk-UA" sz="2000" dirty="0" smtClean="0">
                <a:solidFill>
                  <a:srgbClr val="1F2124"/>
                </a:solidFill>
                <a:latin typeface="Georgia" panose="02040502050405020303" pitchFamily="18" charset="0"/>
                <a:ea typeface="Calibri" panose="020F0502020204030204" pitchFamily="34" charset="0"/>
                <a:cs typeface="Times New Roman" panose="02020603050405020304" pitchFamily="18" charset="0"/>
              </a:rPr>
              <a:t>онізують </a:t>
            </a:r>
            <a:r>
              <a:rPr lang="uk-UA" sz="2000" dirty="0">
                <a:solidFill>
                  <a:srgbClr val="1F2124"/>
                </a:solidFill>
                <a:latin typeface="Georgia" panose="02040502050405020303" pitchFamily="18" charset="0"/>
                <a:ea typeface="Calibri" panose="020F0502020204030204" pitchFamily="34" charset="0"/>
                <a:cs typeface="Times New Roman" panose="02020603050405020304" pitchFamily="18" charset="0"/>
              </a:rPr>
              <a:t>їх та змушують світитися. Тоді на Землі переважно навколо полярних широтах спостерігаються полярні сяйва. За високої геомагнітної активності вони з’являються на висоті 300-400 км.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k-UA" sz="2000" dirty="0" smtClean="0">
                <a:solidFill>
                  <a:srgbClr val="1F2124"/>
                </a:solidFill>
                <a:latin typeface="Georgia" panose="02040502050405020303" pitchFamily="18" charset="0"/>
                <a:ea typeface="Calibri" panose="020F0502020204030204" pitchFamily="34" charset="0"/>
                <a:cs typeface="Times New Roman" panose="02020603050405020304" pitchFamily="18" charset="0"/>
              </a:rPr>
              <a:t>             В </a:t>
            </a:r>
            <a:r>
              <a:rPr lang="uk-UA" sz="2000" dirty="0">
                <a:solidFill>
                  <a:srgbClr val="1F2124"/>
                </a:solidFill>
                <a:latin typeface="Georgia" panose="02040502050405020303" pitchFamily="18" charset="0"/>
                <a:ea typeface="Calibri" panose="020F0502020204030204" pitchFamily="34" charset="0"/>
                <a:cs typeface="Times New Roman" panose="02020603050405020304" pitchFamily="18" charset="0"/>
              </a:rPr>
              <a:t>пік сонячної активності полярне сяйво можна побачити й в середніх широтах нашої планети.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39" y="3928236"/>
            <a:ext cx="3517900" cy="2286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40" y="1379440"/>
            <a:ext cx="3517900" cy="2259722"/>
          </a:xfrm>
          <a:prstGeom prst="rect">
            <a:avLst/>
          </a:prstGeom>
        </p:spPr>
      </p:pic>
    </p:spTree>
    <p:extLst>
      <p:ext uri="{BB962C8B-B14F-4D97-AF65-F5344CB8AC3E}">
        <p14:creationId xmlns:p14="http://schemas.microsoft.com/office/powerpoint/2010/main" val="37286829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6158" y="96254"/>
            <a:ext cx="7370803" cy="646331"/>
          </a:xfrm>
          <a:prstGeom prst="rect">
            <a:avLst/>
          </a:prstGeom>
        </p:spPr>
        <p:txBody>
          <a:bodyPr wrap="square">
            <a:spAutoFit/>
          </a:bodyPr>
          <a:lstStyle/>
          <a:p>
            <a:pPr algn="ctr">
              <a:spcAft>
                <a:spcPts val="0"/>
              </a:spcAft>
            </a:pPr>
            <a:r>
              <a:rPr lang="uk-UA" sz="3600" b="1" dirty="0">
                <a:solidFill>
                  <a:srgbClr val="000000"/>
                </a:solidFill>
                <a:latin typeface="Times New Roman" panose="02020603050405020304" pitchFamily="18" charset="0"/>
                <a:ea typeface="Times New Roman" panose="02020603050405020304" pitchFamily="18" charset="0"/>
              </a:rPr>
              <a:t>Вплив сонячних вітрів на </a:t>
            </a:r>
            <a:r>
              <a:rPr lang="uk-UA" sz="3600" b="1" dirty="0" smtClean="0">
                <a:solidFill>
                  <a:srgbClr val="000000"/>
                </a:solidFill>
                <a:latin typeface="Times New Roman" panose="02020603050405020304" pitchFamily="18" charset="0"/>
                <a:ea typeface="Times New Roman" panose="02020603050405020304" pitchFamily="18" charset="0"/>
              </a:rPr>
              <a:t>Місяць</a:t>
            </a:r>
            <a:endParaRPr lang="ru-RU" sz="3200" b="1" dirty="0">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301658" y="742585"/>
            <a:ext cx="11632676" cy="4373505"/>
          </a:xfrm>
          <a:prstGeom prst="rect">
            <a:avLst/>
          </a:prstGeom>
        </p:spPr>
        <p:txBody>
          <a:bodyPr wrap="square">
            <a:spAutoFit/>
          </a:bodyPr>
          <a:lstStyle/>
          <a:p>
            <a:pPr>
              <a:lnSpc>
                <a:spcPct val="107000"/>
              </a:lnSpc>
              <a:spcAft>
                <a:spcPts val="0"/>
              </a:spcAft>
            </a:pPr>
            <a:r>
              <a:rPr lang="uk-UA" sz="2000" dirty="0" smtClean="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a:t>
            </a:r>
            <a:r>
              <a:rPr lang="uk-UA" sz="2000" noProof="1" smtClean="0">
                <a:latin typeface="Times New Roman" panose="02020603050405020304" pitchFamily="18" charset="0"/>
                <a:ea typeface="Calibri" panose="020F0502020204030204" pitchFamily="34" charset="0"/>
                <a:cs typeface="Times New Roman" panose="02020603050405020304" pitchFamily="18" charset="0"/>
              </a:rPr>
              <a:t>Сонячний вітер може завдати шкоди Місяцю, штучним супутникам та людині в космосі. </a:t>
            </a:r>
          </a:p>
          <a:p>
            <a:pPr>
              <a:lnSpc>
                <a:spcPct val="107000"/>
              </a:lnSpc>
              <a:spcAft>
                <a:spcPts val="0"/>
              </a:spcAft>
            </a:pPr>
            <a:r>
              <a:rPr lang="uk-UA" sz="2000" noProof="1" smtClean="0">
                <a:latin typeface="Times New Roman" panose="02020603050405020304" pitchFamily="18" charset="0"/>
                <a:ea typeface="Calibri" panose="020F0502020204030204" pitchFamily="34" charset="0"/>
                <a:cs typeface="Times New Roman" panose="02020603050405020304" pitchFamily="18" charset="0"/>
              </a:rPr>
              <a:t>Доведено, що вітер з швидких частинок від Сонця, спричиняє розгойдування хвоста земного захисного магнітного «пузиря» - магнітосфери. Такий рух може змістити хвіст так далеко від центрального напрямку, що Місяць опиниться під дією заряджених частинок. Таке відкриття вдалося зробити за даними спостережень, виконаних за допомогою кількох космічних апаратів NASA у 2012 році, коли швидкісна ударна хвиля дійшла до Землі, рухаючись зі швидкістю понад 2,7 мільйона км/год. Хвилю було виміряно за допомогою космічних зондів Advanced Composition Explorer («Передовий зонд складу») та Cluster and Wind missions («Місія щільності й вітру»), які розташовані між Землею та Сонцем. Через годину зміни в магнітному середовищі були помічені космічними зондами місії THEMIS-ARTEMIS (місія THEMIS вивчає зміни магнітосфери Землі під дією сонячного вітру, місія THEMIS-ARTEMIS — це окрема місія в рамках нової програми NASA Artemis («Артеміда») для дослідження Місяця, що використовує для вивчення місячного </a:t>
            </a:r>
            <a:r>
              <a:rPr lang="uk-UA" sz="2000" noProof="1" smtClean="0">
                <a:latin typeface="Times New Roman" panose="02020603050405020304" pitchFamily="18" charset="0"/>
                <a:ea typeface="Calibri" panose="020F0502020204030204" pitchFamily="34" charset="0"/>
                <a:cs typeface="Times New Roman" panose="02020603050405020304" pitchFamily="18" charset="0"/>
              </a:rPr>
              <a:t>космічного </a:t>
            </a:r>
            <a:r>
              <a:rPr lang="uk-UA" sz="2000" noProof="1" smtClean="0">
                <a:latin typeface="Times New Roman" panose="02020603050405020304" pitchFamily="18" charset="0"/>
                <a:ea typeface="Calibri" panose="020F0502020204030204" pitchFamily="34" charset="0"/>
                <a:cs typeface="Times New Roman" panose="02020603050405020304" pitchFamily="18" charset="0"/>
              </a:rPr>
              <a:t>середовища</a:t>
            </a:r>
          </a:p>
          <a:p>
            <a:pPr>
              <a:lnSpc>
                <a:spcPct val="107000"/>
              </a:lnSpc>
              <a:spcAft>
                <a:spcPts val="0"/>
              </a:spcAft>
            </a:pPr>
            <a:r>
              <a:rPr lang="uk-UA" sz="2000" noProof="1" smtClean="0">
                <a:latin typeface="Times New Roman" panose="02020603050405020304" pitchFamily="18" charset="0"/>
                <a:ea typeface="Calibri" panose="020F0502020204030204" pitchFamily="34" charset="0"/>
                <a:cs typeface="Times New Roman" panose="02020603050405020304" pitchFamily="18" charset="0"/>
              </a:rPr>
              <a:t> </a:t>
            </a:r>
            <a:r>
              <a:rPr lang="uk-UA" sz="2000" noProof="1" smtClean="0">
                <a:latin typeface="Times New Roman" panose="02020603050405020304" pitchFamily="18" charset="0"/>
                <a:ea typeface="Calibri" panose="020F0502020204030204" pitchFamily="34" charset="0"/>
                <a:cs typeface="Times New Roman" panose="02020603050405020304" pitchFamily="18" charset="0"/>
              </a:rPr>
              <a:t>два космічні апарати на орбіті </a:t>
            </a:r>
            <a:r>
              <a:rPr lang="uk-UA" sz="2000" noProof="1" smtClean="0">
                <a:latin typeface="Times New Roman" panose="02020603050405020304" pitchFamily="18" charset="0"/>
                <a:ea typeface="Calibri" panose="020F0502020204030204" pitchFamily="34" charset="0"/>
                <a:cs typeface="Times New Roman" panose="02020603050405020304" pitchFamily="18" charset="0"/>
              </a:rPr>
              <a:t>Місяця</a:t>
            </a:r>
            <a:r>
              <a:rPr lang="uk-UA" sz="2000" noProof="1" smtClean="0">
                <a:latin typeface="Times New Roman" panose="02020603050405020304" pitchFamily="18" charset="0"/>
                <a:ea typeface="Calibri" panose="020F0502020204030204" pitchFamily="34" charset="0"/>
                <a:cs typeface="Times New Roman" panose="02020603050405020304" pitchFamily="18" charset="0"/>
              </a:rPr>
              <a:t>.</a:t>
            </a:r>
            <a:r>
              <a:rPr lang="uk-UA" sz="2000" noProof="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endParaRPr lang="uk-UA" sz="2000" noProof="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6417" y="4434243"/>
            <a:ext cx="3487917" cy="2269430"/>
          </a:xfrm>
          <a:prstGeom prst="rect">
            <a:avLst/>
          </a:prstGeom>
        </p:spPr>
      </p:pic>
      <p:sp>
        <p:nvSpPr>
          <p:cNvPr id="5" name="TextBox 4"/>
          <p:cNvSpPr txBox="1"/>
          <p:nvPr/>
        </p:nvSpPr>
        <p:spPr>
          <a:xfrm>
            <a:off x="405353" y="5116090"/>
            <a:ext cx="7937369" cy="1387367"/>
          </a:xfrm>
          <a:prstGeom prst="rect">
            <a:avLst/>
          </a:prstGeom>
          <a:noFill/>
        </p:spPr>
        <p:txBody>
          <a:bodyPr wrap="square" rtlCol="0">
            <a:spAutoFit/>
          </a:bodyPr>
          <a:lstStyle/>
          <a:p>
            <a:pPr lvl="0">
              <a:lnSpc>
                <a:spcPct val="107000"/>
              </a:lnSpc>
            </a:pPr>
            <a:r>
              <a:rPr lang="uk-UA" sz="2000" noProof="1">
                <a:solidFill>
                  <a:prstClr val="black"/>
                </a:solidFill>
                <a:latin typeface="Times New Roman" panose="02020603050405020304" pitchFamily="18" charset="0"/>
                <a:ea typeface="Calibri" panose="020F0502020204030204" pitchFamily="34" charset="0"/>
                <a:cs typeface="Times New Roman" panose="02020603050405020304" pitchFamily="18" charset="0"/>
              </a:rPr>
              <a:t>Дані THEMIS-ARTEMIS та інших місій допомагають вченим та </a:t>
            </a:r>
          </a:p>
          <a:p>
            <a:pPr lvl="0">
              <a:lnSpc>
                <a:spcPct val="107000"/>
              </a:lnSpc>
            </a:pPr>
            <a:r>
              <a:rPr lang="uk-UA" sz="2000" noProof="1">
                <a:solidFill>
                  <a:prstClr val="black"/>
                </a:solidFill>
                <a:latin typeface="Times New Roman" panose="02020603050405020304" pitchFamily="18" charset="0"/>
                <a:ea typeface="Calibri" panose="020F0502020204030204" pitchFamily="34" charset="0"/>
                <a:cs typeface="Times New Roman" panose="02020603050405020304" pitchFamily="18" charset="0"/>
              </a:rPr>
              <a:t>інженерам краще зрозуміти місячне середовище. Це сприяє кращому </a:t>
            </a:r>
          </a:p>
          <a:p>
            <a:pPr lvl="0">
              <a:lnSpc>
                <a:spcPct val="107000"/>
              </a:lnSpc>
            </a:pPr>
            <a:r>
              <a:rPr lang="uk-UA" sz="2000" noProof="1">
                <a:solidFill>
                  <a:prstClr val="black"/>
                </a:solidFill>
                <a:latin typeface="Times New Roman" panose="02020603050405020304" pitchFamily="18" charset="0"/>
                <a:ea typeface="Calibri" panose="020F0502020204030204" pitchFamily="34" charset="0"/>
                <a:cs typeface="Times New Roman" panose="02020603050405020304" pitchFamily="18" charset="0"/>
              </a:rPr>
              <a:t>розумінню природи Місяця і дасть змогу захистити землян, які будуть </a:t>
            </a:r>
          </a:p>
          <a:p>
            <a:pPr lvl="0">
              <a:lnSpc>
                <a:spcPct val="107000"/>
              </a:lnSpc>
            </a:pPr>
            <a:r>
              <a:rPr lang="uk-UA" sz="2000" noProof="1">
                <a:solidFill>
                  <a:prstClr val="black"/>
                </a:solidFill>
                <a:latin typeface="Times New Roman" panose="02020603050405020304" pitchFamily="18" charset="0"/>
                <a:ea typeface="Calibri" panose="020F0502020204030204" pitchFamily="34" charset="0"/>
                <a:cs typeface="Times New Roman" panose="02020603050405020304" pitchFamily="18" charset="0"/>
              </a:rPr>
              <a:t>перебувати на його поверхні в майбутньому.</a:t>
            </a:r>
            <a:endParaRPr lang="uk-UA" sz="2000" noProof="1">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57457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91917" y="216568"/>
            <a:ext cx="9979648" cy="584775"/>
          </a:xfrm>
          <a:prstGeom prst="rect">
            <a:avLst/>
          </a:prstGeom>
        </p:spPr>
        <p:txBody>
          <a:bodyPr wrap="square">
            <a:spAutoFit/>
          </a:bodyPr>
          <a:lstStyle/>
          <a:p>
            <a:pPr algn="ctr">
              <a:spcAft>
                <a:spcPts val="0"/>
              </a:spcAft>
            </a:pPr>
            <a:r>
              <a:rPr lang="uk-UA" sz="3200" b="1" dirty="0" smtClean="0">
                <a:solidFill>
                  <a:srgbClr val="000000"/>
                </a:solidFill>
                <a:latin typeface="Times New Roman" panose="02020603050405020304" pitchFamily="18" charset="0"/>
                <a:ea typeface="Times New Roman" panose="02020603050405020304" pitchFamily="18" charset="0"/>
              </a:rPr>
              <a:t>Вплив </a:t>
            </a:r>
            <a:r>
              <a:rPr lang="uk-UA" sz="3200" b="1" dirty="0">
                <a:solidFill>
                  <a:srgbClr val="000000"/>
                </a:solidFill>
                <a:latin typeface="Times New Roman" panose="02020603050405020304" pitchFamily="18" charset="0"/>
                <a:ea typeface="Times New Roman" panose="02020603050405020304" pitchFamily="18" charset="0"/>
              </a:rPr>
              <a:t>сонячних вітрів </a:t>
            </a:r>
            <a:r>
              <a:rPr lang="uk-UA" sz="3200" b="1" dirty="0" smtClean="0">
                <a:solidFill>
                  <a:srgbClr val="000000"/>
                </a:solidFill>
                <a:latin typeface="Times New Roman" panose="02020603050405020304" pitchFamily="18" charset="0"/>
                <a:ea typeface="Times New Roman" panose="02020603050405020304" pitchFamily="18" charset="0"/>
              </a:rPr>
              <a:t>на життя людей на Землі</a:t>
            </a:r>
            <a:endParaRPr lang="ru-RU" sz="2800" b="1" dirty="0" smtClean="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3031958" y="801343"/>
            <a:ext cx="6035692" cy="4439357"/>
          </a:xfrm>
          <a:prstGeom prst="rect">
            <a:avLst/>
          </a:prstGeom>
        </p:spPr>
        <p:txBody>
          <a:bodyPr wrap="square">
            <a:spAutoFit/>
          </a:bodyPr>
          <a:lstStyle/>
          <a:p>
            <a:pPr>
              <a:lnSpc>
                <a:spcPct val="107000"/>
              </a:lnSpc>
              <a:spcAft>
                <a:spcPts val="0"/>
              </a:spcAft>
            </a:pPr>
            <a:r>
              <a:rPr lang="uk-UA" sz="2000" dirty="0" smtClean="0">
                <a:solidFill>
                  <a:srgbClr val="1F2124"/>
                </a:solidFill>
                <a:latin typeface="Georgia" panose="02040502050405020303" pitchFamily="18" charset="0"/>
                <a:ea typeface="Calibri" panose="020F0502020204030204" pitchFamily="34" charset="0"/>
                <a:cs typeface="Times New Roman" panose="02020603050405020304" pitchFamily="18" charset="0"/>
              </a:rPr>
              <a:t>        </a:t>
            </a:r>
            <a:r>
              <a:rPr lang="uk-UA" sz="2000" dirty="0" smtClean="0">
                <a:latin typeface="Georgia" panose="02040502050405020303" pitchFamily="18" charset="0"/>
                <a:ea typeface="Calibri" panose="020F0502020204030204" pitchFamily="34" charset="0"/>
                <a:cs typeface="Times New Roman" panose="02020603050405020304" pitchFamily="18" charset="0"/>
              </a:rPr>
              <a:t>Сонячні </a:t>
            </a:r>
            <a:r>
              <a:rPr lang="uk-UA" sz="2000" dirty="0">
                <a:latin typeface="Georgia" panose="02040502050405020303" pitchFamily="18" charset="0"/>
                <a:ea typeface="Calibri" panose="020F0502020204030204" pitchFamily="34" charset="0"/>
                <a:cs typeface="Times New Roman" panose="02020603050405020304" pitchFamily="18" charset="0"/>
              </a:rPr>
              <a:t>вітри впливають на геофізичний стан Землі. Частинки вітру, що досягли Землі, діють на електричні та магнітні поля і завдають серйозної шкоди.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k-UA" sz="2000" dirty="0" smtClean="0">
                <a:latin typeface="Georgia" panose="02040502050405020303" pitchFamily="18" charset="0"/>
                <a:ea typeface="Calibri" panose="020F0502020204030204" pitchFamily="34" charset="0"/>
                <a:cs typeface="Times New Roman" panose="02020603050405020304" pitchFamily="18" charset="0"/>
              </a:rPr>
              <a:t>        Вони </a:t>
            </a:r>
            <a:r>
              <a:rPr lang="uk-UA" sz="2000" dirty="0">
                <a:latin typeface="Georgia" panose="02040502050405020303" pitchFamily="18" charset="0"/>
                <a:ea typeface="Calibri" panose="020F0502020204030204" pitchFamily="34" charset="0"/>
                <a:cs typeface="Times New Roman" panose="02020603050405020304" pitchFamily="18" charset="0"/>
              </a:rPr>
              <a:t>створюють проблеми для супутників на навколоземній орбіті, </a:t>
            </a:r>
            <a:r>
              <a:rPr lang="uk-UA" sz="2000" dirty="0" smtClean="0">
                <a:latin typeface="Georgia" panose="02040502050405020303" pitchFamily="18" charset="0"/>
                <a:ea typeface="Calibri" panose="020F0502020204030204" pitchFamily="34" charset="0"/>
                <a:cs typeface="Times New Roman" panose="02020603050405020304" pitchFamily="18" charset="0"/>
              </a:rPr>
              <a:t>навігаційного обладнання, впливають </a:t>
            </a:r>
            <a:r>
              <a:rPr lang="uk-UA" sz="2000" dirty="0">
                <a:latin typeface="Georgia" panose="02040502050405020303" pitchFamily="18" charset="0"/>
                <a:ea typeface="Calibri" panose="020F0502020204030204" pitchFamily="34" charset="0"/>
                <a:cs typeface="Times New Roman" panose="02020603050405020304" pitchFamily="18" charset="0"/>
              </a:rPr>
              <a:t>на радіо та мобільний зв’язок, досягають електростанцій , викликають стрибки напруги чи повну зупинку їх роботи, у газо- та нафтопроводах виникають сильні струми і це призводить до виходу з ладу систем їх керування.</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2400" dirty="0">
                <a:solidFill>
                  <a:srgbClr val="1F2124"/>
                </a:solidFill>
                <a:latin typeface="Georgia" panose="02040502050405020303" pitchFamily="18" charset="0"/>
                <a:ea typeface="Calibri" panose="020F0502020204030204" pitchFamily="34" charset="0"/>
                <a:cs typeface="Times New Roman" panose="02020603050405020304" pitchFamily="18" charset="0"/>
              </a:rPr>
              <a:t>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3012" y="4874215"/>
            <a:ext cx="2959768" cy="185286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30" y="3193977"/>
            <a:ext cx="2729790" cy="172664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7983" y="3193977"/>
            <a:ext cx="2762250" cy="1717317"/>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830" y="1140447"/>
            <a:ext cx="2729790" cy="1781175"/>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7983" y="1140447"/>
            <a:ext cx="2762250" cy="1781176"/>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0766" y="4899043"/>
            <a:ext cx="3063125" cy="1852863"/>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567" y="4874215"/>
            <a:ext cx="2959769" cy="1852863"/>
          </a:xfrm>
          <a:prstGeom prst="rect">
            <a:avLst/>
          </a:prstGeom>
        </p:spPr>
      </p:pic>
    </p:spTree>
    <p:extLst>
      <p:ext uri="{BB962C8B-B14F-4D97-AF65-F5344CB8AC3E}">
        <p14:creationId xmlns:p14="http://schemas.microsoft.com/office/powerpoint/2010/main" val="26519066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9688" y="286277"/>
            <a:ext cx="11463244" cy="2200089"/>
          </a:xfrm>
          <a:prstGeom prst="rect">
            <a:avLst/>
          </a:prstGeom>
        </p:spPr>
        <p:txBody>
          <a:bodyPr wrap="square">
            <a:spAutoFit/>
          </a:bodyPr>
          <a:lstStyle/>
          <a:p>
            <a:pPr>
              <a:lnSpc>
                <a:spcPct val="107000"/>
              </a:lnSpc>
              <a:spcAft>
                <a:spcPts val="0"/>
              </a:spcAft>
            </a:pPr>
            <a:r>
              <a:rPr lang="uk-UA" sz="3200" dirty="0" smtClean="0">
                <a:solidFill>
                  <a:srgbClr val="1F2124"/>
                </a:solidFill>
                <a:latin typeface="Georgia" panose="02040502050405020303" pitchFamily="18" charset="0"/>
                <a:ea typeface="Calibri" panose="020F0502020204030204" pitchFamily="34" charset="0"/>
                <a:cs typeface="Times New Roman" panose="02020603050405020304" pitchFamily="18" charset="0"/>
              </a:rPr>
              <a:t>         Щоб </a:t>
            </a:r>
            <a:r>
              <a:rPr lang="uk-UA" sz="3200" dirty="0">
                <a:solidFill>
                  <a:srgbClr val="1F2124"/>
                </a:solidFill>
                <a:latin typeface="Georgia" panose="02040502050405020303" pitchFamily="18" charset="0"/>
                <a:ea typeface="Calibri" panose="020F0502020204030204" pitchFamily="34" charset="0"/>
                <a:cs typeface="Times New Roman" panose="02020603050405020304" pitchFamily="18" charset="0"/>
              </a:rPr>
              <a:t>всебічно досліджувати явища, що відбуваються на Сонці, вчені проводять безперервні спостереження за Сонцем. </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k-UA" sz="3200" dirty="0" smtClean="0">
                <a:solidFill>
                  <a:srgbClr val="1F2124"/>
                </a:solidFill>
                <a:latin typeface="Georgia" panose="02040502050405020303" pitchFamily="18" charset="0"/>
                <a:ea typeface="Calibri" panose="020F0502020204030204" pitchFamily="34" charset="0"/>
                <a:cs typeface="Times New Roman" panose="02020603050405020304" pitchFamily="18" charset="0"/>
              </a:rPr>
              <a:t>       </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6061310" y="2335537"/>
            <a:ext cx="5797352" cy="3857874"/>
          </a:xfrm>
          <a:prstGeom prst="rect">
            <a:avLst/>
          </a:prstGeom>
        </p:spPr>
      </p:pic>
      <p:sp>
        <p:nvSpPr>
          <p:cNvPr id="4" name="TextBox 3"/>
          <p:cNvSpPr txBox="1"/>
          <p:nvPr/>
        </p:nvSpPr>
        <p:spPr>
          <a:xfrm>
            <a:off x="329688" y="2033879"/>
            <a:ext cx="5477223" cy="4307846"/>
          </a:xfrm>
          <a:prstGeom prst="rect">
            <a:avLst/>
          </a:prstGeom>
          <a:noFill/>
        </p:spPr>
        <p:txBody>
          <a:bodyPr wrap="square" rtlCol="0">
            <a:spAutoFit/>
          </a:bodyPr>
          <a:lstStyle/>
          <a:p>
            <a:pPr>
              <a:lnSpc>
                <a:spcPct val="107000"/>
              </a:lnSpc>
            </a:pPr>
            <a:r>
              <a:rPr lang="uk-UA" sz="3200" dirty="0">
                <a:solidFill>
                  <a:srgbClr val="1F2124"/>
                </a:solidFill>
                <a:latin typeface="Georgia" panose="02040502050405020303" pitchFamily="18" charset="0"/>
                <a:ea typeface="Calibri" panose="020F0502020204030204" pitchFamily="34" charset="0"/>
                <a:cs typeface="Times New Roman" panose="02020603050405020304" pitchFamily="18" charset="0"/>
              </a:rPr>
              <a:t>Так створено Службу Сонця, яка здійснює сукупність заходів у різних астрономічних обсерваторіях світу для систематичного вивчення усіх проявів сонячної активності.</a:t>
            </a:r>
            <a:endParaRPr lang="ru-RU" sz="3200" dirty="0">
              <a:solidFill>
                <a:srgbClr val="1F2124"/>
              </a:solidFill>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58098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0127" y="372979"/>
            <a:ext cx="11158855" cy="2810385"/>
          </a:xfrm>
          <a:prstGeom prst="rect">
            <a:avLst/>
          </a:prstGeom>
        </p:spPr>
        <p:txBody>
          <a:bodyPr wrap="square">
            <a:spAutoFit/>
          </a:bodyPr>
          <a:lstStyle/>
          <a:p>
            <a:pPr>
              <a:lnSpc>
                <a:spcPct val="107000"/>
              </a:lnSpc>
              <a:spcAft>
                <a:spcPts val="800"/>
              </a:spcAft>
            </a:pPr>
            <a:r>
              <a:rPr lang="uk-UA" sz="2800" b="1" dirty="0">
                <a:latin typeface="Times New Roman" panose="02020603050405020304" pitchFamily="18" charset="0"/>
                <a:ea typeface="Calibri" panose="020F0502020204030204" pitchFamily="34" charset="0"/>
                <a:cs typeface="Times New Roman" panose="02020603050405020304" pitchFamily="18" charset="0"/>
              </a:rPr>
              <a:t>Актуальність теми:</a:t>
            </a:r>
            <a:r>
              <a:rPr lang="uk-UA" sz="2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uk-UA" sz="2800" dirty="0" smtClean="0">
                <a:latin typeface="Times New Roman" panose="02020603050405020304" pitchFamily="18" charset="0"/>
                <a:ea typeface="Calibri" panose="020F0502020204030204" pitchFamily="34" charset="0"/>
                <a:cs typeface="Times New Roman" panose="02020603050405020304" pitchFamily="18" charset="0"/>
              </a:rPr>
              <a:t>      В </a:t>
            </a:r>
            <a:r>
              <a:rPr lang="uk-UA" sz="2800" dirty="0">
                <a:latin typeface="Times New Roman" panose="02020603050405020304" pitchFamily="18" charset="0"/>
                <a:ea typeface="Calibri" panose="020F0502020204030204" pitchFamily="34" charset="0"/>
                <a:cs typeface="Times New Roman" panose="02020603050405020304" pitchFamily="18" charset="0"/>
              </a:rPr>
              <a:t>останні дні березня </a:t>
            </a:r>
            <a:r>
              <a:rPr lang="uk-UA" sz="2800" dirty="0" smtClean="0">
                <a:latin typeface="Times New Roman" panose="02020603050405020304" pitchFamily="18" charset="0"/>
                <a:ea typeface="Calibri" panose="020F0502020204030204" pitchFamily="34" charset="0"/>
                <a:cs typeface="Times New Roman" panose="02020603050405020304" pitchFamily="18" charset="0"/>
              </a:rPr>
              <a:t>2023 року стало </a:t>
            </a:r>
            <a:r>
              <a:rPr lang="uk-UA" sz="2800" dirty="0">
                <a:latin typeface="Times New Roman" panose="02020603050405020304" pitchFamily="18" charset="0"/>
                <a:ea typeface="Calibri" panose="020F0502020204030204" pitchFamily="34" charset="0"/>
                <a:cs typeface="Times New Roman" panose="02020603050405020304" pitchFamily="18" charset="0"/>
              </a:rPr>
              <a:t>відомо, що на Сонці утворилася величезна діра, яка легко вміщує 20 планет розміром із Землю. </a:t>
            </a: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З </a:t>
            </a:r>
            <a:r>
              <a:rPr lang="uk-UA" sz="2800" dirty="0">
                <a:latin typeface="Times New Roman" panose="02020603050405020304" pitchFamily="18" charset="0"/>
                <a:ea typeface="Calibri" panose="020F0502020204030204" pitchFamily="34" charset="0"/>
                <a:cs typeface="Times New Roman" panose="02020603050405020304" pitchFamily="18" charset="0"/>
              </a:rPr>
              <a:t>неї виходять сонячні </a:t>
            </a: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вітри, швидкість яких сягає </a:t>
            </a:r>
            <a:r>
              <a:rPr lang="uk-UA" sz="2800" dirty="0">
                <a:latin typeface="Times New Roman" panose="02020603050405020304" pitchFamily="18" charset="0"/>
                <a:ea typeface="Calibri" panose="020F0502020204030204" pitchFamily="34" charset="0"/>
                <a:cs typeface="Times New Roman" panose="02020603050405020304" pitchFamily="18" charset="0"/>
              </a:rPr>
              <a:t>2,9 млн </a:t>
            </a: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км/год. Вже ввечері </a:t>
            </a:r>
            <a:r>
              <a:rPr lang="uk-UA" sz="2800" dirty="0">
                <a:latin typeface="Times New Roman" panose="02020603050405020304" pitchFamily="18" charset="0"/>
                <a:ea typeface="Calibri" panose="020F0502020204030204" pitchFamily="34" charset="0"/>
                <a:cs typeface="Times New Roman" panose="02020603050405020304" pitchFamily="18" charset="0"/>
              </a:rPr>
              <a:t>в п'ятницю, 31 березня, або вранці в суботу, 1 </a:t>
            </a: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квітня, </a:t>
            </a: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вони </a:t>
            </a: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повинні </a:t>
            </a: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досягти </a:t>
            </a: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нашої планети.</a:t>
            </a:r>
            <a:r>
              <a:rPr lang="uk-UA" sz="2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7126664" y="3183364"/>
            <a:ext cx="4807668" cy="3458337"/>
          </a:xfrm>
          <a:prstGeom prst="rect">
            <a:avLst/>
          </a:prstGeom>
        </p:spPr>
      </p:pic>
      <p:sp>
        <p:nvSpPr>
          <p:cNvPr id="4" name="TextBox 3"/>
          <p:cNvSpPr txBox="1"/>
          <p:nvPr/>
        </p:nvSpPr>
        <p:spPr>
          <a:xfrm>
            <a:off x="370127" y="3183364"/>
            <a:ext cx="6756537" cy="3539430"/>
          </a:xfrm>
          <a:prstGeom prst="rect">
            <a:avLst/>
          </a:prstGeom>
          <a:noFill/>
        </p:spPr>
        <p:txBody>
          <a:bodyPr wrap="square" rtlCol="0">
            <a:spAutoFit/>
          </a:bodyPr>
          <a:lstStyle/>
          <a:p>
            <a:pPr lvl="0"/>
            <a:r>
              <a:rPr lang="uk-UA" sz="2800" b="1" dirty="0">
                <a:solidFill>
                  <a:prstClr val="black"/>
                </a:solidFill>
                <a:latin typeface="Times New Roman" panose="02020603050405020304" pitchFamily="18" charset="0"/>
                <a:cs typeface="Times New Roman" panose="02020603050405020304" pitchFamily="18" charset="0"/>
              </a:rPr>
              <a:t>Мета дослідження:</a:t>
            </a:r>
            <a:endParaRPr lang="ru-RU" sz="2800" dirty="0">
              <a:solidFill>
                <a:prstClr val="black"/>
              </a:solidFill>
              <a:latin typeface="Times New Roman" panose="02020603050405020304" pitchFamily="18" charset="0"/>
              <a:cs typeface="Times New Roman" panose="02020603050405020304" pitchFamily="18" charset="0"/>
            </a:endParaRPr>
          </a:p>
          <a:p>
            <a:pPr lvl="0"/>
            <a:r>
              <a:rPr lang="uk-UA" sz="2800" dirty="0">
                <a:solidFill>
                  <a:prstClr val="black"/>
                </a:solidFill>
                <a:latin typeface="Times New Roman" panose="02020603050405020304" pitchFamily="18" charset="0"/>
                <a:cs typeface="Times New Roman" panose="02020603050405020304" pitchFamily="18" charset="0"/>
              </a:rPr>
              <a:t>      Дослідити, використовуючи Інтернет-джерела, вплив сонячних вітрів на магнітне поле нашої планети, на самопочуття людини, а також на радіозв’язок, роботу мережі мобільного зв’язку, Інтернет, </a:t>
            </a:r>
            <a:r>
              <a:rPr lang="uk-UA" sz="2800" dirty="0" err="1">
                <a:solidFill>
                  <a:prstClr val="black"/>
                </a:solidFill>
                <a:latin typeface="Times New Roman" panose="02020603050405020304" pitchFamily="18" charset="0"/>
                <a:cs typeface="Times New Roman" panose="02020603050405020304" pitchFamily="18" charset="0"/>
              </a:rPr>
              <a:t>навігаційно</a:t>
            </a:r>
            <a:r>
              <a:rPr lang="uk-UA" sz="2800" dirty="0">
                <a:solidFill>
                  <a:prstClr val="black"/>
                </a:solidFill>
                <a:latin typeface="Times New Roman" panose="02020603050405020304" pitchFamily="18" charset="0"/>
                <a:cs typeface="Times New Roman" panose="02020603050405020304" pitchFamily="18" charset="0"/>
              </a:rPr>
              <a:t>-супутникових систем (</a:t>
            </a:r>
            <a:r>
              <a:rPr lang="ru-RU" sz="2800" dirty="0">
                <a:solidFill>
                  <a:prstClr val="black"/>
                </a:solidFill>
                <a:latin typeface="Times New Roman" panose="02020603050405020304" pitchFamily="18" charset="0"/>
                <a:cs typeface="Times New Roman" panose="02020603050405020304" pitchFamily="18" charset="0"/>
              </a:rPr>
              <a:t>GPS</a:t>
            </a:r>
            <a:r>
              <a:rPr lang="uk-UA" sz="2800" dirty="0">
                <a:solidFill>
                  <a:prstClr val="black"/>
                </a:solidFill>
                <a:latin typeface="Times New Roman" panose="02020603050405020304" pitchFamily="18" charset="0"/>
                <a:cs typeface="Times New Roman" panose="02020603050405020304" pitchFamily="18" charset="0"/>
              </a:rPr>
              <a:t>).</a:t>
            </a:r>
            <a:endParaRPr lang="ru-RU"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10247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3823" y="186431"/>
            <a:ext cx="11423695" cy="2810385"/>
          </a:xfrm>
          <a:prstGeom prst="rect">
            <a:avLst/>
          </a:prstGeom>
        </p:spPr>
        <p:txBody>
          <a:bodyPr wrap="square">
            <a:spAutoFit/>
          </a:bodyPr>
          <a:lstStyle/>
          <a:p>
            <a:pPr>
              <a:lnSpc>
                <a:spcPct val="107000"/>
              </a:lnSpc>
              <a:spcAft>
                <a:spcPts val="800"/>
              </a:spcAft>
            </a:pPr>
            <a:r>
              <a:rPr lang="uk-UA" sz="2800" b="1" dirty="0">
                <a:latin typeface="Times New Roman" panose="02020603050405020304" pitchFamily="18" charset="0"/>
                <a:ea typeface="Calibri" panose="020F0502020204030204" pitchFamily="34" charset="0"/>
                <a:cs typeface="Times New Roman" panose="02020603050405020304" pitchFamily="18" charset="0"/>
              </a:rPr>
              <a:t>Об’єкт дослідження: </a:t>
            </a:r>
            <a:endParaRPr lang="ru-RU"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uk-UA" sz="2800" dirty="0" smtClean="0">
                <a:latin typeface="Times New Roman" panose="02020603050405020304" pitchFamily="18" charset="0"/>
                <a:ea typeface="Calibri" panose="020F0502020204030204" pitchFamily="34" charset="0"/>
                <a:cs typeface="Times New Roman" panose="02020603050405020304" pitchFamily="18" charset="0"/>
              </a:rPr>
              <a:t>      Сонце — це не просто космічне світило, яке дарує нам світло та тепло у денну пору. Воно впливає </a:t>
            </a:r>
            <a:r>
              <a:rPr lang="uk-UA" sz="2800" dirty="0">
                <a:latin typeface="Times New Roman" panose="02020603050405020304" pitchFamily="18" charset="0"/>
                <a:ea typeface="Calibri" panose="020F0502020204030204" pitchFamily="34" charset="0"/>
                <a:cs typeface="Times New Roman" panose="02020603050405020304" pitchFamily="18" charset="0"/>
              </a:rPr>
              <a:t>на земні процеси значно більше, ніж </a:t>
            </a: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здається.</a:t>
            </a:r>
            <a:r>
              <a:rPr lang="uk-UA"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Однією </a:t>
            </a:r>
            <a:r>
              <a:rPr lang="uk-UA" sz="2800" dirty="0">
                <a:latin typeface="Times New Roman" panose="02020603050405020304" pitchFamily="18" charset="0"/>
                <a:ea typeface="Calibri" panose="020F0502020204030204" pitchFamily="34" charset="0"/>
                <a:cs typeface="Times New Roman" panose="02020603050405020304" pitchFamily="18" charset="0"/>
              </a:rPr>
              <a:t>із особливостей цієї зорі є періодичні, регулярні зміни різних проявів сонячної активності - сонячні плями, сонячні волокна, факели, протуберанці, сонячні спалахи, корональні діри, сонячні вітри</a:t>
            </a:r>
            <a:r>
              <a:rPr lang="uk-UA"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sz="2800"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flipH="1">
            <a:off x="5841740" y="2996816"/>
            <a:ext cx="6092593" cy="3691255"/>
          </a:xfrm>
          <a:prstGeom prst="rect">
            <a:avLst/>
          </a:prstGeom>
        </p:spPr>
      </p:pic>
      <p:sp>
        <p:nvSpPr>
          <p:cNvPr id="4" name="TextBox 3"/>
          <p:cNvSpPr txBox="1"/>
          <p:nvPr/>
        </p:nvSpPr>
        <p:spPr>
          <a:xfrm>
            <a:off x="293823" y="3186259"/>
            <a:ext cx="5429839" cy="2462213"/>
          </a:xfrm>
          <a:prstGeom prst="rect">
            <a:avLst/>
          </a:prstGeom>
          <a:noFill/>
        </p:spPr>
        <p:txBody>
          <a:bodyPr wrap="square" rtlCol="0">
            <a:spAutoFit/>
          </a:bodyPr>
          <a:lstStyle/>
          <a:p>
            <a:pPr>
              <a:lnSpc>
                <a:spcPct val="150000"/>
              </a:lnSpc>
              <a:spcAft>
                <a:spcPts val="0"/>
              </a:spcAft>
            </a:pPr>
            <a:r>
              <a:rPr lang="uk-UA" sz="2800" b="1" dirty="0">
                <a:latin typeface="Times New Roman" panose="02020603050405020304" pitchFamily="18" charset="0"/>
                <a:ea typeface="Calibri" panose="020F0502020204030204" pitchFamily="34" charset="0"/>
                <a:cs typeface="Times New Roman" panose="02020603050405020304" pitchFamily="18" charset="0"/>
              </a:rPr>
              <a:t>Предмет дослідження: </a:t>
            </a:r>
          </a:p>
          <a:p>
            <a:pPr>
              <a:spcAft>
                <a:spcPts val="0"/>
              </a:spcAft>
            </a:pPr>
            <a:r>
              <a:rPr lang="uk-UA" sz="2800" b="1" dirty="0">
                <a:latin typeface="Times New Roman" panose="02020603050405020304" pitchFamily="18" charset="0"/>
                <a:ea typeface="Calibri" panose="020F0502020204030204" pitchFamily="34" charset="0"/>
                <a:cs typeface="Times New Roman" panose="02020603050405020304" pitchFamily="18" charset="0"/>
              </a:rPr>
              <a:t>      </a:t>
            </a:r>
            <a:r>
              <a:rPr lang="uk-UA" sz="2800" dirty="0">
                <a:latin typeface="Times New Roman" panose="02020603050405020304" pitchFamily="18" charset="0"/>
                <a:ea typeface="Calibri" panose="020F0502020204030204" pitchFamily="34" charset="0"/>
                <a:cs typeface="Times New Roman" panose="02020603050405020304" pitchFamily="18" charset="0"/>
              </a:rPr>
              <a:t>Сонячний вітер, як прояв сонячної активності,</a:t>
            </a:r>
          </a:p>
          <a:p>
            <a:pPr>
              <a:spcAft>
                <a:spcPts val="0"/>
              </a:spcAft>
            </a:pPr>
            <a:r>
              <a:rPr lang="uk-UA" sz="2800" dirty="0">
                <a:latin typeface="Times New Roman" panose="02020603050405020304" pitchFamily="18" charset="0"/>
                <a:ea typeface="Calibri" panose="020F0502020204030204" pitchFamily="34" charset="0"/>
                <a:cs typeface="Times New Roman" panose="02020603050405020304" pitchFamily="18" charset="0"/>
              </a:rPr>
              <a:t>та його можливі наслідки для Землі.</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86134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0811" y="3874168"/>
            <a:ext cx="10864515" cy="2677656"/>
          </a:xfrm>
          <a:prstGeom prst="rect">
            <a:avLst/>
          </a:prstGeom>
        </p:spPr>
        <p:txBody>
          <a:bodyPr wrap="square">
            <a:spAutoFit/>
          </a:bodyPr>
          <a:lstStyle/>
          <a:p>
            <a:r>
              <a:rPr lang="ru-RU" sz="2800" b="0" i="0" dirty="0" smtClean="0">
                <a:solidFill>
                  <a:srgbClr val="212529"/>
                </a:solidFill>
                <a:effectLst/>
                <a:latin typeface="Times New Roman" panose="02020603050405020304" pitchFamily="18" charset="0"/>
                <a:cs typeface="Times New Roman" panose="02020603050405020304" pitchFamily="18" charset="0"/>
              </a:rPr>
              <a:t>      </a:t>
            </a:r>
            <a:r>
              <a:rPr lang="uk-UA" sz="2800" b="1" i="0" noProof="1" smtClean="0">
                <a:solidFill>
                  <a:srgbClr val="212529"/>
                </a:solidFill>
                <a:effectLst/>
                <a:latin typeface="Times New Roman" panose="02020603050405020304" pitchFamily="18" charset="0"/>
                <a:cs typeface="Times New Roman" panose="02020603050405020304" pitchFamily="18" charset="0"/>
              </a:rPr>
              <a:t>Сонячний вітер </a:t>
            </a:r>
            <a:r>
              <a:rPr lang="uk-UA" sz="2800" b="0" i="0" noProof="1" smtClean="0">
                <a:solidFill>
                  <a:srgbClr val="212529"/>
                </a:solidFill>
                <a:effectLst/>
                <a:latin typeface="Times New Roman" panose="02020603050405020304" pitchFamily="18" charset="0"/>
                <a:cs typeface="Times New Roman" panose="02020603050405020304" pitchFamily="18" charset="0"/>
              </a:rPr>
              <a:t>- це потік заряджених частинок (плазми), що виходять з Сонця. Цей потік постійно змінюється в швидкості, щільності та температурі. Потік, що виходить з корональної діри, може бути схожим на постійний швидкісний потік сонячного вітру там, де викид корональної маси більше нагадує величезну швидкоплинну хмару сонячної плазми.</a:t>
            </a:r>
            <a:endParaRPr lang="uk-UA" sz="2800" noProof="1">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2163739" y="348917"/>
            <a:ext cx="7864522" cy="3525252"/>
          </a:xfrm>
          <a:prstGeom prst="rect">
            <a:avLst/>
          </a:prstGeom>
        </p:spPr>
      </p:pic>
    </p:spTree>
    <p:extLst>
      <p:ext uri="{BB962C8B-B14F-4D97-AF65-F5344CB8AC3E}">
        <p14:creationId xmlns:p14="http://schemas.microsoft.com/office/powerpoint/2010/main" val="35038024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0989" y="2551837"/>
            <a:ext cx="9288379" cy="1384995"/>
          </a:xfrm>
          <a:prstGeom prst="rect">
            <a:avLst/>
          </a:prstGeom>
        </p:spPr>
        <p:txBody>
          <a:bodyPr wrap="square">
            <a:spAutoFit/>
          </a:bodyPr>
          <a:lstStyle/>
          <a:p>
            <a:r>
              <a:rPr lang="ru-RU" sz="2800" dirty="0" smtClean="0">
                <a:solidFill>
                  <a:srgbClr val="000000"/>
                </a:solidFill>
                <a:latin typeface="Times New Roman" panose="02020603050405020304" pitchFamily="18" charset="0"/>
                <a:cs typeface="Times New Roman" panose="02020603050405020304" pitchFamily="18" charset="0"/>
              </a:rPr>
              <a:t>     </a:t>
            </a:r>
            <a:r>
              <a:rPr lang="ru-RU" sz="2800" dirty="0" err="1" smtClean="0">
                <a:solidFill>
                  <a:srgbClr val="000000"/>
                </a:solidFill>
                <a:latin typeface="Times New Roman" panose="02020603050405020304" pitchFamily="18" charset="0"/>
                <a:cs typeface="Times New Roman" panose="02020603050405020304" pitchFamily="18" charset="0"/>
              </a:rPr>
              <a:t>Магнітне</a:t>
            </a:r>
            <a:r>
              <a:rPr lang="ru-RU" sz="2800" dirty="0" smtClean="0">
                <a:solidFill>
                  <a:srgbClr val="000000"/>
                </a:solidFill>
                <a:latin typeface="Times New Roman" panose="02020603050405020304" pitchFamily="18" charset="0"/>
                <a:cs typeface="Times New Roman" panose="02020603050405020304" pitchFamily="18" charset="0"/>
              </a:rPr>
              <a:t> поле </a:t>
            </a:r>
            <a:r>
              <a:rPr lang="ru-RU" sz="2800" dirty="0" err="1" smtClean="0">
                <a:solidFill>
                  <a:srgbClr val="000000"/>
                </a:solidFill>
                <a:latin typeface="Times New Roman" panose="02020603050405020304" pitchFamily="18" charset="0"/>
                <a:cs typeface="Times New Roman" panose="02020603050405020304" pitchFamily="18" charset="0"/>
              </a:rPr>
              <a:t>Землі</a:t>
            </a:r>
            <a:r>
              <a:rPr lang="ru-RU" sz="2800" dirty="0" smtClean="0">
                <a:solidFill>
                  <a:srgbClr val="000000"/>
                </a:solidFill>
                <a:latin typeface="Times New Roman" panose="02020603050405020304" pitchFamily="18" charset="0"/>
                <a:cs typeface="Times New Roman" panose="02020603050405020304" pitchFamily="18" charset="0"/>
              </a:rPr>
              <a:t> </a:t>
            </a:r>
            <a:r>
              <a:rPr lang="ru-RU" sz="2800" dirty="0">
                <a:solidFill>
                  <a:srgbClr val="000000"/>
                </a:solidFill>
                <a:latin typeface="Times New Roman" panose="02020603050405020304" pitchFamily="18" charset="0"/>
                <a:cs typeface="Times New Roman" panose="02020603050405020304" pitchFamily="18" charset="0"/>
              </a:rPr>
              <a:t>служить </a:t>
            </a:r>
            <a:r>
              <a:rPr lang="ru-RU" sz="2800" dirty="0" err="1">
                <a:solidFill>
                  <a:srgbClr val="000000"/>
                </a:solidFill>
                <a:latin typeface="Times New Roman" panose="02020603050405020304" pitchFamily="18" charset="0"/>
                <a:cs typeface="Times New Roman" panose="02020603050405020304" pitchFamily="18" charset="0"/>
              </a:rPr>
              <a:t>захистом</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від</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сонячного</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вітру</a:t>
            </a:r>
            <a:r>
              <a:rPr lang="ru-RU" sz="2800" dirty="0">
                <a:solidFill>
                  <a:srgbClr val="000000"/>
                </a:solidFill>
                <a:latin typeface="Times New Roman" panose="02020603050405020304" pitchFamily="18" charset="0"/>
                <a:cs typeface="Times New Roman" panose="02020603050405020304" pitchFamily="18" charset="0"/>
              </a:rPr>
              <a:t>, але </a:t>
            </a:r>
            <a:r>
              <a:rPr lang="ru-RU" sz="2800" dirty="0" err="1">
                <a:solidFill>
                  <a:srgbClr val="000000"/>
                </a:solidFill>
                <a:latin typeface="Times New Roman" panose="02020603050405020304" pitchFamily="18" charset="0"/>
                <a:cs typeface="Times New Roman" panose="02020603050405020304" pitchFamily="18" charset="0"/>
              </a:rPr>
              <a:t>частина</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заряджених</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часток</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smtClean="0">
                <a:solidFill>
                  <a:srgbClr val="000000"/>
                </a:solidFill>
                <a:latin typeface="Times New Roman" panose="02020603050405020304" pitchFamily="18" charset="0"/>
                <a:cs typeface="Times New Roman" panose="02020603050405020304" pitchFamily="18" charset="0"/>
              </a:rPr>
              <a:t>здатна</a:t>
            </a:r>
            <a:r>
              <a:rPr lang="ru-RU" sz="2800" dirty="0" smtClean="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проникати</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cs typeface="Times New Roman" panose="02020603050405020304" pitchFamily="18" charset="0"/>
              </a:rPr>
              <a:t>усередину</a:t>
            </a:r>
            <a:r>
              <a:rPr lang="ru-RU" sz="2800" dirty="0">
                <a:solidFill>
                  <a:srgbClr val="000000"/>
                </a:solidFill>
                <a:latin typeface="Times New Roman" panose="02020603050405020304" pitchFamily="18" charset="0"/>
                <a:cs typeface="Times New Roman" panose="02020603050405020304" pitchFamily="18" charset="0"/>
              </a:rPr>
              <a:t> </a:t>
            </a:r>
            <a:r>
              <a:rPr lang="ru-RU" sz="2800" dirty="0" err="1" smtClean="0">
                <a:solidFill>
                  <a:srgbClr val="000000"/>
                </a:solidFill>
                <a:latin typeface="Times New Roman" panose="02020603050405020304" pitchFamily="18" charset="0"/>
                <a:cs typeface="Times New Roman" panose="02020603050405020304" pitchFamily="18" charset="0"/>
              </a:rPr>
              <a:t>магнітосфери</a:t>
            </a:r>
            <a:r>
              <a:rPr lang="ru-RU" sz="2800" dirty="0" smtClean="0">
                <a:solidFill>
                  <a:srgbClr val="000000"/>
                </a:solidFill>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52" y="144379"/>
            <a:ext cx="5313948" cy="2310064"/>
          </a:xfrm>
          <a:prstGeom prst="rect">
            <a:avLst/>
          </a:prstGeom>
        </p:spPr>
      </p:pic>
      <p:pic>
        <p:nvPicPr>
          <p:cNvPr id="4" name="Рисунок 3"/>
          <p:cNvPicPr>
            <a:picLocks noChangeAspect="1"/>
          </p:cNvPicPr>
          <p:nvPr/>
        </p:nvPicPr>
        <p:blipFill>
          <a:blip r:embed="rId3"/>
          <a:stretch>
            <a:fillRect/>
          </a:stretch>
        </p:blipFill>
        <p:spPr>
          <a:xfrm>
            <a:off x="6665495" y="144380"/>
            <a:ext cx="5065293" cy="2310063"/>
          </a:xfrm>
          <a:prstGeom prst="rect">
            <a:avLst/>
          </a:prstGeom>
        </p:spPr>
      </p:pic>
      <p:pic>
        <p:nvPicPr>
          <p:cNvPr id="5" name="Рисунок 4"/>
          <p:cNvPicPr>
            <a:picLocks noChangeAspect="1"/>
          </p:cNvPicPr>
          <p:nvPr/>
        </p:nvPicPr>
        <p:blipFill>
          <a:blip r:embed="rId4"/>
          <a:stretch>
            <a:fillRect/>
          </a:stretch>
        </p:blipFill>
        <p:spPr>
          <a:xfrm>
            <a:off x="401052" y="4197879"/>
            <a:ext cx="5313949" cy="2337524"/>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5495" y="4197879"/>
            <a:ext cx="5065293" cy="2337524"/>
          </a:xfrm>
          <a:prstGeom prst="rect">
            <a:avLst/>
          </a:prstGeom>
        </p:spPr>
      </p:pic>
    </p:spTree>
    <p:extLst>
      <p:ext uri="{BB962C8B-B14F-4D97-AF65-F5344CB8AC3E}">
        <p14:creationId xmlns:p14="http://schemas.microsoft.com/office/powerpoint/2010/main" val="23998980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8795" y="724396"/>
            <a:ext cx="9512135" cy="5016758"/>
          </a:xfrm>
          <a:prstGeom prst="rect">
            <a:avLst/>
          </a:prstGeom>
        </p:spPr>
        <p:txBody>
          <a:bodyPr wrap="square">
            <a:spAutoFit/>
          </a:bodyPr>
          <a:lstStyle/>
          <a:p>
            <a:pPr>
              <a:lnSpc>
                <a:spcPct val="150000"/>
              </a:lnSpc>
              <a:spcAft>
                <a:spcPts val="0"/>
              </a:spcAft>
            </a:pPr>
            <a:r>
              <a:rPr lang="uk-UA" sz="3200" b="1" dirty="0">
                <a:solidFill>
                  <a:srgbClr val="000000"/>
                </a:solidFill>
                <a:latin typeface="Times New Roman" panose="02020603050405020304" pitchFamily="18" charset="0"/>
                <a:ea typeface="Times New Roman" panose="02020603050405020304" pitchFamily="18" charset="0"/>
              </a:rPr>
              <a:t>Завдання дослідження: </a:t>
            </a:r>
            <a:endParaRPr lang="ru-RU" sz="2800" dirty="0" smtClean="0">
              <a:effectLst/>
              <a:latin typeface="Times New Roman" panose="02020603050405020304" pitchFamily="18" charset="0"/>
              <a:ea typeface="Times New Roman" panose="02020603050405020304" pitchFamily="18" charset="0"/>
            </a:endParaRPr>
          </a:p>
          <a:p>
            <a:pPr>
              <a:lnSpc>
                <a:spcPct val="150000"/>
              </a:lnSpc>
              <a:spcAft>
                <a:spcPts val="0"/>
              </a:spcAft>
            </a:pPr>
            <a:r>
              <a:rPr lang="uk-UA" sz="3200" dirty="0">
                <a:solidFill>
                  <a:srgbClr val="000000"/>
                </a:solidFill>
                <a:latin typeface="Times New Roman" panose="02020603050405020304" pitchFamily="18" charset="0"/>
                <a:ea typeface="Times New Roman" panose="02020603050405020304" pitchFamily="18" charset="0"/>
              </a:rPr>
              <a:t>Дослідити вплив сонячних вітрів </a:t>
            </a:r>
            <a:r>
              <a:rPr lang="uk-UA" sz="3200" dirty="0" smtClean="0">
                <a:solidFill>
                  <a:srgbClr val="000000"/>
                </a:solidFill>
                <a:latin typeface="Times New Roman" panose="02020603050405020304" pitchFamily="18" charset="0"/>
                <a:ea typeface="Times New Roman" panose="02020603050405020304" pitchFamily="18" charset="0"/>
              </a:rPr>
              <a:t>на:</a:t>
            </a:r>
            <a:endParaRPr lang="ru-RU" sz="2800" dirty="0" smtClean="0">
              <a:effectLst/>
              <a:latin typeface="Times New Roman" panose="02020603050405020304" pitchFamily="18" charset="0"/>
              <a:ea typeface="Times New Roman" panose="02020603050405020304" pitchFamily="18" charset="0"/>
            </a:endParaRPr>
          </a:p>
          <a:p>
            <a:pPr marL="342900" lvl="0" indent="-342900">
              <a:spcAft>
                <a:spcPts val="0"/>
              </a:spcAft>
              <a:buSzPts val="1400"/>
              <a:buFont typeface="Times New Roman" panose="02020603050405020304" pitchFamily="18" charset="0"/>
              <a:buChar char="-"/>
            </a:pPr>
            <a:r>
              <a:rPr lang="uk-UA" sz="3200" dirty="0" smtClean="0">
                <a:solidFill>
                  <a:srgbClr val="000000"/>
                </a:solidFill>
                <a:latin typeface="Times New Roman" panose="02020603050405020304" pitchFamily="18" charset="0"/>
                <a:ea typeface="Times New Roman" panose="02020603050405020304" pitchFamily="18" charset="0"/>
              </a:rPr>
              <a:t>людей;</a:t>
            </a:r>
          </a:p>
          <a:p>
            <a:pPr marL="342900" lvl="0" indent="-342900">
              <a:spcAft>
                <a:spcPts val="0"/>
              </a:spcAft>
              <a:buSzPts val="1400"/>
              <a:buFont typeface="Times New Roman" panose="02020603050405020304" pitchFamily="18" charset="0"/>
              <a:buChar char="-"/>
            </a:pPr>
            <a:r>
              <a:rPr lang="uk-UA" sz="3200" dirty="0">
                <a:solidFill>
                  <a:srgbClr val="000000"/>
                </a:solidFill>
                <a:latin typeface="Times New Roman" panose="02020603050405020304" pitchFamily="18" charset="0"/>
                <a:ea typeface="Times New Roman" panose="02020603050405020304" pitchFamily="18" charset="0"/>
              </a:rPr>
              <a:t>т</a:t>
            </a:r>
            <a:r>
              <a:rPr lang="uk-UA" sz="3200" dirty="0" smtClean="0">
                <a:solidFill>
                  <a:srgbClr val="000000"/>
                </a:solidFill>
                <a:latin typeface="Times New Roman" panose="02020603050405020304" pitchFamily="18" charset="0"/>
                <a:ea typeface="Times New Roman" panose="02020603050405020304" pitchFamily="18" charset="0"/>
              </a:rPr>
              <a:t>варинний світ;</a:t>
            </a:r>
          </a:p>
          <a:p>
            <a:pPr marL="342900" lvl="0" indent="-342900">
              <a:spcAft>
                <a:spcPts val="0"/>
              </a:spcAft>
              <a:buSzPts val="1400"/>
              <a:buFont typeface="Times New Roman" panose="02020603050405020304" pitchFamily="18" charset="0"/>
              <a:buChar char="-"/>
            </a:pPr>
            <a:r>
              <a:rPr lang="uk-UA" sz="3200" dirty="0">
                <a:solidFill>
                  <a:srgbClr val="000000"/>
                </a:solidFill>
                <a:latin typeface="Times New Roman" panose="02020603050405020304" pitchFamily="18" charset="0"/>
                <a:ea typeface="Times New Roman" panose="02020603050405020304" pitchFamily="18" charset="0"/>
              </a:rPr>
              <a:t>р</a:t>
            </a:r>
            <a:r>
              <a:rPr lang="uk-UA" sz="3200" dirty="0" smtClean="0">
                <a:solidFill>
                  <a:srgbClr val="000000"/>
                </a:solidFill>
                <a:latin typeface="Times New Roman" panose="02020603050405020304" pitchFamily="18" charset="0"/>
                <a:ea typeface="Times New Roman" panose="02020603050405020304" pitchFamily="18" charset="0"/>
              </a:rPr>
              <a:t>ослинний світ;</a:t>
            </a:r>
          </a:p>
          <a:p>
            <a:pPr marL="342900" lvl="0" indent="-342900">
              <a:spcAft>
                <a:spcPts val="0"/>
              </a:spcAft>
              <a:buSzPts val="1400"/>
              <a:buFont typeface="Times New Roman" panose="02020603050405020304" pitchFamily="18" charset="0"/>
              <a:buChar char="-"/>
            </a:pPr>
            <a:r>
              <a:rPr lang="uk-UA" sz="3200" dirty="0">
                <a:solidFill>
                  <a:srgbClr val="000000"/>
                </a:solidFill>
                <a:latin typeface="Times New Roman" panose="02020603050405020304" pitchFamily="18" charset="0"/>
                <a:ea typeface="Times New Roman" panose="02020603050405020304" pitchFamily="18" charset="0"/>
              </a:rPr>
              <a:t>п</a:t>
            </a:r>
            <a:r>
              <a:rPr lang="uk-UA" sz="3200" dirty="0" smtClean="0">
                <a:solidFill>
                  <a:srgbClr val="000000"/>
                </a:solidFill>
                <a:latin typeface="Times New Roman" panose="02020603050405020304" pitchFamily="18" charset="0"/>
                <a:ea typeface="Times New Roman" panose="02020603050405020304" pitchFamily="18" charset="0"/>
              </a:rPr>
              <a:t>огоду та клімат;</a:t>
            </a:r>
          </a:p>
          <a:p>
            <a:pPr marL="342900" lvl="0" indent="-342900">
              <a:spcAft>
                <a:spcPts val="0"/>
              </a:spcAft>
              <a:buSzPts val="1400"/>
              <a:buFont typeface="Times New Roman" panose="02020603050405020304" pitchFamily="18" charset="0"/>
              <a:buChar char="-"/>
            </a:pPr>
            <a:r>
              <a:rPr lang="uk-UA" sz="3200" dirty="0">
                <a:latin typeface="Times New Roman" panose="02020603050405020304" pitchFamily="18" charset="0"/>
                <a:ea typeface="Times New Roman" panose="02020603050405020304" pitchFamily="18" charset="0"/>
              </a:rPr>
              <a:t>З</a:t>
            </a:r>
            <a:r>
              <a:rPr lang="uk-UA" sz="3200" dirty="0" smtClean="0">
                <a:latin typeface="Times New Roman" panose="02020603050405020304" pitchFamily="18" charset="0"/>
                <a:ea typeface="Times New Roman" panose="02020603050405020304" pitchFamily="18" charset="0"/>
              </a:rPr>
              <a:t>емлю;</a:t>
            </a:r>
            <a:endParaRPr lang="ru-RU" sz="3200" dirty="0" smtClean="0">
              <a:effectLst/>
              <a:latin typeface="Times New Roman" panose="02020603050405020304" pitchFamily="18" charset="0"/>
              <a:ea typeface="Times New Roman" panose="02020603050405020304" pitchFamily="18" charset="0"/>
            </a:endParaRPr>
          </a:p>
          <a:p>
            <a:pPr marL="342900" lvl="0" indent="-342900">
              <a:spcAft>
                <a:spcPts val="0"/>
              </a:spcAft>
              <a:buSzPts val="1400"/>
              <a:buFont typeface="Times New Roman" panose="02020603050405020304" pitchFamily="18" charset="0"/>
              <a:buChar char="-"/>
            </a:pPr>
            <a:r>
              <a:rPr lang="uk-UA" sz="3200" dirty="0">
                <a:solidFill>
                  <a:srgbClr val="000000"/>
                </a:solidFill>
                <a:latin typeface="Times New Roman" panose="02020603050405020304" pitchFamily="18" charset="0"/>
                <a:ea typeface="Times New Roman" panose="02020603050405020304" pitchFamily="18" charset="0"/>
              </a:rPr>
              <a:t>М</a:t>
            </a:r>
            <a:r>
              <a:rPr lang="uk-UA" sz="3200" dirty="0" smtClean="0">
                <a:solidFill>
                  <a:srgbClr val="000000"/>
                </a:solidFill>
                <a:latin typeface="Times New Roman" panose="02020603050405020304" pitchFamily="18" charset="0"/>
                <a:ea typeface="Times New Roman" panose="02020603050405020304" pitchFamily="18" charset="0"/>
              </a:rPr>
              <a:t>ісяць;</a:t>
            </a:r>
            <a:endParaRPr lang="ru-RU" sz="2800" dirty="0" smtClean="0">
              <a:effectLst/>
              <a:latin typeface="Times New Roman" panose="02020603050405020304" pitchFamily="18" charset="0"/>
              <a:ea typeface="Times New Roman" panose="02020603050405020304" pitchFamily="18" charset="0"/>
            </a:endParaRPr>
          </a:p>
          <a:p>
            <a:pPr marL="342900" lvl="0" indent="-342900">
              <a:spcAft>
                <a:spcPts val="0"/>
              </a:spcAft>
              <a:buSzPts val="1400"/>
              <a:buFont typeface="Times New Roman" panose="02020603050405020304" pitchFamily="18" charset="0"/>
              <a:buChar char="-"/>
            </a:pPr>
            <a:r>
              <a:rPr lang="uk-UA" sz="3200" dirty="0" smtClean="0">
                <a:solidFill>
                  <a:srgbClr val="000000"/>
                </a:solidFill>
                <a:latin typeface="Times New Roman" panose="02020603050405020304" pitchFamily="18" charset="0"/>
                <a:ea typeface="Times New Roman" panose="02020603050405020304" pitchFamily="18" charset="0"/>
              </a:rPr>
              <a:t>на </a:t>
            </a:r>
            <a:r>
              <a:rPr lang="uk-UA" sz="3200" dirty="0">
                <a:solidFill>
                  <a:srgbClr val="000000"/>
                </a:solidFill>
                <a:latin typeface="Times New Roman" panose="02020603050405020304" pitchFamily="18" charset="0"/>
                <a:ea typeface="Times New Roman" panose="02020603050405020304" pitchFamily="18" charset="0"/>
              </a:rPr>
              <a:t>життя </a:t>
            </a:r>
            <a:r>
              <a:rPr lang="uk-UA" sz="3200" dirty="0" smtClean="0">
                <a:solidFill>
                  <a:srgbClr val="000000"/>
                </a:solidFill>
                <a:latin typeface="Times New Roman" panose="02020603050405020304" pitchFamily="18" charset="0"/>
                <a:ea typeface="Times New Roman" panose="02020603050405020304" pitchFamily="18" charset="0"/>
              </a:rPr>
              <a:t>людини на </a:t>
            </a:r>
            <a:r>
              <a:rPr lang="uk-UA" sz="3200" dirty="0">
                <a:solidFill>
                  <a:srgbClr val="000000"/>
                </a:solidFill>
                <a:latin typeface="Times New Roman" panose="02020603050405020304" pitchFamily="18" charset="0"/>
                <a:ea typeface="Times New Roman" panose="02020603050405020304" pitchFamily="18" charset="0"/>
              </a:rPr>
              <a:t>Землі.</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09398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2526" y="132347"/>
            <a:ext cx="10984051" cy="584775"/>
          </a:xfrm>
          <a:prstGeom prst="rect">
            <a:avLst/>
          </a:prstGeom>
        </p:spPr>
        <p:txBody>
          <a:bodyPr wrap="square">
            <a:spAutoFit/>
          </a:bodyPr>
          <a:lstStyle/>
          <a:p>
            <a:pPr algn="ctr">
              <a:spcAft>
                <a:spcPts val="0"/>
              </a:spcAft>
            </a:pPr>
            <a:r>
              <a:rPr lang="uk-UA" sz="3200" b="1" dirty="0" smtClean="0">
                <a:solidFill>
                  <a:srgbClr val="000000"/>
                </a:solidFill>
                <a:latin typeface="Times New Roman" panose="02020603050405020304" pitchFamily="18" charset="0"/>
                <a:ea typeface="Times New Roman" panose="02020603050405020304" pitchFamily="18" charset="0"/>
              </a:rPr>
              <a:t>Вплив </a:t>
            </a:r>
            <a:r>
              <a:rPr lang="uk-UA" sz="3200" b="1" dirty="0">
                <a:solidFill>
                  <a:srgbClr val="000000"/>
                </a:solidFill>
                <a:latin typeface="Times New Roman" panose="02020603050405020304" pitchFamily="18" charset="0"/>
                <a:ea typeface="Times New Roman" panose="02020603050405020304" pitchFamily="18" charset="0"/>
              </a:rPr>
              <a:t>сонячних вітрів </a:t>
            </a:r>
            <a:r>
              <a:rPr lang="uk-UA" sz="3200" b="1" dirty="0" smtClean="0">
                <a:solidFill>
                  <a:srgbClr val="000000"/>
                </a:solidFill>
                <a:latin typeface="Times New Roman" panose="02020603050405020304" pitchFamily="18" charset="0"/>
                <a:ea typeface="Times New Roman" panose="02020603050405020304" pitchFamily="18" charset="0"/>
              </a:rPr>
              <a:t>на людей</a:t>
            </a:r>
            <a:endParaRPr lang="ru-RU" sz="2800" b="1" dirty="0" smtClean="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3224462" y="1036039"/>
            <a:ext cx="5919537" cy="5237331"/>
          </a:xfrm>
          <a:prstGeom prst="rect">
            <a:avLst/>
          </a:prstGeom>
        </p:spPr>
        <p:txBody>
          <a:bodyPr wrap="square">
            <a:spAutoFit/>
          </a:bodyPr>
          <a:lstStyle/>
          <a:p>
            <a:pPr>
              <a:lnSpc>
                <a:spcPct val="107000"/>
              </a:lnSpc>
              <a:spcAft>
                <a:spcPts val="800"/>
              </a:spcAft>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      Сонячні </a:t>
            </a:r>
            <a:r>
              <a:rPr lang="uk-UA" sz="2000" dirty="0">
                <a:latin typeface="Times New Roman" panose="02020603050405020304" pitchFamily="18" charset="0"/>
                <a:ea typeface="Calibri" panose="020F0502020204030204" pitchFamily="34" charset="0"/>
                <a:cs typeface="Times New Roman" panose="02020603050405020304" pitchFamily="18" charset="0"/>
              </a:rPr>
              <a:t>вітри спричиняють загострення та погіршення перебігу серцево-судинних</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 ендокринних </a:t>
            </a:r>
            <a:r>
              <a:rPr lang="uk-UA" sz="2000" dirty="0">
                <a:latin typeface="Times New Roman" panose="02020603050405020304" pitchFamily="18" charset="0"/>
                <a:ea typeface="Calibri" panose="020F0502020204030204" pitchFamily="34" charset="0"/>
                <a:cs typeface="Times New Roman" panose="02020603050405020304" pitchFamily="18" charset="0"/>
              </a:rPr>
              <a:t>та нервових захворювань,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підвищується </a:t>
            </a:r>
            <a:r>
              <a:rPr lang="uk-UA" sz="2000" dirty="0">
                <a:latin typeface="Times New Roman" panose="02020603050405020304" pitchFamily="18" charset="0"/>
                <a:ea typeface="Calibri" panose="020F0502020204030204" pitchFamily="34" charset="0"/>
                <a:cs typeface="Times New Roman" panose="02020603050405020304" pitchFamily="18" charset="0"/>
              </a:rPr>
              <a:t>ризик розвитку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онкозахворювань</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       Діти </a:t>
            </a:r>
            <a:r>
              <a:rPr lang="uk-UA" sz="2000" dirty="0">
                <a:latin typeface="Times New Roman" panose="02020603050405020304" pitchFamily="18" charset="0"/>
                <a:ea typeface="Calibri" panose="020F0502020204030204" pitchFamily="34" charset="0"/>
                <a:cs typeface="Times New Roman" panose="02020603050405020304" pitchFamily="18" charset="0"/>
              </a:rPr>
              <a:t>також відчувають дискомфорт: спостерігаються погіршення сну, втрата апетиту, виникає занепокоєння і аномальна плаксивість. Дітей може турбувати підвищена збудливість, нездатність до концентрації уваги, дратівливість, агресивність і образливість</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      В </a:t>
            </a:r>
            <a:r>
              <a:rPr lang="uk-UA" sz="2000" dirty="0">
                <a:latin typeface="Times New Roman" panose="02020603050405020304" pitchFamily="18" charset="0"/>
                <a:ea typeface="Calibri" panose="020F0502020204030204" pitchFamily="34" charset="0"/>
                <a:cs typeface="Times New Roman" panose="02020603050405020304" pitchFamily="18" charset="0"/>
              </a:rPr>
              <a:t>цей період збільшується число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нещасних </a:t>
            </a:r>
            <a:r>
              <a:rPr lang="uk-UA" sz="2000" dirty="0">
                <a:latin typeface="Times New Roman" panose="02020603050405020304" pitchFamily="18" charset="0"/>
                <a:ea typeface="Calibri" panose="020F0502020204030204" pitchFamily="34" charset="0"/>
                <a:cs typeface="Times New Roman" panose="02020603050405020304" pitchFamily="18" charset="0"/>
              </a:rPr>
              <a:t>випадків і травматизму на транспорті, люди стають більш загальмованими, повільними, також у них може погіршитися кмітливість, що збільшує ризик прийняття невірних рішень.</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5925" y="2678106"/>
            <a:ext cx="2686050" cy="170497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0363" y="4520770"/>
            <a:ext cx="2609850" cy="175260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5925" y="1036037"/>
            <a:ext cx="2686050" cy="1504379"/>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486" y="1036036"/>
            <a:ext cx="2657976" cy="1504379"/>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486" y="2678105"/>
            <a:ext cx="2657976" cy="1704975"/>
          </a:xfrm>
          <a:prstGeom prst="rect">
            <a:avLst/>
          </a:prstGeom>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486" y="4520771"/>
            <a:ext cx="2657976" cy="1752599"/>
          </a:xfrm>
          <a:prstGeom prst="rect">
            <a:avLst/>
          </a:prstGeom>
        </p:spPr>
      </p:pic>
    </p:spTree>
    <p:extLst>
      <p:ext uri="{BB962C8B-B14F-4D97-AF65-F5344CB8AC3E}">
        <p14:creationId xmlns:p14="http://schemas.microsoft.com/office/powerpoint/2010/main" val="42653417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2841" y="229469"/>
            <a:ext cx="10863735" cy="584775"/>
          </a:xfrm>
          <a:prstGeom prst="rect">
            <a:avLst/>
          </a:prstGeom>
        </p:spPr>
        <p:txBody>
          <a:bodyPr wrap="square">
            <a:spAutoFit/>
          </a:bodyPr>
          <a:lstStyle/>
          <a:p>
            <a:pPr algn="ctr">
              <a:spcAft>
                <a:spcPts val="0"/>
              </a:spcAft>
            </a:pPr>
            <a:r>
              <a:rPr lang="uk-UA" sz="3200" b="1" dirty="0" smtClean="0">
                <a:solidFill>
                  <a:srgbClr val="000000"/>
                </a:solidFill>
                <a:latin typeface="Times New Roman" panose="02020603050405020304" pitchFamily="18" charset="0"/>
                <a:ea typeface="Times New Roman" panose="02020603050405020304" pitchFamily="18" charset="0"/>
              </a:rPr>
              <a:t>Вплив </a:t>
            </a:r>
            <a:r>
              <a:rPr lang="uk-UA" sz="3200" b="1" dirty="0">
                <a:solidFill>
                  <a:srgbClr val="000000"/>
                </a:solidFill>
                <a:latin typeface="Times New Roman" panose="02020603050405020304" pitchFamily="18" charset="0"/>
                <a:ea typeface="Times New Roman" panose="02020603050405020304" pitchFamily="18" charset="0"/>
              </a:rPr>
              <a:t>сонячних вітрів </a:t>
            </a:r>
            <a:r>
              <a:rPr lang="uk-UA" sz="3200" b="1" dirty="0" smtClean="0">
                <a:solidFill>
                  <a:srgbClr val="000000"/>
                </a:solidFill>
                <a:latin typeface="Times New Roman" panose="02020603050405020304" pitchFamily="18" charset="0"/>
                <a:ea typeface="Times New Roman" panose="02020603050405020304" pitchFamily="18" charset="0"/>
              </a:rPr>
              <a:t>на тваринний світ</a:t>
            </a:r>
            <a:endParaRPr lang="ru-RU" sz="2800" b="1" dirty="0" smtClean="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3308683" y="995965"/>
            <a:ext cx="8097253" cy="2862322"/>
          </a:xfrm>
          <a:prstGeom prst="rect">
            <a:avLst/>
          </a:prstGeom>
        </p:spPr>
        <p:txBody>
          <a:bodyPr wrap="square">
            <a:spAutoFit/>
          </a:bodyPr>
          <a:lstStyle/>
          <a:p>
            <a:pPr>
              <a:spcAft>
                <a:spcPts val="800"/>
              </a:spcAft>
            </a:pPr>
            <a:r>
              <a:rPr lang="uk-UA" sz="2000" dirty="0" smtClean="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Вплив </a:t>
            </a:r>
            <a:r>
              <a:rPr lang="uk-UA" sz="20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сонячних вітрів на тварин виявляє себе в підвищенні розмноження різних видів комах: </a:t>
            </a:r>
            <a:r>
              <a:rPr lang="uk-UA" sz="2000" dirty="0" smtClean="0">
                <a:solidFill>
                  <a:srgbClr val="252525"/>
                </a:solidFill>
                <a:latin typeface="Times New Roman" panose="02020603050405020304" pitchFamily="18" charset="0"/>
                <a:ea typeface="Calibri" panose="020F0502020204030204" pitchFamily="34" charset="0"/>
                <a:cs typeface="Times New Roman" panose="02020603050405020304" pitchFamily="18" charset="0"/>
              </a:rPr>
              <a:t>блох</a:t>
            </a:r>
            <a:r>
              <a:rPr lang="uk-UA" sz="20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каракуртів, саранчі, а також бактерій та вірусів, </a:t>
            </a:r>
            <a:r>
              <a:rPr lang="uk-UA" sz="2000" dirty="0" smtClean="0">
                <a:solidFill>
                  <a:srgbClr val="252525"/>
                </a:solidFill>
                <a:latin typeface="Times New Roman" panose="02020603050405020304" pitchFamily="18" charset="0"/>
                <a:ea typeface="Calibri" panose="020F0502020204030204" pitchFamily="34" charset="0"/>
                <a:cs typeface="Times New Roman" panose="02020603050405020304" pitchFamily="18" charset="0"/>
              </a:rPr>
              <a:t>які </a:t>
            </a:r>
            <a:r>
              <a:rPr lang="uk-UA" sz="2000"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спричиняють різноманітні захворювання у людей та тварин. Це впливає на поширення епідемій і пандемій, масових захворювань тварин – епізоотій. У роки сонячної активності виникають пандемії холери, грипу, дизентерії, дифтерії тощо</a:t>
            </a:r>
            <a:r>
              <a:rPr lang="uk-UA" sz="2000" dirty="0" smtClean="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На це вперше звернув увагу людства Олександр Чижевський у 1915 році; він спробував передбачити деякі епідемії на 35 років уперед і його прогнози збулися у 7-х випадках з 8.</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226" y="995965"/>
            <a:ext cx="2802577" cy="206447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922" y="4517856"/>
            <a:ext cx="2906128" cy="1961148"/>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0348" y="4413930"/>
            <a:ext cx="2845218" cy="1961148"/>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2445" y="3759208"/>
            <a:ext cx="2802577" cy="1970855"/>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561" y="3751359"/>
            <a:ext cx="2790424" cy="1961148"/>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4772" y="4914871"/>
            <a:ext cx="2619375" cy="1853283"/>
          </a:xfrm>
          <a:prstGeom prst="rect">
            <a:avLst/>
          </a:prstGeom>
        </p:spPr>
      </p:pic>
    </p:spTree>
    <p:extLst>
      <p:ext uri="{BB962C8B-B14F-4D97-AF65-F5344CB8AC3E}">
        <p14:creationId xmlns:p14="http://schemas.microsoft.com/office/powerpoint/2010/main" val="3794046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0811" y="276727"/>
            <a:ext cx="10483879" cy="584775"/>
          </a:xfrm>
          <a:prstGeom prst="rect">
            <a:avLst/>
          </a:prstGeom>
        </p:spPr>
        <p:txBody>
          <a:bodyPr wrap="square">
            <a:spAutoFit/>
          </a:bodyPr>
          <a:lstStyle/>
          <a:p>
            <a:pPr algn="ctr">
              <a:spcAft>
                <a:spcPts val="0"/>
              </a:spcAft>
            </a:pPr>
            <a:r>
              <a:rPr lang="uk-UA" sz="3200" b="1" dirty="0" smtClean="0">
                <a:solidFill>
                  <a:srgbClr val="000000"/>
                </a:solidFill>
                <a:latin typeface="Times New Roman" panose="02020603050405020304" pitchFamily="18" charset="0"/>
                <a:ea typeface="Times New Roman" panose="02020603050405020304" pitchFamily="18" charset="0"/>
              </a:rPr>
              <a:t>Вплив </a:t>
            </a:r>
            <a:r>
              <a:rPr lang="uk-UA" sz="3200" b="1" dirty="0">
                <a:solidFill>
                  <a:srgbClr val="000000"/>
                </a:solidFill>
                <a:latin typeface="Times New Roman" panose="02020603050405020304" pitchFamily="18" charset="0"/>
                <a:ea typeface="Times New Roman" panose="02020603050405020304" pitchFamily="18" charset="0"/>
              </a:rPr>
              <a:t>сонячних вітрів </a:t>
            </a:r>
            <a:r>
              <a:rPr lang="uk-UA" sz="3200" b="1" dirty="0" smtClean="0">
                <a:solidFill>
                  <a:srgbClr val="000000"/>
                </a:solidFill>
                <a:latin typeface="Times New Roman" panose="02020603050405020304" pitchFamily="18" charset="0"/>
                <a:ea typeface="Times New Roman" panose="02020603050405020304" pitchFamily="18" charset="0"/>
              </a:rPr>
              <a:t>на рослинний світ </a:t>
            </a:r>
            <a:endParaRPr lang="ru-RU" sz="2800" b="1" dirty="0" smtClean="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3176336" y="1166666"/>
            <a:ext cx="5967663" cy="4814203"/>
          </a:xfrm>
          <a:prstGeom prst="rect">
            <a:avLst/>
          </a:prstGeom>
        </p:spPr>
        <p:txBody>
          <a:bodyPr wrap="square">
            <a:spAutoFit/>
          </a:bodyPr>
          <a:lstStyle/>
          <a:p>
            <a:pPr>
              <a:lnSpc>
                <a:spcPct val="107000"/>
              </a:lnSpc>
              <a:spcAft>
                <a:spcPts val="0"/>
              </a:spcAft>
            </a:pPr>
            <a:r>
              <a:rPr lang="uk-UA" dirty="0" smtClean="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Сонячний </a:t>
            </a:r>
            <a:r>
              <a:rPr lang="uk-UA"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вітер впливає й на рослинний світ. Доведено, що в період активності </a:t>
            </a:r>
            <a:r>
              <a:rPr lang="uk-UA" dirty="0" smtClean="0">
                <a:solidFill>
                  <a:srgbClr val="252525"/>
                </a:solidFill>
                <a:latin typeface="Times New Roman" panose="02020603050405020304" pitchFamily="18" charset="0"/>
                <a:ea typeface="Calibri" panose="020F0502020204030204" pitchFamily="34" charset="0"/>
                <a:cs typeface="Times New Roman" panose="02020603050405020304" pitchFamily="18" charset="0"/>
              </a:rPr>
              <a:t>Сонця </a:t>
            </a:r>
            <a:r>
              <a:rPr lang="uk-UA"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приріст дерев є більшим, </a:t>
            </a:r>
            <a:r>
              <a:rPr lang="uk-UA" dirty="0" smtClean="0">
                <a:solidFill>
                  <a:srgbClr val="252525"/>
                </a:solidFill>
                <a:latin typeface="Times New Roman" panose="02020603050405020304" pitchFamily="18" charset="0"/>
                <a:ea typeface="Calibri" panose="020F0502020204030204" pitchFamily="34" charset="0"/>
                <a:cs typeface="Times New Roman" panose="02020603050405020304" pitchFamily="18" charset="0"/>
              </a:rPr>
              <a:t>а </a:t>
            </a:r>
            <a:r>
              <a:rPr lang="uk-UA"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врожайність сільськогосподарських культур – зростає.</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uk-UA"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Для росту і розвитку рослин необхідна та частина сонячного спектру, яку називають фотосинтетичною активною радіацією (ФАР), що крім процесу фотосинтезу, забезпечує дихання, ріст, розвиток, нагромадження органічної речовини, які є основою життєдіяльності рослин.</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uk-UA" dirty="0" smtClean="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Рослини </a:t>
            </a:r>
            <a:r>
              <a:rPr lang="uk-UA"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в процесі фотосинтезу перетворюють енергію Сонця в органічну речовину. Встановлено, що для накопичення певної кількості органічної речовини рослин, необхідна інтенсивність сонячної радіації, яка перевищує певне значення. Це значення називають компенсаційною точкою. Для сільськогосподарських культур на території України ця величина в межах ФАР дорівнює 20-35 ВТ/м2.</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9" y="1271086"/>
            <a:ext cx="2550696" cy="1476375"/>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99" y="3023309"/>
            <a:ext cx="2550696" cy="1621757"/>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99" y="4920914"/>
            <a:ext cx="2550696" cy="1641476"/>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836" y="4920915"/>
            <a:ext cx="2556230" cy="1641475"/>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836" y="3023309"/>
            <a:ext cx="2556230" cy="1621757"/>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836" y="1271086"/>
            <a:ext cx="2556230" cy="1476374"/>
          </a:xfrm>
          <a:prstGeom prst="rect">
            <a:avLst/>
          </a:prstGeom>
        </p:spPr>
      </p:pic>
    </p:spTree>
    <p:extLst>
      <p:ext uri="{BB962C8B-B14F-4D97-AF65-F5344CB8AC3E}">
        <p14:creationId xmlns:p14="http://schemas.microsoft.com/office/powerpoint/2010/main" val="24141468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1932</TotalTime>
  <Words>1237</Words>
  <Application>Microsoft Office PowerPoint</Application>
  <PresentationFormat>Широкоэкранный</PresentationFormat>
  <Paragraphs>58</Paragraphs>
  <Slides>14</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Calibri Light</vt:lpstr>
      <vt:lpstr>Georgia</vt:lpstr>
      <vt:lpstr>Times New Roman</vt:lpstr>
      <vt:lpstr>Тема Office</vt:lpstr>
      <vt:lpstr>Сонячні вітри та їх наслідки для нашої планети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30</dc:creator>
  <cp:lastModifiedBy>Елена</cp:lastModifiedBy>
  <cp:revision>62</cp:revision>
  <dcterms:created xsi:type="dcterms:W3CDTF">2023-04-02T13:12:58Z</dcterms:created>
  <dcterms:modified xsi:type="dcterms:W3CDTF">2023-04-10T14:16:24Z</dcterms:modified>
</cp:coreProperties>
</file>