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6B3DC-524D-4FB3-AC8A-51EDE040353C}" type="datetimeFigureOut">
              <a:rPr lang="ru-RU" smtClean="0"/>
              <a:pPr/>
              <a:t>06.04.2023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39B50-54D9-4D69-8947-28C0384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do.pro/2013/10/10325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1616983561_54-p-starinnii-fon-dlya-prezentatsii-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6768752" cy="2592288"/>
          </a:xfrm>
        </p:spPr>
        <p:txBody>
          <a:bodyPr>
            <a:noAutofit/>
          </a:bodyPr>
          <a:lstStyle/>
          <a:p>
            <a:pPr algn="r"/>
            <a:r>
              <a:rPr lang="uk-UA" sz="2000" dirty="0" smtClean="0">
                <a:latin typeface="Airport" pitchFamily="2" charset="0"/>
              </a:rPr>
              <a:t/>
            </a:r>
            <a:br>
              <a:rPr lang="uk-UA" sz="2000" dirty="0" smtClean="0">
                <a:latin typeface="Airport" pitchFamily="2" charset="0"/>
              </a:rPr>
            </a:br>
            <a:r>
              <a:rPr lang="uk-UA" sz="2000" dirty="0" smtClean="0">
                <a:latin typeface="Airport" pitchFamily="2" charset="0"/>
              </a:rPr>
              <a:t>Проєкт підготувала:</a:t>
            </a:r>
            <a:br>
              <a:rPr lang="uk-UA" sz="2000" dirty="0" smtClean="0">
                <a:latin typeface="Airport" pitchFamily="2" charset="0"/>
              </a:rPr>
            </a:br>
            <a:r>
              <a:rPr lang="uk-UA" sz="2000" dirty="0" smtClean="0">
                <a:latin typeface="Airport" pitchFamily="2" charset="0"/>
              </a:rPr>
              <a:t>Якимчук Іванна Володимирівна</a:t>
            </a:r>
            <a:br>
              <a:rPr lang="uk-UA" sz="2000" dirty="0" smtClean="0">
                <a:latin typeface="Airport" pitchFamily="2" charset="0"/>
              </a:rPr>
            </a:br>
            <a:r>
              <a:rPr lang="uk-UA" sz="2000" dirty="0" smtClean="0">
                <a:latin typeface="Airport" pitchFamily="2" charset="0"/>
              </a:rPr>
              <a:t>Гімназія №4  8-А клас</a:t>
            </a:r>
            <a:br>
              <a:rPr lang="uk-UA" sz="2000" dirty="0" smtClean="0">
                <a:latin typeface="Airport" pitchFamily="2" charset="0"/>
              </a:rPr>
            </a:br>
            <a:r>
              <a:rPr lang="uk-UA" sz="2000" dirty="0">
                <a:latin typeface="Airport" pitchFamily="2" charset="0"/>
              </a:rPr>
              <a:t>Хмельницьке територіальне відділення </a:t>
            </a:r>
            <a:r>
              <a:rPr lang="uk-UA" sz="2000" dirty="0" smtClean="0">
                <a:latin typeface="Airport" pitchFamily="2" charset="0"/>
              </a:rPr>
              <a:t/>
            </a:r>
            <a:br>
              <a:rPr lang="uk-UA" sz="2000" dirty="0" smtClean="0">
                <a:latin typeface="Airport" pitchFamily="2" charset="0"/>
              </a:rPr>
            </a:br>
            <a:r>
              <a:rPr lang="uk-UA" sz="2000" dirty="0" smtClean="0">
                <a:latin typeface="Airport" pitchFamily="2" charset="0"/>
              </a:rPr>
              <a:t>Малої </a:t>
            </a:r>
            <a:r>
              <a:rPr lang="uk-UA" sz="2000" dirty="0">
                <a:latin typeface="Airport" pitchFamily="2" charset="0"/>
              </a:rPr>
              <a:t>академії наук України</a:t>
            </a:r>
            <a:r>
              <a:rPr lang="ru-RU" sz="2000" dirty="0">
                <a:latin typeface="Airport" pitchFamily="2" charset="0"/>
              </a:rPr>
              <a:t/>
            </a:r>
            <a:br>
              <a:rPr lang="ru-RU" sz="2000" dirty="0">
                <a:latin typeface="Airport" pitchFamily="2" charset="0"/>
              </a:rPr>
            </a:br>
            <a:r>
              <a:rPr lang="uk-UA" sz="2000" dirty="0">
                <a:latin typeface="Airport" pitchFamily="2" charset="0"/>
              </a:rPr>
              <a:t>Шепетівське міське наукове товариство </a:t>
            </a:r>
            <a:r>
              <a:rPr lang="uk-UA" sz="2000" dirty="0" smtClean="0">
                <a:latin typeface="Airport" pitchFamily="2" charset="0"/>
              </a:rPr>
              <a:t>учнів</a:t>
            </a:r>
            <a:br>
              <a:rPr lang="uk-UA" sz="2000" dirty="0" smtClean="0">
                <a:latin typeface="Airport" pitchFamily="2" charset="0"/>
              </a:rPr>
            </a:br>
            <a:r>
              <a:rPr lang="uk-UA" sz="2000" dirty="0" smtClean="0">
                <a:latin typeface="Airport" pitchFamily="2" charset="0"/>
              </a:rPr>
              <a:t>м. Шепетівка Хмельницької області</a:t>
            </a:r>
            <a:r>
              <a:rPr lang="ru-RU" sz="2000" dirty="0">
                <a:latin typeface="Airport" pitchFamily="2" charset="0"/>
              </a:rPr>
              <a:t/>
            </a:r>
            <a:br>
              <a:rPr lang="ru-RU" sz="2000" dirty="0">
                <a:latin typeface="Airport" pitchFamily="2" charset="0"/>
              </a:rPr>
            </a:br>
            <a:r>
              <a:rPr lang="uk-UA" sz="2000" dirty="0" smtClean="0">
                <a:latin typeface="Airport" pitchFamily="2" charset="0"/>
              </a:rPr>
              <a:t/>
            </a:r>
            <a:br>
              <a:rPr lang="uk-UA" sz="2000" dirty="0" smtClean="0">
                <a:latin typeface="Airport" pitchFamily="2" charset="0"/>
              </a:rPr>
            </a:br>
            <a:endParaRPr lang="ru-RU" sz="2000" dirty="0">
              <a:latin typeface="Airpor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886200"/>
            <a:ext cx="6768752" cy="2279104"/>
          </a:xfrm>
        </p:spPr>
        <p:txBody>
          <a:bodyPr>
            <a:normAutofit/>
          </a:bodyPr>
          <a:lstStyle/>
          <a:p>
            <a:pPr algn="r"/>
            <a:r>
              <a:rPr lang="uk-UA" sz="2000" dirty="0" smtClean="0">
                <a:solidFill>
                  <a:schemeClr val="tx1"/>
                </a:solidFill>
                <a:latin typeface="Airport" pitchFamily="2" charset="0"/>
              </a:rPr>
              <a:t>Керівник проєкту: </a:t>
            </a:r>
          </a:p>
          <a:p>
            <a:pPr algn="r"/>
            <a:r>
              <a:rPr lang="uk-UA" sz="2000" dirty="0" smtClean="0">
                <a:solidFill>
                  <a:schemeClr val="tx1"/>
                </a:solidFill>
                <a:latin typeface="Airport" pitchFamily="2" charset="0"/>
              </a:rPr>
              <a:t>Гаврилюк Любов  Дмитрівна</a:t>
            </a:r>
          </a:p>
          <a:p>
            <a:pPr algn="r"/>
            <a:r>
              <a:rPr lang="uk-UA" sz="2000" dirty="0" smtClean="0">
                <a:solidFill>
                  <a:schemeClr val="tx1"/>
                </a:solidFill>
                <a:latin typeface="Airport" pitchFamily="2" charset="0"/>
              </a:rPr>
              <a:t>учитель історії Гімназії №4 </a:t>
            </a:r>
          </a:p>
          <a:p>
            <a:pPr algn="r"/>
            <a:r>
              <a:rPr lang="uk-UA" sz="2000" dirty="0" smtClean="0">
                <a:solidFill>
                  <a:schemeClr val="tx1"/>
                </a:solidFill>
                <a:latin typeface="Airport" pitchFamily="2" charset="0"/>
              </a:rPr>
              <a:t>Шепетівської міської ради</a:t>
            </a:r>
          </a:p>
          <a:p>
            <a:pPr algn="r"/>
            <a:r>
              <a:rPr lang="uk-UA" sz="2000" dirty="0" smtClean="0">
                <a:solidFill>
                  <a:schemeClr val="tx1"/>
                </a:solidFill>
                <a:latin typeface="Airport" pitchFamily="2" charset="0"/>
              </a:rPr>
              <a:t>Хмельницької області</a:t>
            </a:r>
            <a:endParaRPr lang="ru-RU" sz="2000" dirty="0">
              <a:solidFill>
                <a:schemeClr val="tx1"/>
              </a:solidFill>
              <a:latin typeface="Airport" pitchFamily="2" charset="0"/>
            </a:endParaRPr>
          </a:p>
        </p:txBody>
      </p:sp>
      <p:pic>
        <p:nvPicPr>
          <p:cNvPr id="1026" name="Picture 2" descr="F:\фото  кольорове Гаврилю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49080"/>
            <a:ext cx="1124897" cy="1435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F:\фото  кольорове Гаврилю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80728"/>
            <a:ext cx="1124897" cy="1435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052736"/>
            <a:ext cx="1008112" cy="1296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F:\2019 н р\стаття на Вісник Поділля\img-151228120300-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293096"/>
            <a:ext cx="913259" cy="1170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Дана ікона була переносною, тимчасово перебувала у церкві Архістратига Михаїла  у с. Мала Мощаниця (Рівненщина) з 1978 по 1985 рік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5069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 ікони: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65 років</a:t>
            </a:r>
          </a:p>
          <a:p>
            <a:pPr>
              <a:buNone/>
            </a:pPr>
            <a:endParaRPr lang="uk-UA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Цінність: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передавалася нащадкам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кожним попереднім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поколінням наступному 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(уже 4 покоління)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Місце знаходження: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м.Шепетівка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Хмельницька область</a:t>
            </a:r>
          </a:p>
          <a:p>
            <a:pPr>
              <a:buNone/>
            </a:pPr>
            <a:endParaRPr lang="uk-UA" sz="2400" b="1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2812"/>
            <a:ext cx="3888432" cy="5046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196752"/>
            <a:ext cx="8136904" cy="51125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Отримані результати: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рактичним значенням проєкту є те, що зібраний матеріал оформлено та передано до шкільного музею і бібліотеки, де він може використовуватися під час проведення тематичних уроків з історії, української літератури, етики, мистецтва, годин класних керівників та шкільних  виховних заходів.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Новизна проєкту: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розкрито історію створення і обрамлення ікони Богородиці з Ісусом Христом власноруч Юхимом Шпичаком, описано характеристику ікони-образу Богородиці відповідно до призначення та типів зображень ікон, досліджено роль ікони у житті родини Шпичаків, яка є сімейним оберегом.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СПИСОК ВИКОРИСТАНИХ ДЖЕРЕЛ: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600201"/>
            <a:ext cx="7704856" cy="4133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/>
              <a:t>З сімейного архіву онуки Кирила Юхимовича - Гуменюк (Ковальчук) Лідії Василівни</a:t>
            </a:r>
          </a:p>
          <a:p>
            <a:pPr algn="ctr">
              <a:buNone/>
            </a:pPr>
            <a:r>
              <a:rPr lang="uk-UA" sz="2000" dirty="0" smtClean="0"/>
              <a:t>Інтернет джерела:</a:t>
            </a:r>
          </a:p>
          <a:p>
            <a:pPr>
              <a:buNone/>
            </a:pPr>
            <a:r>
              <a:rPr lang="uk-UA" sz="2000" dirty="0" smtClean="0"/>
              <a:t>“Про таємничий світ ікони” </a:t>
            </a:r>
            <a:r>
              <a:rPr lang="en-US" sz="2000" dirty="0" smtClean="0">
                <a:hlinkClick r:id="rId3"/>
              </a:rPr>
              <a:t>https://credo.pro/2013/10/103254</a:t>
            </a:r>
            <a:endParaRPr lang="uk-UA" sz="2000" dirty="0" smtClean="0"/>
          </a:p>
          <a:p>
            <a:pPr>
              <a:buNone/>
            </a:pPr>
            <a:r>
              <a:rPr lang="uk-UA" sz="2000" dirty="0" smtClean="0"/>
              <a:t>“Ікони - витвори мистецтва в православній церкві”</a:t>
            </a:r>
          </a:p>
          <a:p>
            <a:pPr>
              <a:buNone/>
            </a:pPr>
            <a:r>
              <a:rPr lang="en-US" sz="2000" dirty="0" smtClean="0"/>
              <a:t>https://ukrburshtyn.com/ua/blog/ikony-proizvedeniya-iskusstva-vpravoslavnoj-cerkvi.html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ТЕМА ПРОЄКТУ: </a:t>
            </a:r>
            <a:r>
              <a:rPr lang="uk-UA" sz="3200" dirty="0" smtClean="0">
                <a:latin typeface="Airport" pitchFamily="2" charset="0"/>
              </a:rPr>
              <a:t/>
            </a:r>
            <a:br>
              <a:rPr lang="uk-UA" sz="3200" dirty="0" smtClean="0">
                <a:latin typeface="Airport" pitchFamily="2" charset="0"/>
              </a:rPr>
            </a:br>
            <a:r>
              <a:rPr lang="uk-UA" sz="3200" dirty="0" smtClean="0">
                <a:latin typeface="Airport" pitchFamily="2" charset="0"/>
              </a:rPr>
              <a:t/>
            </a:r>
            <a:br>
              <a:rPr lang="uk-UA" sz="3200" dirty="0" smtClean="0">
                <a:latin typeface="Airport" pitchFamily="2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“Духовний оберіг моєї родини”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2936"/>
            <a:ext cx="8147248" cy="32732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 ПРОЄКТУ: </a:t>
            </a:r>
          </a:p>
          <a:p>
            <a:pPr algn="ctr">
              <a:buNone/>
            </a:pPr>
            <a:endParaRPr lang="uk-UA" dirty="0" smtClean="0">
              <a:latin typeface="Airport" pitchFamily="2" charset="0"/>
            </a:endParaRPr>
          </a:p>
          <a:p>
            <a:pPr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дослідити історію та значення ікони-образу </a:t>
            </a:r>
          </a:p>
          <a:p>
            <a:pPr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Богородиці з Ісусом Христом, як сімейного оберегу </a:t>
            </a:r>
          </a:p>
          <a:p>
            <a:pPr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 родині Шпичаків</a:t>
            </a:r>
          </a:p>
          <a:p>
            <a:pPr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616983565_27-p-starinnii-fon-dlya-prezentatsii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8075240" cy="4536504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ПРОЄКТУ:</a:t>
            </a: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b="1" dirty="0" smtClean="0">
                <a:latin typeface="Airport" pitchFamily="2" charset="0"/>
              </a:rPr>
              <a:t/>
            </a:r>
            <a:br>
              <a:rPr lang="uk-UA" sz="4000" b="1" dirty="0" smtClean="0">
                <a:latin typeface="Airport" pitchFamily="2" charset="0"/>
              </a:rPr>
            </a:br>
            <a:r>
              <a:rPr lang="uk-UA" sz="2700" b="1" dirty="0" smtClean="0">
                <a:latin typeface="Airport" pitchFamily="2" charset="0"/>
              </a:rPr>
              <a:t>- 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дослідити історію походження ікони Богородиці з Ісусом Христом;</a:t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 - зробити опис - характеристику ікони-образу Богородиці відповідно до призначення та типів зображень ікон;</a:t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- проаналізувати значення ікони, як родинного оберегу;</a:t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- показати роль ікон у духовному житті наших предків.   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r>
              <a:rPr lang="uk-UA" sz="4000" dirty="0" smtClean="0">
                <a:latin typeface="Airport" pitchFamily="2" charset="0"/>
              </a:rPr>
              <a:t/>
            </a:r>
            <a:br>
              <a:rPr lang="uk-UA" sz="4000" dirty="0" smtClean="0">
                <a:latin typeface="Airport" pitchFamily="2" charset="0"/>
              </a:rPr>
            </a:br>
            <a:endParaRPr lang="ru-RU" sz="4000" dirty="0">
              <a:latin typeface="Airport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pPr algn="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Шпичак Кирило Юхимович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(1908-1992)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народився у селі Ступно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(Рівненська область)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852936"/>
            <a:ext cx="8003232" cy="34563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800" dirty="0" smtClean="0"/>
              <a:t>    </a:t>
            </a:r>
          </a:p>
          <a:p>
            <a:pPr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Народився у селянській сімї, з дитинства мав здібності до майстрування та теслярської справи. Майстрував дерев'яні лопати, якими саджали та виймали з печі хліб, робив вікна, двері, граблі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вози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сані та все, що можна було зробити з дерева. Ще з дитинства мріяв зробити ікону, що і спробував зробити, але вже у зрілому віці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0648"/>
            <a:ext cx="2088232" cy="2664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780928"/>
            <a:ext cx="3360490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Будинок, в якому до 1992 року проживав Кирило Юхимович, який слугував і за майстерню,  та дерева, які він посадив за життя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16832"/>
            <a:ext cx="2945300" cy="2208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77072"/>
            <a:ext cx="2976434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14625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Кирило Юхимович, мій прапрадід був православним християнином, але знав польську мову, про що свідчить молитвослов на польській мові, який датується 1917 роком і який зберігся до сьогодні, казав, що творити, може лише глибоко віруюча людина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736110"/>
            <a:ext cx="2281979" cy="3030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80928"/>
            <a:ext cx="3694353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440160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Ікона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мозаїчне, живописне або рельєфне зображення Ісуса Христа, Богородиці, святих і подій Святого Письма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84784"/>
            <a:ext cx="8064896" cy="52565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місцем призначення: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домашня (сімейна,передається у спадок з 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покоління в покоління)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розміром: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“локтівка”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технікою виконання: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рельєфна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сюжетом: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Богородична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76872"/>
            <a:ext cx="3384376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Ікона — це символічне, а не реалістичне зображення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кількістю персонажів: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двофігурна композиція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масштабом зображувальних фігур: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поясна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стилістичними особливостями: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індивідуальна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типом роботи: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ручна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204864"/>
            <a:ext cx="2985765" cy="4077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1616983565_27-p-starinnii-fon-dlya-prezentatsi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Щоб віддати належне святості образу, ікони прикрашали візерунками та орнаментами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147248" cy="4425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Матеріал: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дерево, папір із зображенням 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лика Богородиці та Ісуса Христа,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фольга, бумага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покрита парафіном</a:t>
            </a:r>
          </a:p>
          <a:p>
            <a:pPr>
              <a:buNone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Рік та місце виготовлення: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1958 село Ступно,</a:t>
            </a:r>
          </a:p>
          <a:p>
            <a:pPr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Рівненщина</a:t>
            </a:r>
          </a:p>
          <a:p>
            <a:pPr>
              <a:buNone/>
            </a:pPr>
            <a:endParaRPr lang="uk-UA" sz="24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uk-UA" sz="2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uk-UA" sz="2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632678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446</Words>
  <Application>Microsoft Office PowerPoint</Application>
  <PresentationFormat>Экран (4:3)</PresentationFormat>
  <Paragraphs>79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Проєкт підготувала: Якимчук Іванна Володимирівна Гімназія №4  8-А клас Хмельницьке територіальне відділення  Малої академії наук України Шепетівське міське наукове товариство учнів м. Шепетівка Хмельницької області  </vt:lpstr>
      <vt:lpstr>ТЕМА ПРОЄКТУ:   “Духовний оберіг моєї родини”</vt:lpstr>
      <vt:lpstr>   ЗАВДАННЯ ПРОЄКТУ:  - дослідити історію походження ікони Богородиці з Ісусом Христом;   - зробити опис - характеристику ікони-образу Богородиці відповідно до призначення та типів зображень ікон;  - проаналізувати значення ікони, як родинного оберегу;  - показати роль ікон у духовному житті наших предків.           </vt:lpstr>
      <vt:lpstr>Шпичак Кирило Юхимович (1908-1992) народився у селі Ступно  (Рівненська область)</vt:lpstr>
      <vt:lpstr>Будинок, в якому до 1992 року проживав Кирило Юхимович, який слугував і за майстерню,  та дерева, які він посадив за життя</vt:lpstr>
      <vt:lpstr>Кирило Юхимович, мій прапрадід був православним християнином, але знав польську мову, про що свідчить молитвослов на польській мові, який датується 1917 роком і який зберігся до сьогодні, казав, що творити, може лише глибоко віруюча людина</vt:lpstr>
      <vt:lpstr> Ікона -  мозаїчне, живописне або рельєфне зображення Ісуса Христа, Богородиці, святих і подій Святого Письма </vt:lpstr>
      <vt:lpstr> Ікона — це символічне, а не реалістичне зображення </vt:lpstr>
      <vt:lpstr>Щоб віддати належне святості образу, ікони прикрашали візерунками та орнаментами</vt:lpstr>
      <vt:lpstr>Дана ікона була переносною, тимчасово перебувала у церкві Архістратига Михаїла  у с. Мала Мощаниця (Рівненщина) з 1978 по 1985 рік</vt:lpstr>
      <vt:lpstr>ВИСНОВКИ</vt:lpstr>
      <vt:lpstr>СПИСОК ВИКОРИСТАНИХ ДЖЕРЕЛ: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Проєкт підготувала: Гімназія №4,  8-А клас Хмельницьке територіальне відділення  Малої академії наук України Шепетівське міське наукове товариство учнів м. Шепетівка Хмельницької області  </dc:title>
  <dc:creator>Admin</dc:creator>
  <cp:lastModifiedBy>Admin</cp:lastModifiedBy>
  <cp:revision>29</cp:revision>
  <dcterms:created xsi:type="dcterms:W3CDTF">2023-04-03T07:27:05Z</dcterms:created>
  <dcterms:modified xsi:type="dcterms:W3CDTF">2023-04-06T09:22:06Z</dcterms:modified>
</cp:coreProperties>
</file>