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3"/>
  </p:handoutMasterIdLst>
  <p:sldIdLst>
    <p:sldId id="256" r:id="rId2"/>
    <p:sldId id="263" r:id="rId3"/>
    <p:sldId id="264" r:id="rId4"/>
    <p:sldId id="265" r:id="rId5"/>
    <p:sldId id="268" r:id="rId6"/>
    <p:sldId id="269" r:id="rId7"/>
    <p:sldId id="270" r:id="rId8"/>
    <p:sldId id="272" r:id="rId9"/>
    <p:sldId id="273" r:id="rId10"/>
    <p:sldId id="274" r:id="rId11"/>
    <p:sldId id="275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FF"/>
    <a:srgbClr val="F3F0ED"/>
    <a:srgbClr val="E1DAD2"/>
    <a:srgbClr val="FEFEFE"/>
    <a:srgbClr val="C1C9CD"/>
    <a:srgbClr val="7C96A3"/>
    <a:srgbClr val="FFFFFF"/>
    <a:srgbClr val="0033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14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295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E3A6BA4-12FE-4E3E-BB90-EDFDFB8B5D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B6F318-610C-4F0B-A43A-9AA6A6EBE4C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DB40749-DA6F-45DA-B934-BD5608792A59}" type="datetimeFigureOut">
              <a:rPr lang="en-US"/>
              <a:pPr>
                <a:defRPr/>
              </a:pPr>
              <a:t>4/16/2023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0EE0FF-1E9C-4493-914C-B74BA07DC67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40880E-7747-49F6-842A-8C910BA85CA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A81FDAEE-E4C5-4BB4-A460-4A6A9CEC2D44}" type="slidenum">
              <a:rPr lang="en-US" altLang="uk-UA"/>
              <a:pPr/>
              <a:t>‹#›</a:t>
            </a:fld>
            <a:endParaRPr lang="en-US" alt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3A3BDE-9BDF-46C4-9296-35A16EA82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EB223-84BD-49D1-A603-C0EAD52A57C8}" type="datetimeFigureOut">
              <a:rPr lang="en-US"/>
              <a:pPr>
                <a:defRPr/>
              </a:pPr>
              <a:t>4/16/2023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B6B37A-4504-4F4F-9494-1232A1277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A84E84-0E4D-4EAF-9D54-F596F586D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BBDED4-8B11-4779-95A5-1195398BED40}" type="slidenum">
              <a:rPr lang="en-US" altLang="uk-UA"/>
              <a:pPr/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1789303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8F5096-287C-4664-A0BB-B2CB58B3E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B9191-B8DE-4198-B044-22D6D6403A05}" type="datetimeFigureOut">
              <a:rPr lang="en-US"/>
              <a:pPr>
                <a:defRPr/>
              </a:pPr>
              <a:t>4/16/2023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F93FF2-017C-4ECE-8AA9-8F7EF6A05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53896-6D91-4852-B0DD-970375020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F84205-8FAA-4EEF-AE52-D4818513C1DB}" type="slidenum">
              <a:rPr lang="en-US" altLang="uk-UA"/>
              <a:pPr/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1600576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F8D5FE-036E-4C34-8297-BD55E46F1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9CF3BF-07F9-4711-8EF5-08F7F6C3C75B}" type="datetimeFigureOut">
              <a:rPr lang="en-US"/>
              <a:pPr>
                <a:defRPr/>
              </a:pPr>
              <a:t>4/16/2023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42AA7D-E0F4-4D69-A89E-D93864F55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48B4D5-8173-4642-9A63-57CEE0FC6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519A83-2CDE-4A66-9479-EF767FBA51EE}" type="slidenum">
              <a:rPr lang="en-US" altLang="uk-UA"/>
              <a:pPr/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2565162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ED58D79-6C59-4279-BF23-7811870D0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55B6D3-9E1C-414D-80F1-4DD9847575A8}" type="datetimeFigureOut">
              <a:rPr lang="en-US"/>
              <a:pPr>
                <a:defRPr/>
              </a:pPr>
              <a:t>4/16/2023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067F7F1-9406-4B31-B5C9-75EC107B3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21E859A-64A8-4C12-ACF5-74F6C229D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042144-E520-4E2E-B8B8-7E67122B4E97}" type="slidenum">
              <a:rPr lang="en-US" altLang="uk-UA"/>
              <a:pPr/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304261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1FFC842-B2D5-4836-A3AD-BB61A33D7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518923-D67E-46A0-B8B9-69E2C8D7F4B3}" type="datetimeFigureOut">
              <a:rPr lang="en-US"/>
              <a:pPr>
                <a:defRPr/>
              </a:pPr>
              <a:t>4/16/2023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BF882B2-513A-4030-90AF-887794DF9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FFC215A-DF16-4F95-B66A-41A507D4A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43CFF1-8488-4F2A-B55E-E592639CD69C}" type="slidenum">
              <a:rPr lang="en-US" altLang="uk-UA"/>
              <a:pPr/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1192533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3ED86AB-72CB-4A24-9986-07A730C5D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04BB5-63A4-4229-A224-98CDD5C9CA16}" type="datetimeFigureOut">
              <a:rPr lang="en-US"/>
              <a:pPr>
                <a:defRPr/>
              </a:pPr>
              <a:t>4/16/2023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55417FD-8222-42C3-AB64-E1B354971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6E989D7-D5DD-4C13-8499-C6DCEAF15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9BAFC6-C2E4-4FBF-9982-EA824D87ED9C}" type="slidenum">
              <a:rPr lang="en-US" altLang="uk-UA"/>
              <a:pPr/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547352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197B948-BFA5-4F39-86AF-804FFCD9C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7B382-8B3D-43C0-81F8-5752DF119CAE}" type="datetimeFigureOut">
              <a:rPr lang="en-US"/>
              <a:pPr>
                <a:defRPr/>
              </a:pPr>
              <a:t>4/16/2023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48C4533-3700-41D6-83FC-5970A03B8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6B482FB-A254-4EE2-AAB0-6900CA19B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91A6EA-03B0-4E34-BAD8-19614F0FEBAF}" type="slidenum">
              <a:rPr lang="en-US" altLang="uk-UA"/>
              <a:pPr/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1553466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7E3D234-FEE3-4C9F-AEC5-4C448F728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9DE8BD-21D0-41AE-A4D6-44672B380901}" type="datetimeFigureOut">
              <a:rPr lang="en-US"/>
              <a:pPr>
                <a:defRPr/>
              </a:pPr>
              <a:t>4/16/2023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3B6CE50-43DB-4CFD-9095-BDEE6F7C8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4F16827-C278-4F5C-85A5-17E1C6BDD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75BC2B-1CA7-4AAD-81B2-F56CDA5CFFD5}" type="slidenum">
              <a:rPr lang="en-US" altLang="uk-UA"/>
              <a:pPr/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3418119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3A126E4-3D9F-4F73-A7A9-792C150BB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0D69C-85BC-4C95-882D-D250B7FE290B}" type="datetimeFigureOut">
              <a:rPr lang="en-US"/>
              <a:pPr>
                <a:defRPr/>
              </a:pPr>
              <a:t>4/16/2023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6CB7E53-31B0-4169-AA9A-466EAF140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2E356C9-EA1A-49A9-9036-3AFD8C9E9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DAF9AD-3325-4FE3-A2D5-B4EF1FE3DC14}" type="slidenum">
              <a:rPr lang="en-US" altLang="uk-UA"/>
              <a:pPr/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672171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3FF09B-7619-470B-B07A-DB511FC4A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4E057-D732-4863-BB6A-25F94EE8A271}" type="datetimeFigureOut">
              <a:rPr lang="en-US"/>
              <a:pPr>
                <a:defRPr/>
              </a:pPr>
              <a:t>4/16/2023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455852-909F-4ED2-B2C8-1B43CFB5D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D1CFD-13DD-4E4B-AF1D-B4D6573CF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87DB21-6C2A-47F2-9964-267707F57B2A}" type="slidenum">
              <a:rPr lang="en-US" altLang="uk-UA"/>
              <a:pPr/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1455334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6FE415-0B75-4F0D-BC02-CC12E2753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21A43-EDF3-4E4C-8682-82B9E8C3DA93}" type="datetimeFigureOut">
              <a:rPr lang="en-US"/>
              <a:pPr>
                <a:defRPr/>
              </a:pPr>
              <a:t>4/16/2023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61E75A-085F-44A2-B0F6-B3C5D4420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380416-34B4-44E1-9F4E-48EF3A4FB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E54015-323F-4829-A610-4098B2C10B98}" type="slidenum">
              <a:rPr lang="en-US" altLang="uk-UA"/>
              <a:pPr/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2771172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6">
            <a:extLst>
              <a:ext uri="{FF2B5EF4-FFF2-40B4-BE49-F238E27FC236}">
                <a16:creationId xmlns:a16="http://schemas.microsoft.com/office/drawing/2014/main" id="{C19709CA-172A-482B-9972-1C85C95FAED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0380BECB-BE34-4E36-BED8-A772F87B74B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46113" y="1287463"/>
            <a:ext cx="7869237" cy="488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uk-UA"/>
              <a:t>Click to edit Master text styles</a:t>
            </a:r>
          </a:p>
          <a:p>
            <a:pPr lvl="1"/>
            <a:r>
              <a:rPr lang="en-US" altLang="uk-UA"/>
              <a:t>Second level</a:t>
            </a:r>
          </a:p>
          <a:p>
            <a:pPr lvl="2"/>
            <a:r>
              <a:rPr lang="en-US" altLang="uk-UA"/>
              <a:t>Third level</a:t>
            </a:r>
          </a:p>
          <a:p>
            <a:pPr lvl="3"/>
            <a:r>
              <a:rPr lang="en-US" altLang="uk-UA"/>
              <a:t>Fourth level</a:t>
            </a:r>
          </a:p>
          <a:p>
            <a:pPr lvl="4"/>
            <a:r>
              <a:rPr lang="en-US" altLang="uk-UA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E2B3A4-D88F-402A-BA72-88065D2B8A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8DBE984-590C-436A-B7DE-F379D1E79F22}" type="datetimeFigureOut">
              <a:rPr lang="en-US"/>
              <a:pPr>
                <a:defRPr/>
              </a:pPr>
              <a:t>4/16/2023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C88D9-D20B-450A-9974-836B465FAB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8AE602-08A9-41E2-B012-67FE9B3E17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C0741794-3E83-454C-86A5-F517DC43C78D}" type="slidenum">
              <a:rPr lang="en-US" altLang="uk-UA"/>
              <a:pPr/>
              <a:t>‹#›</a:t>
            </a:fld>
            <a:endParaRPr lang="en-US" altLang="uk-UA"/>
          </a:p>
        </p:txBody>
      </p:sp>
      <p:sp>
        <p:nvSpPr>
          <p:cNvPr id="1031" name="Title Placeholder 1">
            <a:extLst>
              <a:ext uri="{FF2B5EF4-FFF2-40B4-BE49-F238E27FC236}">
                <a16:creationId xmlns:a16="http://schemas.microsoft.com/office/drawing/2014/main" id="{9093AAB7-271F-4963-B7B6-3035366DBAA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46113" y="163513"/>
            <a:ext cx="786923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uk-UA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n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ovidka.biz.ua/znachennya-komah-u-prirodi-ta-zhitti-lyudini" TargetMode="External"/><Relationship Id="rId7" Type="http://schemas.openxmlformats.org/officeDocument/2006/relationships/hyperlink" Target="https://kurkul.com/news/10475-fitosanitarnu-laboratoriyu-v-poltavi-perevirili-eksperti-yes" TargetMode="External"/><Relationship Id="rId2" Type="http://schemas.openxmlformats.org/officeDocument/2006/relationships/hyperlink" Target="https://uk.wikipedia.org/wiki/%D0%95%D0%BA%D0%BE%D0%BB%D0%BE%D0%B3%D1%96%D1%8F_%D0%BA%D0%BE%D0%BC%D0%B0%D1%8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iyklas.com.ua/p/biologiya/7-klas/riznomanitnist-tvarin-323580/znachennia-komakh-u-prirodi-ta-zhitti-liudini-326194/re-a65f13ca-5054-47b9-8f10-93772c73d737" TargetMode="External"/><Relationship Id="rId5" Type="http://schemas.openxmlformats.org/officeDocument/2006/relationships/hyperlink" Target="https://nauka.ua/news/vpliv-pesticidu-na-lichinkovij-abo-doroslij-stadiyi-pogirshiv-rozmnozhennya-bdzhil" TargetMode="External"/><Relationship Id="rId4" Type="http://schemas.openxmlformats.org/officeDocument/2006/relationships/hyperlink" Target="http://epl.org.ua/environment/pestytsydy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C9B55A2B-9B0C-41D5-B42A-2C493B9007A8}"/>
              </a:ext>
            </a:extLst>
          </p:cNvPr>
          <p:cNvSpPr txBox="1">
            <a:spLocks/>
          </p:cNvSpPr>
          <p:nvPr/>
        </p:nvSpPr>
        <p:spPr>
          <a:xfrm>
            <a:off x="1127125" y="0"/>
            <a:ext cx="6513513" cy="2654300"/>
          </a:xfrm>
          <a:prstGeom prst="rect">
            <a:avLst/>
          </a:prstGeom>
        </p:spPr>
        <p:txBody>
          <a:bodyPr anchor="b"/>
          <a:lstStyle/>
          <a:p>
            <a:pPr algn="ctr" eaLnBrk="1" hangingPunct="1">
              <a:lnSpc>
                <a:spcPct val="90000"/>
              </a:lnSpc>
              <a:defRPr/>
            </a:pPr>
            <a:endParaRPr lang="en-US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3A0472-9238-4468-8DCA-1125D2F093FB}"/>
              </a:ext>
            </a:extLst>
          </p:cNvPr>
          <p:cNvSpPr txBox="1"/>
          <p:nvPr/>
        </p:nvSpPr>
        <p:spPr>
          <a:xfrm>
            <a:off x="304800" y="981075"/>
            <a:ext cx="8158163" cy="4986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endParaRPr lang="uk-UA" sz="20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1" hangingPunct="1">
              <a:defRPr/>
            </a:pPr>
            <a:r>
              <a:rPr lang="uk-UA" sz="20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ВИВЧЕННЯ ВЗАЄМОДІЇ КОМАХ З НАВКОЛИШНІМ СЕРЕДОВИЩЯМ,</a:t>
            </a:r>
            <a:endParaRPr lang="uk-UA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1" hangingPunct="1">
              <a:defRPr/>
            </a:pPr>
            <a:r>
              <a:rPr lang="uk-UA" sz="20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ЕКОСИСТЕМАМИ ТА ЗАБРУДНЮВАЛЬНИМИ РЕЧОВИНАМИ</a:t>
            </a:r>
          </a:p>
          <a:p>
            <a:pPr algn="ctr" eaLnBrk="1" hangingPunct="1">
              <a:defRPr/>
            </a:pPr>
            <a:endParaRPr lang="uk-UA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 eaLnBrk="1" hangingPunct="1">
              <a:defRPr/>
            </a:pPr>
            <a:r>
              <a:rPr lang="uk-UA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 </a:t>
            </a:r>
            <a:r>
              <a:rPr lang="uk-UA" b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проєкту</a:t>
            </a:r>
            <a:r>
              <a:rPr lang="uk-UA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uk-UA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Юрчук Катерина Віталіївна, учениця 7-А класу</a:t>
            </a:r>
            <a:endParaRPr lang="uk-UA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 eaLnBrk="1" hangingPunct="1">
              <a:defRPr/>
            </a:pPr>
            <a:r>
              <a:rPr lang="uk-UA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Комунального закладу «Полтавська загальноосвітня школа І-ІІІ ступенів № 30 Полтавської міської ради Полтавської області»</a:t>
            </a:r>
            <a:endParaRPr lang="uk-UA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 eaLnBrk="1" hangingPunct="1">
              <a:defRPr/>
            </a:pPr>
            <a:r>
              <a:rPr lang="uk-UA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Комунальний заклад Полтавської обласної ради </a:t>
            </a:r>
          </a:p>
          <a:p>
            <a:pPr algn="r" eaLnBrk="1" hangingPunct="1">
              <a:defRPr/>
            </a:pPr>
            <a:r>
              <a:rPr lang="uk-UA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«Полтавська обласна Мала академія наук учнівської молоді» </a:t>
            </a:r>
          </a:p>
          <a:p>
            <a:pPr algn="r" eaLnBrk="1" hangingPunct="1">
              <a:defRPr/>
            </a:pPr>
            <a:r>
              <a:rPr lang="uk-UA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м. Полтава</a:t>
            </a:r>
            <a:endParaRPr lang="uk-UA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 eaLnBrk="1" hangingPunct="1">
              <a:defRPr/>
            </a:pPr>
            <a:r>
              <a:rPr lang="uk-UA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Керівник </a:t>
            </a:r>
            <a:r>
              <a:rPr lang="uk-UA" b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проєкту</a:t>
            </a:r>
            <a:r>
              <a:rPr lang="uk-UA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uk-UA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Колісник Таміла Вікторівна, вчитель біології, </a:t>
            </a:r>
          </a:p>
          <a:p>
            <a:pPr algn="r" eaLnBrk="1" hangingPunct="1">
              <a:defRPr/>
            </a:pPr>
            <a:r>
              <a:rPr lang="uk-UA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заступник директора з навчально-виховної роботи Комунального закладу </a:t>
            </a:r>
            <a:endParaRPr lang="uk-UA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 eaLnBrk="1" hangingPunct="1">
              <a:defRPr/>
            </a:pPr>
            <a:r>
              <a:rPr lang="uk-UA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«Полтавська загальноосвітня школа І-ІІІ ступенів № 30 </a:t>
            </a:r>
            <a:endParaRPr lang="uk-UA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 eaLnBrk="1" hangingPunct="1">
              <a:defRPr/>
            </a:pPr>
            <a:r>
              <a:rPr lang="uk-UA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Полтавської міської ради Полтавської області»</a:t>
            </a:r>
            <a:endParaRPr lang="uk-UA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defRPr/>
            </a:pPr>
            <a:endParaRPr lang="uk-UA" dirty="0"/>
          </a:p>
        </p:txBody>
      </p:sp>
      <p:pic>
        <p:nvPicPr>
          <p:cNvPr id="2052" name="Рисунок 2">
            <a:extLst>
              <a:ext uri="{FF2B5EF4-FFF2-40B4-BE49-F238E27FC236}">
                <a16:creationId xmlns:a16="http://schemas.microsoft.com/office/drawing/2014/main" id="{B8DFFE23-B0CB-42FC-88AD-74872BA4E2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50" y="4643438"/>
            <a:ext cx="2038350" cy="190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Рисунок 4">
            <a:extLst>
              <a:ext uri="{FF2B5EF4-FFF2-40B4-BE49-F238E27FC236}">
                <a16:creationId xmlns:a16="http://schemas.microsoft.com/office/drawing/2014/main" id="{0D9C512D-8675-4EA6-AD56-321B292E67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738" y="257175"/>
            <a:ext cx="1649412" cy="175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E2FE3CAB-2A77-4B2E-ADBC-341B5DE71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5" y="388938"/>
            <a:ext cx="8697913" cy="1733550"/>
          </a:xfrm>
        </p:spPr>
        <p:txBody>
          <a:bodyPr/>
          <a:lstStyle/>
          <a:p>
            <a:pPr indent="449580">
              <a:lnSpc>
                <a:spcPct val="100000"/>
              </a:lnSpc>
              <a:defRPr/>
            </a:pPr>
            <a:br>
              <a:rPr lang="uk-UA" sz="16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1600" b="1" u="sng" kern="1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 ДОСЛІДЖЕННЯ</a:t>
            </a:r>
            <a:r>
              <a:rPr lang="uk-UA" sz="16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uk-UA" sz="18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дослідити шкідливий вплив інсектицидів на корисних 	комах та визначити безпечні шляхи боротьби зі шкідниками сільського 	господарства.</a:t>
            </a:r>
            <a:br>
              <a:rPr lang="uk-UA" sz="1800" b="1" kern="1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1600" b="1" u="sng" kern="1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ЗАВДАННЯ: </a:t>
            </a:r>
            <a:br>
              <a:rPr lang="uk-UA" sz="1600" kern="1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1600" b="1" kern="1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* </a:t>
            </a:r>
            <a:r>
              <a:rPr lang="uk-UA" sz="18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Ознайомитися із впливом пестицидів, інсектицидів на комах;</a:t>
            </a:r>
            <a:br>
              <a:rPr lang="uk-UA" sz="1800" b="1" kern="1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1800" b="1" kern="1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uk-UA" sz="18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Визначити яких комах-ентомофагів можна використовувати у боротьбі з комахами-шкідниками сільського господарства в нашої місцевості. </a:t>
            </a:r>
            <a:br>
              <a:rPr lang="uk-UA" sz="1800" kern="1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altLang="uk-UA" sz="1800" b="1" dirty="0">
              <a:latin typeface="Arial" panose="020B0604020202020204" pitchFamily="34" charset="0"/>
            </a:endParaRPr>
          </a:p>
        </p:txBody>
      </p:sp>
      <p:sp>
        <p:nvSpPr>
          <p:cNvPr id="3075" name="Title 1">
            <a:extLst>
              <a:ext uri="{FF2B5EF4-FFF2-40B4-BE49-F238E27FC236}">
                <a16:creationId xmlns:a16="http://schemas.microsoft.com/office/drawing/2014/main" id="{EA9CE7AD-7578-4A55-9D86-9C48B2AA5E72}"/>
              </a:ext>
            </a:extLst>
          </p:cNvPr>
          <p:cNvSpPr>
            <a:spLocks/>
          </p:cNvSpPr>
          <p:nvPr/>
        </p:nvSpPr>
        <p:spPr bwMode="auto">
          <a:xfrm>
            <a:off x="485775" y="1770063"/>
            <a:ext cx="8382000" cy="383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br>
              <a:rPr lang="uk-UA" altLang="uk-UA" sz="2400" b="1"/>
            </a:br>
            <a:endParaRPr lang="ru-RU" altLang="uk-UA" sz="2400" b="1"/>
          </a:p>
        </p:txBody>
      </p:sp>
      <p:sp>
        <p:nvSpPr>
          <p:cNvPr id="3076" name="TextBox 2">
            <a:extLst>
              <a:ext uri="{FF2B5EF4-FFF2-40B4-BE49-F238E27FC236}">
                <a16:creationId xmlns:a16="http://schemas.microsoft.com/office/drawing/2014/main" id="{839FCFC9-584E-4651-B51A-C817D65121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225" y="2282825"/>
            <a:ext cx="859155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uk-UA" altLang="ru-RU" sz="1600" b="1" u="sng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 ДОСЛІДЖЕННЯ:</a:t>
            </a:r>
            <a:r>
              <a:rPr lang="uk-UA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комахи. </a:t>
            </a:r>
            <a:endParaRPr lang="ru-RU" altLang="ru-RU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altLang="ru-RU" sz="1600" b="1" u="sng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ДОСЛІДЖЕННЯ:</a:t>
            </a:r>
            <a:r>
              <a:rPr lang="uk-UA" altLang="ru-RU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 хімічних речовин на                                                       життєздатність комах-запилювачів та біологічні методи                                                     боротьби зі шкідниками сільського господарства.</a:t>
            </a:r>
            <a:endParaRPr lang="ru-RU" altLang="ru-RU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uk-UA" altLang="uk-UA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7" name="Рисунок 1">
            <a:extLst>
              <a:ext uri="{FF2B5EF4-FFF2-40B4-BE49-F238E27FC236}">
                <a16:creationId xmlns:a16="http://schemas.microsoft.com/office/drawing/2014/main" id="{EE455788-7CD6-4000-A868-CAF7D52C7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3650" y="787400"/>
            <a:ext cx="1430338" cy="98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00A93CF4-8DA2-4420-86FA-7CFA38C0B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3367088"/>
            <a:ext cx="2938463" cy="288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10" descr="genera37">
            <a:extLst>
              <a:ext uri="{FF2B5EF4-FFF2-40B4-BE49-F238E27FC236}">
                <a16:creationId xmlns:a16="http://schemas.microsoft.com/office/drawing/2014/main" id="{DDBFED6F-F4BD-463B-8043-54263A2621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63" y="3930650"/>
            <a:ext cx="3754437" cy="252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8">
            <a:extLst>
              <a:ext uri="{FF2B5EF4-FFF2-40B4-BE49-F238E27FC236}">
                <a16:creationId xmlns:a16="http://schemas.microsoft.com/office/drawing/2014/main" id="{E34244D6-2A84-43AE-9C49-508433EF2C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788" y="2160588"/>
            <a:ext cx="80692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uk-UA" altLang="uk-UA">
                <a:latin typeface="Times New Roman" panose="02020603050405020304" pitchFamily="18" charset="0"/>
                <a:cs typeface="Calibri" panose="020F0502020204030204" pitchFamily="34" charset="0"/>
              </a:rPr>
              <a:t>	</a:t>
            </a:r>
            <a:endParaRPr lang="uk-UA" altLang="uk-UA" b="1">
              <a:solidFill>
                <a:srgbClr val="FF0000"/>
              </a:solidFill>
            </a:endParaRPr>
          </a:p>
        </p:txBody>
      </p:sp>
      <p:sp>
        <p:nvSpPr>
          <p:cNvPr id="4099" name="TextBox 13">
            <a:extLst>
              <a:ext uri="{FF2B5EF4-FFF2-40B4-BE49-F238E27FC236}">
                <a16:creationId xmlns:a16="http://schemas.microsoft.com/office/drawing/2014/main" id="{64ED0EF7-E499-41E0-9C18-42B7103BBF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6963" y="2632075"/>
            <a:ext cx="4572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uk-UA" sz="4000">
                <a:latin typeface="Times New Roman" panose="02020603050405020304" pitchFamily="18" charset="0"/>
                <a:cs typeface="Times New Roman" panose="02020603050405020304" pitchFamily="18" charset="0"/>
              </a:rPr>
              <a:t>ПЕСТИЦИДИ</a:t>
            </a:r>
          </a:p>
        </p:txBody>
      </p:sp>
      <p:sp>
        <p:nvSpPr>
          <p:cNvPr id="4100" name="Прямоугольник 17">
            <a:extLst>
              <a:ext uri="{FF2B5EF4-FFF2-40B4-BE49-F238E27FC236}">
                <a16:creationId xmlns:a16="http://schemas.microsoft.com/office/drawing/2014/main" id="{59DF5C07-45B9-4767-8F4A-4240DB218C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4913" y="571500"/>
            <a:ext cx="20970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Інсектициди</a:t>
            </a:r>
          </a:p>
        </p:txBody>
      </p:sp>
      <p:sp>
        <p:nvSpPr>
          <p:cNvPr id="19" name="Стрелка вверх 18">
            <a:extLst>
              <a:ext uri="{FF2B5EF4-FFF2-40B4-BE49-F238E27FC236}">
                <a16:creationId xmlns:a16="http://schemas.microsoft.com/office/drawing/2014/main" id="{8B79C15B-5A2D-4B37-9C84-AD4912046BCD}"/>
              </a:ext>
            </a:extLst>
          </p:cNvPr>
          <p:cNvSpPr/>
          <p:nvPr/>
        </p:nvSpPr>
        <p:spPr>
          <a:xfrm>
            <a:off x="4513263" y="1512888"/>
            <a:ext cx="279400" cy="1119187"/>
          </a:xfrm>
          <a:prstGeom prst="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102" name="Picture 7">
            <a:extLst>
              <a:ext uri="{FF2B5EF4-FFF2-40B4-BE49-F238E27FC236}">
                <a16:creationId xmlns:a16="http://schemas.microsoft.com/office/drawing/2014/main" id="{45662958-8D26-4E2C-8AFF-F65FD977EB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463" y="3340100"/>
            <a:ext cx="3175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8">
            <a:extLst>
              <a:ext uri="{FF2B5EF4-FFF2-40B4-BE49-F238E27FC236}">
                <a16:creationId xmlns:a16="http://schemas.microsoft.com/office/drawing/2014/main" id="{EAD6E661-71C9-4022-8060-D9893352E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2827338"/>
            <a:ext cx="1139825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9">
            <a:extLst>
              <a:ext uri="{FF2B5EF4-FFF2-40B4-BE49-F238E27FC236}">
                <a16:creationId xmlns:a16="http://schemas.microsoft.com/office/drawing/2014/main" id="{DCF57097-48FF-44A9-A426-41BB2F615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050" y="2827338"/>
            <a:ext cx="1139825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05" name="Прямоугольник 19">
            <a:extLst>
              <a:ext uri="{FF2B5EF4-FFF2-40B4-BE49-F238E27FC236}">
                <a16:creationId xmlns:a16="http://schemas.microsoft.com/office/drawing/2014/main" id="{58AD1FE9-B058-4F21-A0C3-102E285562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9625" y="5132388"/>
            <a:ext cx="26082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Фунгіциди</a:t>
            </a:r>
          </a:p>
        </p:txBody>
      </p:sp>
      <p:sp>
        <p:nvSpPr>
          <p:cNvPr id="4106" name="Прямоугольник 20">
            <a:extLst>
              <a:ext uri="{FF2B5EF4-FFF2-40B4-BE49-F238E27FC236}">
                <a16:creationId xmlns:a16="http://schemas.microsoft.com/office/drawing/2014/main" id="{32266BE1-8396-47A1-BEE5-9C2CBFCD11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24150"/>
            <a:ext cx="19034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Акарициди</a:t>
            </a:r>
          </a:p>
        </p:txBody>
      </p:sp>
      <p:sp>
        <p:nvSpPr>
          <p:cNvPr id="4107" name="Прямоугольник 21">
            <a:extLst>
              <a:ext uri="{FF2B5EF4-FFF2-40B4-BE49-F238E27FC236}">
                <a16:creationId xmlns:a16="http://schemas.microsoft.com/office/drawing/2014/main" id="{5D5BF63A-080D-4204-BD97-EFAF6D7F43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08875" y="2724150"/>
            <a:ext cx="1746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Гербіциди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>
            <a:extLst>
              <a:ext uri="{FF2B5EF4-FFF2-40B4-BE49-F238E27FC236}">
                <a16:creationId xmlns:a16="http://schemas.microsoft.com/office/drawing/2014/main" id="{251B6128-AF47-408D-81AE-1967745E20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5013" y="820738"/>
            <a:ext cx="6015037" cy="1628775"/>
          </a:xfrm>
        </p:spPr>
        <p:txBody>
          <a:bodyPr/>
          <a:lstStyle/>
          <a:p>
            <a:pPr indent="0" algn="just">
              <a:buFont typeface="Arial" panose="020B0604020202020204" pitchFamily="34" charset="0"/>
              <a:buNone/>
            </a:pPr>
            <a:r>
              <a:rPr lang="uk-UA" altLang="uk-UA" sz="180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ru-RU" altLang="uk-UA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3" name="Рисунок 8">
            <a:extLst>
              <a:ext uri="{FF2B5EF4-FFF2-40B4-BE49-F238E27FC236}">
                <a16:creationId xmlns:a16="http://schemas.microsoft.com/office/drawing/2014/main" id="{86C86600-8646-4654-82A9-A5F0E9C108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075" y="889000"/>
            <a:ext cx="6915150" cy="360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Прямоугольник 1">
            <a:extLst>
              <a:ext uri="{FF2B5EF4-FFF2-40B4-BE49-F238E27FC236}">
                <a16:creationId xmlns:a16="http://schemas.microsoft.com/office/drawing/2014/main" id="{5B082C40-6E01-4D89-B5FA-40F2CE2EA0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5075" y="4492625"/>
            <a:ext cx="6915150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uk-UA" altLang="ru-RU" b="1"/>
              <a:t>Результати дослідження впливу інсектициду</a:t>
            </a:r>
            <a:endParaRPr lang="ru-RU" altLang="ru-RU"/>
          </a:p>
          <a:p>
            <a:r>
              <a:rPr lang="uk-UA" altLang="ru-RU" b="1"/>
              <a:t>на личинкові і дорослі стадії бджоли Osmia lignaria </a:t>
            </a:r>
            <a:endParaRPr lang="ru-RU" altLang="ru-RU"/>
          </a:p>
          <a:p>
            <a:r>
              <a:rPr lang="uk-UA" altLang="ru-RU" b="1"/>
              <a:t>(у порівнянні з контрольною групою)</a:t>
            </a:r>
            <a:endParaRPr lang="ru-RU" alt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місту 1">
            <a:extLst>
              <a:ext uri="{FF2B5EF4-FFF2-40B4-BE49-F238E27FC236}">
                <a16:creationId xmlns:a16="http://schemas.microsoft.com/office/drawing/2014/main" id="{D63FF790-16D7-4567-9B09-E55D33DDB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0" y="4652963"/>
            <a:ext cx="7874000" cy="1517650"/>
          </a:xfrm>
        </p:spPr>
        <p:txBody>
          <a:bodyPr/>
          <a:lstStyle/>
          <a:p>
            <a:pPr marL="0" indent="0" algn="ctr">
              <a:buFont typeface="Arial" panose="020B0604020202020204" pitchFamily="34" charset="0"/>
              <a:buNone/>
              <a:defRPr/>
            </a:pPr>
            <a:r>
              <a:rPr lang="uk-UA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uk-UA" sz="18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 повинні  дбати про зменшення чисельності шкідників сільського господарства природнім шляхом, без використання хімічних речовин, а користуючись біологічними методами.                        Наприклад: сприяти розмноженню на земельних ділянках, фермерських угіддях  комах-ентомофагів, комах-хижаків, які живляться шкідниками. </a:t>
            </a:r>
            <a:endParaRPr lang="uk-UA" sz="1800" b="1" kern="100" dirty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uk-UA" dirty="0"/>
          </a:p>
        </p:txBody>
      </p:sp>
      <p:sp>
        <p:nvSpPr>
          <p:cNvPr id="6147" name="TextBox 2">
            <a:extLst>
              <a:ext uri="{FF2B5EF4-FFF2-40B4-BE49-F238E27FC236}">
                <a16:creationId xmlns:a16="http://schemas.microsoft.com/office/drawing/2014/main" id="{1E3739C7-983E-45DD-8A6F-952F702C1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413" y="1130300"/>
            <a:ext cx="70310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uk-UA" altLang="uk-UA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 МАЄМО ЦЕ ЗУПИНИТИ!</a:t>
            </a:r>
          </a:p>
        </p:txBody>
      </p:sp>
      <p:pic>
        <p:nvPicPr>
          <p:cNvPr id="6148" name="Рисунок 4">
            <a:extLst>
              <a:ext uri="{FF2B5EF4-FFF2-40B4-BE49-F238E27FC236}">
                <a16:creationId xmlns:a16="http://schemas.microsoft.com/office/drawing/2014/main" id="{6535E70D-95E1-4086-9F94-C22931075B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8800" y="1808163"/>
            <a:ext cx="2795588" cy="271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2">
            <a:extLst>
              <a:ext uri="{FF2B5EF4-FFF2-40B4-BE49-F238E27FC236}">
                <a16:creationId xmlns:a16="http://schemas.microsoft.com/office/drawing/2014/main" id="{8A4250AF-738A-478E-B3D6-237D385C7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8" y="1004888"/>
            <a:ext cx="2592387" cy="203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Box 4">
            <a:extLst>
              <a:ext uri="{FF2B5EF4-FFF2-40B4-BE49-F238E27FC236}">
                <a16:creationId xmlns:a16="http://schemas.microsoft.com/office/drawing/2014/main" id="{108D8ABC-1BDE-4A41-BCDD-08BEF8752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01625" y="3260725"/>
            <a:ext cx="39195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uk-UA" altLang="uk-UA" sz="1600" b="1">
                <a:solidFill>
                  <a:srgbClr val="202124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Сонечко</a:t>
            </a:r>
            <a:endParaRPr lang="uk-UA" altLang="uk-UA" sz="1600"/>
          </a:p>
        </p:txBody>
      </p:sp>
      <p:pic>
        <p:nvPicPr>
          <p:cNvPr id="7172" name="Рисунок 5">
            <a:extLst>
              <a:ext uri="{FF2B5EF4-FFF2-40B4-BE49-F238E27FC236}">
                <a16:creationId xmlns:a16="http://schemas.microsoft.com/office/drawing/2014/main" id="{573B19F6-8B9C-45D8-B713-65A762FE98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082675"/>
            <a:ext cx="2849563" cy="195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739AF0C-D78D-4CCB-8BC9-8E52A8B310E1}"/>
              </a:ext>
            </a:extLst>
          </p:cNvPr>
          <p:cNvSpPr txBox="1"/>
          <p:nvPr/>
        </p:nvSpPr>
        <p:spPr>
          <a:xfrm>
            <a:off x="5278438" y="3225800"/>
            <a:ext cx="45720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buClr>
                <a:srgbClr val="202124"/>
              </a:buClr>
              <a:defRPr/>
            </a:pPr>
            <a:r>
              <a:rPr lang="uk-UA" sz="1600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Жужелиці </a:t>
            </a:r>
            <a:endParaRPr lang="uk-UA" sz="16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174" name="Рисунок 8" descr="ᐈ Руда лісова мураха | Discover.in.ua">
            <a:extLst>
              <a:ext uri="{FF2B5EF4-FFF2-40B4-BE49-F238E27FC236}">
                <a16:creationId xmlns:a16="http://schemas.microsoft.com/office/drawing/2014/main" id="{BE7257B0-AB4B-4AFB-BA57-AE6A708BE3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8" y="4089400"/>
            <a:ext cx="2420937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8E3B299-03AA-4492-90C5-C48488C36820}"/>
              </a:ext>
            </a:extLst>
          </p:cNvPr>
          <p:cNvSpPr txBox="1"/>
          <p:nvPr/>
        </p:nvSpPr>
        <p:spPr>
          <a:xfrm>
            <a:off x="-630238" y="6026150"/>
            <a:ext cx="4572001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buClr>
                <a:srgbClr val="202124"/>
              </a:buClr>
              <a:defRPr/>
            </a:pPr>
            <a:r>
              <a:rPr lang="uk-UA" sz="1600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Руді</a:t>
            </a:r>
            <a:r>
              <a:rPr lang="uk-UA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uk-UA" sz="1600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лісові мурахи</a:t>
            </a:r>
            <a:r>
              <a:rPr lang="uk-UA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uk-UA" sz="16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176" name="Рисунок 11" descr="Золотоочка звичайна">
            <a:extLst>
              <a:ext uri="{FF2B5EF4-FFF2-40B4-BE49-F238E27FC236}">
                <a16:creationId xmlns:a16="http://schemas.microsoft.com/office/drawing/2014/main" id="{4C9BED83-20EE-44B5-87D1-E08EF81851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238" y="4049713"/>
            <a:ext cx="2859087" cy="185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93AB461-9C2B-4062-8976-D710ABD91B59}"/>
              </a:ext>
            </a:extLst>
          </p:cNvPr>
          <p:cNvSpPr txBox="1"/>
          <p:nvPr/>
        </p:nvSpPr>
        <p:spPr>
          <a:xfrm>
            <a:off x="5140325" y="5908675"/>
            <a:ext cx="4611688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buClr>
                <a:srgbClr val="202124"/>
              </a:buClr>
              <a:defRPr/>
            </a:pPr>
            <a:r>
              <a:rPr lang="uk-UA" sz="1600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Золотоочки</a:t>
            </a:r>
            <a:endParaRPr lang="uk-UA" sz="16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178" name="Рисунок 2" descr="Наїзник комаха. Опис, особливості, види, спосіб життя і середовище  існування наїзника">
            <a:extLst>
              <a:ext uri="{FF2B5EF4-FFF2-40B4-BE49-F238E27FC236}">
                <a16:creationId xmlns:a16="http://schemas.microsoft.com/office/drawing/2014/main" id="{6B2FEA42-717F-4041-B358-8846C3F8C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038" y="1082675"/>
            <a:ext cx="3090862" cy="195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9A40E80-B1F3-4BBA-B262-2C4B39F44592}"/>
              </a:ext>
            </a:extLst>
          </p:cNvPr>
          <p:cNvSpPr/>
          <p:nvPr/>
        </p:nvSpPr>
        <p:spPr>
          <a:xfrm>
            <a:off x="3987800" y="3244850"/>
            <a:ext cx="1062038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uk-UA" sz="1600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Наїзники</a:t>
            </a:r>
            <a:endParaRPr lang="ru-RU" sz="1600" dirty="0">
              <a:latin typeface="Arial" charset="0"/>
            </a:endParaRPr>
          </a:p>
        </p:txBody>
      </p:sp>
      <p:pic>
        <p:nvPicPr>
          <p:cNvPr id="7180" name="Рисунок 11">
            <a:extLst>
              <a:ext uri="{FF2B5EF4-FFF2-40B4-BE49-F238E27FC236}">
                <a16:creationId xmlns:a16="http://schemas.microsoft.com/office/drawing/2014/main" id="{5FE0CAF6-206A-4BA8-BF5F-CB33A41935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8775" y="3927475"/>
            <a:ext cx="31369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1" name="Прямоугольник 2">
            <a:extLst>
              <a:ext uri="{FF2B5EF4-FFF2-40B4-BE49-F238E27FC236}">
                <a16:creationId xmlns:a16="http://schemas.microsoft.com/office/drawing/2014/main" id="{966E9096-1FFD-4AC8-B3FE-943D1C96DC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6963" y="5995988"/>
            <a:ext cx="14033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uk-UA" alt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Osmia lignaria</a:t>
            </a:r>
            <a:endParaRPr lang="ru-RU" altLang="ru-RU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7" descr="Трихограма - купити основний засіб біологічної боротьби з шкідниками  сільськогосподарських культур.">
            <a:extLst>
              <a:ext uri="{FF2B5EF4-FFF2-40B4-BE49-F238E27FC236}">
                <a16:creationId xmlns:a16="http://schemas.microsoft.com/office/drawing/2014/main" id="{7F981BD3-3D03-4D15-8299-A7F57F869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13" y="1495425"/>
            <a:ext cx="3433762" cy="33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Прямоугольник 1">
            <a:extLst>
              <a:ext uri="{FF2B5EF4-FFF2-40B4-BE49-F238E27FC236}">
                <a16:creationId xmlns:a16="http://schemas.microsoft.com/office/drawing/2014/main" id="{38DD6758-48FD-47FA-AABA-D3476F4FC9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4563" y="571500"/>
            <a:ext cx="47275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ru-RU" sz="6000">
                <a:latin typeface="Times New Roman" panose="02020603050405020304" pitchFamily="18" charset="0"/>
                <a:cs typeface="Times New Roman" panose="02020603050405020304" pitchFamily="18" charset="0"/>
              </a:rPr>
              <a:t>Trichogramma</a:t>
            </a:r>
            <a:endParaRPr lang="ru-RU" altLang="ru-RU" sz="6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96" name="Прямоугольник 2">
            <a:extLst>
              <a:ext uri="{FF2B5EF4-FFF2-40B4-BE49-F238E27FC236}">
                <a16:creationId xmlns:a16="http://schemas.microsoft.com/office/drawing/2014/main" id="{C2A6DC3B-BF92-46EE-80CF-5881AF2141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1300" y="1630363"/>
            <a:ext cx="4572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uk-UA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1. Основний засіб біологічного контролю чисельності  лускокрилих шкідників</a:t>
            </a:r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97" name="Прямоугольник 3">
            <a:extLst>
              <a:ext uri="{FF2B5EF4-FFF2-40B4-BE49-F238E27FC236}">
                <a16:creationId xmlns:a16="http://schemas.microsoft.com/office/drawing/2014/main" id="{EBF1408D-C616-409E-BD2B-CFFB443231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1300" y="2973388"/>
            <a:ext cx="4572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uk-UA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2. Яйцеїди більше 80 видів метеликів </a:t>
            </a:r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98" name="Прямоугольник 5">
            <a:extLst>
              <a:ext uri="{FF2B5EF4-FFF2-40B4-BE49-F238E27FC236}">
                <a16:creationId xmlns:a16="http://schemas.microsoft.com/office/drawing/2014/main" id="{BA8BE8D3-414F-4968-ACF7-E5944BE3AC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1300" y="4054475"/>
            <a:ext cx="4572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uk-UA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3. Здійснюють природний контроль багатьох домінуючих шкідників </a:t>
            </a:r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99" name="Прямоугольник 6">
            <a:extLst>
              <a:ext uri="{FF2B5EF4-FFF2-40B4-BE49-F238E27FC236}">
                <a16:creationId xmlns:a16="http://schemas.microsoft.com/office/drawing/2014/main" id="{DC592B7D-E7B3-4649-AA62-9BBC0CA645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6175" y="5022850"/>
            <a:ext cx="1722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uk-UA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Трихограма</a:t>
            </a:r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ъект 1">
            <a:extLst>
              <a:ext uri="{FF2B5EF4-FFF2-40B4-BE49-F238E27FC236}">
                <a16:creationId xmlns:a16="http://schemas.microsoft.com/office/drawing/2014/main" id="{06C13433-32FC-40F3-8CF7-DE811E801A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338" y="819150"/>
            <a:ext cx="8081962" cy="1560513"/>
          </a:xfrm>
        </p:spPr>
        <p:txBody>
          <a:bodyPr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uk-UA" altLang="uk-UA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Державна установа «Полтавська обласна фітосанітарна лабораторія»  </a:t>
            </a:r>
            <a:endParaRPr lang="ru-RU" altLang="ru-RU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219" name="Picture 5" descr="https://kurkul.com/media/news/original/00/10/10475/laboratory-2815640_960_720-23211.jpg">
            <a:extLst>
              <a:ext uri="{FF2B5EF4-FFF2-40B4-BE49-F238E27FC236}">
                <a16:creationId xmlns:a16="http://schemas.microsoft.com/office/drawing/2014/main" id="{95197D15-7DB7-4543-BA55-B4F7C3B893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2317750"/>
            <a:ext cx="3789363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6">
            <a:extLst>
              <a:ext uri="{FF2B5EF4-FFF2-40B4-BE49-F238E27FC236}">
                <a16:creationId xmlns:a16="http://schemas.microsoft.com/office/drawing/2014/main" id="{2A195B4A-8D69-4177-A051-25D75B578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0" t="44814" r="65082" b="23807"/>
          <a:stretch>
            <a:fillRect/>
          </a:stretch>
        </p:blipFill>
        <p:spPr bwMode="auto">
          <a:xfrm>
            <a:off x="4371975" y="2427288"/>
            <a:ext cx="4005263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>
            <a:extLst>
              <a:ext uri="{FF2B5EF4-FFF2-40B4-BE49-F238E27FC236}">
                <a16:creationId xmlns:a16="http://schemas.microsoft.com/office/drawing/2014/main" id="{C8631DA0-BD94-4681-8DF8-479FEA918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altLang="uk-UA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Висновки:</a:t>
            </a:r>
          </a:p>
        </p:txBody>
      </p:sp>
      <p:pic>
        <p:nvPicPr>
          <p:cNvPr id="10243" name="Місце для вмісту 3">
            <a:extLst>
              <a:ext uri="{FF2B5EF4-FFF2-40B4-BE49-F238E27FC236}">
                <a16:creationId xmlns:a16="http://schemas.microsoft.com/office/drawing/2014/main" id="{F364CA52-2CD8-4A8C-BE0F-6E311BF0525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78200" y="4113213"/>
            <a:ext cx="2243138" cy="2381250"/>
          </a:xfrm>
        </p:spPr>
      </p:pic>
      <p:sp>
        <p:nvSpPr>
          <p:cNvPr id="10244" name="TextBox 5">
            <a:extLst>
              <a:ext uri="{FF2B5EF4-FFF2-40B4-BE49-F238E27FC236}">
                <a16:creationId xmlns:a16="http://schemas.microsoft.com/office/drawing/2014/main" id="{E8C1F335-3FE8-457B-AE74-5BDAAF8460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550" y="1249363"/>
            <a:ext cx="7708900" cy="286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uk-UA" altLang="uk-UA" b="1">
                <a:latin typeface="Times New Roman" panose="02020603050405020304" pitchFamily="18" charset="0"/>
                <a:cs typeface="Times New Roman" panose="02020603050405020304" pitchFamily="18" charset="0"/>
              </a:rPr>
              <a:t>1. Застосування пестицидів згубно впливає на стан довкілля, знижує життєздатність корисних комах та зменшує їх чисельність.</a:t>
            </a:r>
          </a:p>
          <a:p>
            <a:pPr algn="just">
              <a:lnSpc>
                <a:spcPct val="150000"/>
              </a:lnSpc>
            </a:pPr>
            <a:endParaRPr lang="uk-UA" altLang="uk-UA" sz="1400" b="1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uk-UA" altLang="uk-UA" b="1">
                <a:latin typeface="Times New Roman" panose="02020603050405020304" pitchFamily="18" charset="0"/>
                <a:cs typeface="Times New Roman" panose="02020603050405020304" pitchFamily="18" charset="0"/>
              </a:rPr>
              <a:t>2. Використання ентомофагів на фермерських угіддях, власних земельних ділянках при боротьбі зі шкідниками сільського господарства – це реальний крок до оздоровлення оточуючого середовища, людини та збереження видового різноманіття комах. </a:t>
            </a:r>
            <a:endParaRPr lang="uk-UA" altLang="uk-UA" sz="14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>
            <a:extLst>
              <a:ext uri="{FF2B5EF4-FFF2-40B4-BE49-F238E27FC236}">
                <a16:creationId xmlns:a16="http://schemas.microsoft.com/office/drawing/2014/main" id="{DE7A9FC3-8E0D-4652-AD8B-84BDB35F6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altLang="uk-UA" sz="3600">
                <a:solidFill>
                  <a:srgbClr val="C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використаних джерел:</a:t>
            </a:r>
          </a:p>
        </p:txBody>
      </p:sp>
      <p:sp>
        <p:nvSpPr>
          <p:cNvPr id="11267" name="Місце для вмісту 2">
            <a:extLst>
              <a:ext uri="{FF2B5EF4-FFF2-40B4-BE49-F238E27FC236}">
                <a16:creationId xmlns:a16="http://schemas.microsoft.com/office/drawing/2014/main" id="{34074FA7-8BAA-44AE-9843-F2C47999D0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3" y="900113"/>
            <a:ext cx="7869237" cy="4889500"/>
          </a:xfrm>
        </p:spPr>
        <p:txBody>
          <a:bodyPr/>
          <a:lstStyle/>
          <a:p>
            <a:pPr marL="342900" indent="-342900" algn="just">
              <a:buSzPts val="1400"/>
              <a:buFont typeface="Times New Roman" panose="02020603050405020304" pitchFamily="18" charset="0"/>
              <a:buAutoNum type="arabicPeriod"/>
            </a:pPr>
            <a:r>
              <a:rPr lang="uk-UA" altLang="uk-UA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Джерело:</a:t>
            </a:r>
            <a:r>
              <a:rPr lang="uk-UA" altLang="uk-UA" sz="1800" u="sng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https://uk.wikipedia.org/wiki/%D0%95%D0%BA%D0%BE%D0%BB%D0%BE%D0%B3%D1%96%D1%8F_%D0%BA%D0%BE%D0%BC%D0%B0%D1%85</a:t>
            </a:r>
            <a:r>
              <a:rPr lang="uk-UA" altLang="uk-UA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Вікіпедія, Екологія комах</a:t>
            </a:r>
          </a:p>
          <a:p>
            <a:pPr marL="342900" indent="-342900" algn="just">
              <a:buSzPts val="1400"/>
              <a:buFont typeface="Times New Roman" panose="02020603050405020304" pitchFamily="18" charset="0"/>
              <a:buAutoNum type="arabicPeriod"/>
            </a:pPr>
            <a:r>
              <a:rPr lang="uk-UA" altLang="uk-UA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Джерело: </a:t>
            </a:r>
            <a:r>
              <a:rPr lang="uk-UA" altLang="uk-UA" sz="1800" u="sng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https://dovidka.biz.ua/znachennya-komah-u-prirodi-ta-zhitti-lyudini</a:t>
            </a:r>
            <a:r>
              <a:rPr lang="uk-UA" altLang="uk-UA" sz="1800" u="sng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altLang="uk-UA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Значення комах у природі та житті людини</a:t>
            </a:r>
          </a:p>
          <a:p>
            <a:pPr marL="342900" indent="-342900" algn="just">
              <a:buSzPts val="1400"/>
              <a:buFont typeface="Times New Roman" panose="02020603050405020304" pitchFamily="18" charset="0"/>
              <a:buAutoNum type="arabicPeriod"/>
            </a:pPr>
            <a:r>
              <a:rPr lang="uk-UA" altLang="uk-UA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Джерело: </a:t>
            </a:r>
            <a:r>
              <a:rPr lang="uk-UA" altLang="uk-UA" sz="1800" u="sng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http://epl.org.ua/environment/pestytsydy/</a:t>
            </a:r>
            <a:r>
              <a:rPr lang="uk-UA" altLang="uk-UA" sz="1800">
                <a:solidFill>
                  <a:srgbClr val="53813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altLang="uk-UA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Екологія Право Людина Верховенство права для захисту довкілля</a:t>
            </a:r>
          </a:p>
          <a:p>
            <a:pPr marL="342900" indent="-342900" algn="just">
              <a:buSzPts val="1400"/>
              <a:buFont typeface="Times New Roman" panose="02020603050405020304" pitchFamily="18" charset="0"/>
              <a:buAutoNum type="arabicPeriod"/>
            </a:pPr>
            <a:r>
              <a:rPr lang="uk-UA" altLang="uk-UA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Джерело: </a:t>
            </a:r>
            <a:r>
              <a:rPr lang="uk-UA" altLang="uk-UA" sz="1800" u="sng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https://nauka.ua/news/vpliv-pesticidu-na-lichinkovij-abo-doroslij-stadiyi-pogirshiv-rozmnozhennya-bdzhil</a:t>
            </a:r>
            <a:r>
              <a:rPr lang="uk-UA" altLang="uk-UA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altLang="uk-UA" sz="1800">
                <a:solidFill>
                  <a:srgbClr val="53813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altLang="uk-UA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Екологія</a:t>
            </a:r>
          </a:p>
          <a:p>
            <a:pPr marL="342900" indent="-342900" algn="just">
              <a:buSzPts val="1400"/>
              <a:buFont typeface="Times New Roman" panose="02020603050405020304" pitchFamily="18" charset="0"/>
              <a:buAutoNum type="arabicPeriod"/>
            </a:pPr>
            <a:r>
              <a:rPr lang="uk-UA" altLang="uk-UA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Джерело:</a:t>
            </a:r>
            <a:r>
              <a:rPr lang="uk-UA" altLang="uk-UA" sz="1800" u="sng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https://miyklas.com.ua/p/biologiya/7-klas/riznomanitnist-tvarin-323580/znachennia-komakh-u-prirodi-ta-zhitti-liudini-326194/re-a65f13ca-5054-47b9-8f10-93772c73d737</a:t>
            </a:r>
            <a:r>
              <a:rPr lang="uk-UA" altLang="uk-UA" sz="180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altLang="uk-UA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Мій клас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uk-UA" altLang="uk-UA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Біологічний захист рослин / В.М.Бровдій, В.В.Гулий, В.П.Федоренко. – К.: Світ, 2004.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en-US" altLang="ru-RU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https://kurkul.com/news/10475-fitosanitarnu-laboratoriyu-v-poltavi-perevirili-eksperti-yes</a:t>
            </a:r>
            <a:endParaRPr lang="uk-UA" altLang="ru-RU" sz="180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en-US" altLang="ru-RU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https://cdc.poltava.ua/derzhsanepidemsluzhba/news/221-shcho-treba-znaty-pro-pestytsydy.html</a:t>
            </a:r>
            <a:endParaRPr lang="ru-RU" altLang="ru-RU" sz="180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SzPts val="1400"/>
              <a:buFont typeface="Times New Roman" panose="02020603050405020304" pitchFamily="18" charset="0"/>
              <a:buAutoNum type="arabicPeriod"/>
            </a:pPr>
            <a:endParaRPr lang="uk-UA" altLang="uk-UA" sz="18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/>
            <a:endParaRPr lang="uk-UA" altLang="uk-UA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>
            <a:extLst>
              <a:ext uri="{FF2B5EF4-FFF2-40B4-BE49-F238E27FC236}">
                <a16:creationId xmlns:a16="http://schemas.microsoft.com/office/drawing/2014/main" id="{1E0C35C9-D18D-46B7-BCA0-B84574CE4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963" y="1752600"/>
            <a:ext cx="8359775" cy="1000125"/>
          </a:xfrm>
        </p:spPr>
        <p:txBody>
          <a:bodyPr/>
          <a:lstStyle/>
          <a:p>
            <a:pPr algn="ctr"/>
            <a:r>
              <a:rPr lang="uk-UA" altLang="uk-UA" sz="6000">
                <a:solidFill>
                  <a:srgbClr val="CC00FF"/>
                </a:solidFill>
                <a:latin typeface="Arial Black" panose="020B0A04020102020204" pitchFamily="34" charset="0"/>
              </a:rPr>
              <a:t>Дякую за увагу</a:t>
            </a:r>
            <a:r>
              <a:rPr lang="uk-UA" altLang="uk-UA" sz="6000">
                <a:solidFill>
                  <a:srgbClr val="CC00FF"/>
                </a:solidFill>
              </a:rPr>
              <a:t>!</a:t>
            </a:r>
          </a:p>
        </p:txBody>
      </p:sp>
      <p:pic>
        <p:nvPicPr>
          <p:cNvPr id="12291" name="Рисунок 4">
            <a:extLst>
              <a:ext uri="{FF2B5EF4-FFF2-40B4-BE49-F238E27FC236}">
                <a16:creationId xmlns:a16="http://schemas.microsoft.com/office/drawing/2014/main" id="{E3F4A2C0-1B62-4C6F-BA37-E2C154DDA7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838" y="3346450"/>
            <a:ext cx="5913437" cy="310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936</TotalTime>
  <Words>529</Words>
  <Application>Microsoft Office PowerPoint</Application>
  <PresentationFormat>Экран (4:3)</PresentationFormat>
  <Paragraphs>55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Times New Roman</vt:lpstr>
      <vt:lpstr>Arial Black</vt:lpstr>
      <vt:lpstr>Office Theme</vt:lpstr>
      <vt:lpstr>Презентация PowerPoint</vt:lpstr>
      <vt:lpstr> МЕТА ДОСЛІДЖЕННЯ: дослідити шкідливий вплив інсектицидів на корисних  комах та визначити безпечні шляхи боротьби зі шкідниками сільського  господарства. ЗАВДАННЯ:  * Ознайомитися із впливом пестицидів, інсектицидів на комах; * Визначити яких комах-ентомофагів можна використовувати у боротьбі з комахами-шкідниками сільського господарства в нашої місцевості.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Висновки:</vt:lpstr>
      <vt:lpstr>Список використаних джерел:</vt:lpstr>
      <vt:lpstr>Дякую за увагу!</vt:lpstr>
    </vt:vector>
  </TitlesOfParts>
  <Company>PJSC "New Engineering Technologies"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ИРА</cp:lastModifiedBy>
  <cp:revision>161</cp:revision>
  <dcterms:created xsi:type="dcterms:W3CDTF">2016-11-18T14:12:19Z</dcterms:created>
  <dcterms:modified xsi:type="dcterms:W3CDTF">2023-04-16T10:50:03Z</dcterms:modified>
</cp:coreProperties>
</file>