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18"/>
  </p:notesMasterIdLst>
  <p:sldIdLst>
    <p:sldId id="256" r:id="rId2"/>
    <p:sldId id="361" r:id="rId3"/>
    <p:sldId id="350" r:id="rId4"/>
    <p:sldId id="357" r:id="rId5"/>
    <p:sldId id="365" r:id="rId6"/>
    <p:sldId id="366" r:id="rId7"/>
    <p:sldId id="367" r:id="rId8"/>
    <p:sldId id="364" r:id="rId9"/>
    <p:sldId id="369" r:id="rId10"/>
    <p:sldId id="371" r:id="rId11"/>
    <p:sldId id="373" r:id="rId12"/>
    <p:sldId id="372" r:id="rId13"/>
    <p:sldId id="374" r:id="rId14"/>
    <p:sldId id="375" r:id="rId15"/>
    <p:sldId id="370" r:id="rId16"/>
    <p:sldId id="3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7129"/>
    <a:srgbClr val="801BA9"/>
    <a:srgbClr val="7C166D"/>
    <a:srgbClr val="FFF7F7"/>
    <a:srgbClr val="FFE1E1"/>
    <a:srgbClr val="FFCDCD"/>
    <a:srgbClr val="FFD3BD"/>
    <a:srgbClr val="C9F1FF"/>
    <a:srgbClr val="FFBDD8"/>
    <a:srgbClr val="D5F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21" autoAdjust="0"/>
    <p:restoredTop sz="85413" autoAdjust="0"/>
  </p:normalViewPr>
  <p:slideViewPr>
    <p:cSldViewPr>
      <p:cViewPr>
        <p:scale>
          <a:sx n="66" d="100"/>
          <a:sy n="66" d="100"/>
        </p:scale>
        <p:origin x="-169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D13AF-13B6-4541-815B-B147F8BEB2CE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327DF-8CBF-4969-98DA-E3C259776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44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87138-0EDA-44F3-8E70-A78D1D959DC8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72696-92DB-4C3B-AAE2-5AFD3D15B3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 txBox="1">
            <a:spLocks/>
          </p:cNvSpPr>
          <p:nvPr/>
        </p:nvSpPr>
        <p:spPr>
          <a:xfrm>
            <a:off x="179512" y="1124744"/>
            <a:ext cx="8784976" cy="451754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txBody>
          <a:bodyPr vert="horz" wrap="square" lIns="91440" tIns="45720" rIns="91440" bIns="45720">
            <a:spAutoFit/>
          </a:bodyPr>
          <a:lstStyle/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800" b="1" i="1" strike="noStrike" kern="1200" cap="none" spc="0" normalizeH="0" baseline="0" noProof="0" dirty="0" smtClean="0">
                <a:ln w="0"/>
                <a:solidFill>
                  <a:srgbClr val="0505A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Роботу виконав: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 w="0"/>
                <a:solidFill>
                  <a:srgbClr val="0F0FF9"/>
                </a:solidFill>
                <a:effectLst/>
                <a:uLnTx/>
                <a:uFillTx/>
                <a:latin typeface="Segoe UI Black" pitchFamily="34" charset="0"/>
                <a:ea typeface="Segoe UI Black" pitchFamily="34" charset="0"/>
                <a:cs typeface="Times New Roman" panose="02020603050405020304" pitchFamily="18" charset="0"/>
              </a:rPr>
              <a:t>                      </a:t>
            </a:r>
            <a:r>
              <a:rPr kumimoji="0" lang="uk-UA" sz="4000" b="1" i="0" u="none" strike="noStrike" kern="1200" cap="none" spc="0" normalizeH="0" baseline="0" noProof="0" dirty="0" err="1" smtClean="0">
                <a:ln w="0"/>
                <a:solidFill>
                  <a:srgbClr val="0F0FF9"/>
                </a:solidFill>
                <a:effectLst/>
                <a:uLnTx/>
                <a:uFillTx/>
                <a:latin typeface="Segoe UI Black" pitchFamily="34" charset="0"/>
                <a:ea typeface="Segoe UI Black" pitchFamily="34" charset="0"/>
                <a:cs typeface="Times New Roman" panose="02020603050405020304" pitchFamily="18" charset="0"/>
              </a:rPr>
              <a:t>Шут</a:t>
            </a:r>
            <a:r>
              <a:rPr kumimoji="0" lang="uk-UA" sz="4000" b="1" i="0" u="none" strike="noStrike" kern="1200" cap="none" spc="0" normalizeH="0" baseline="0" noProof="0" dirty="0" smtClean="0">
                <a:ln w="0"/>
                <a:solidFill>
                  <a:srgbClr val="0F0FF9"/>
                </a:solidFill>
                <a:effectLst/>
                <a:uLnTx/>
                <a:uFillTx/>
                <a:latin typeface="Segoe UI Black" pitchFamily="34" charset="0"/>
                <a:ea typeface="Segoe UI Black" pitchFamily="34" charset="0"/>
                <a:cs typeface="Times New Roman" panose="02020603050405020304" pitchFamily="18" charset="0"/>
              </a:rPr>
              <a:t> </a:t>
            </a:r>
          </a:p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 w="0"/>
                <a:solidFill>
                  <a:srgbClr val="0F0FF9"/>
                </a:solidFill>
                <a:effectLst/>
                <a:uLnTx/>
                <a:uFillTx/>
                <a:latin typeface="Segoe UI Black" pitchFamily="34" charset="0"/>
                <a:ea typeface="Segoe UI Black" pitchFamily="34" charset="0"/>
                <a:cs typeface="Times New Roman" panose="02020603050405020304" pitchFamily="18" charset="0"/>
              </a:rPr>
              <a:t>Андрій Вадимович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lang="uk-UA" sz="2400" b="1" dirty="0" smtClean="0">
                <a:ln w="0"/>
                <a:solidFill>
                  <a:srgbClr val="0505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у</a:t>
            </a:r>
            <a:r>
              <a:rPr kumimoji="0" lang="uk-UA" sz="2400" b="1" i="0" u="none" strike="noStrike" kern="1200" cap="none" spc="0" normalizeH="0" baseline="0" noProof="0" dirty="0" err="1" smtClean="0">
                <a:ln w="0"/>
                <a:solidFill>
                  <a:srgbClr val="0505B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чень</a:t>
            </a:r>
            <a:r>
              <a:rPr kumimoji="0" lang="uk-UA" sz="2400" b="1" i="0" u="none" strike="noStrike" kern="1200" cap="none" spc="0" normalizeH="0" baseline="0" noProof="0" dirty="0" smtClean="0">
                <a:ln w="0"/>
                <a:solidFill>
                  <a:srgbClr val="0505B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9-Б класу ЗОШ №3 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 w="0"/>
                <a:solidFill>
                  <a:srgbClr val="0505B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  імені В.О. </a:t>
            </a:r>
            <a:r>
              <a:rPr kumimoji="0" lang="uk-UA" sz="2400" b="1" i="0" u="none" strike="noStrike" kern="1200" cap="none" spc="0" normalizeH="0" baseline="0" noProof="0" dirty="0" err="1" smtClean="0">
                <a:ln w="0"/>
                <a:solidFill>
                  <a:srgbClr val="0505B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Нижниченка</a:t>
            </a:r>
            <a:endParaRPr kumimoji="0" lang="uk-UA" sz="2400" b="1" i="0" u="none" strike="noStrike" kern="1200" cap="none" spc="0" normalizeH="0" baseline="0" noProof="0" dirty="0" smtClean="0">
              <a:ln w="0"/>
              <a:solidFill>
                <a:srgbClr val="0505BB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 w="0"/>
                <a:solidFill>
                  <a:srgbClr val="0505B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    м. Горішні Плавні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800" b="1" i="1" u="sng" strike="noStrike" kern="1200" cap="none" spc="0" normalizeH="0" baseline="0" noProof="0" dirty="0" err="1" smtClean="0">
                <a:ln w="0"/>
                <a:solidFill>
                  <a:srgbClr val="0505B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Науков</a:t>
            </a:r>
            <a:r>
              <a:rPr lang="uk-UA" sz="2800" b="1" i="1" u="sng" dirty="0" err="1" smtClean="0">
                <a:ln w="0"/>
                <a:solidFill>
                  <a:srgbClr val="0505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kumimoji="0" lang="uk-UA" sz="2800" b="1" i="1" u="sng" strike="noStrike" kern="1200" cap="none" spc="0" normalizeH="0" baseline="0" noProof="0" dirty="0" smtClean="0">
                <a:ln w="0"/>
                <a:solidFill>
                  <a:srgbClr val="0505B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керівник: 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err="1" smtClean="0">
                <a:ln w="0"/>
                <a:solidFill>
                  <a:srgbClr val="0F0FF9"/>
                </a:solidFill>
                <a:effectLst/>
                <a:uLnTx/>
                <a:uFillTx/>
                <a:latin typeface="MacPaw Fixel Black" pitchFamily="2" charset="-52"/>
                <a:cs typeface="Times New Roman" panose="02020603050405020304" pitchFamily="18" charset="0"/>
              </a:rPr>
              <a:t>Безперстова</a:t>
            </a:r>
            <a:r>
              <a:rPr kumimoji="0" lang="uk-UA" sz="2800" b="1" i="0" u="none" strike="noStrike" kern="1200" cap="none" spc="0" normalizeH="0" baseline="0" noProof="0" dirty="0" smtClean="0">
                <a:ln w="0"/>
                <a:solidFill>
                  <a:srgbClr val="0F0FF9"/>
                </a:solidFill>
                <a:effectLst/>
                <a:uLnTx/>
                <a:uFillTx/>
                <a:latin typeface="MacPaw Fixel Black" pitchFamily="2" charset="-52"/>
                <a:cs typeface="Times New Roman" panose="02020603050405020304" pitchFamily="18" charset="0"/>
              </a:rPr>
              <a:t> Людмила Сергіївна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6064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00B050"/>
                </a:solidFill>
                <a:latin typeface="Arial Black" pitchFamily="34" charset="0"/>
              </a:rPr>
              <a:t>Чи самотні ми у Всесвіті?</a:t>
            </a:r>
            <a:endParaRPr lang="ru-RU" sz="48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 t="3925" b="9509"/>
          <a:stretch>
            <a:fillRect/>
          </a:stretch>
        </p:blipFill>
        <p:spPr bwMode="auto">
          <a:xfrm>
            <a:off x="611560" y="1700808"/>
            <a:ext cx="2152764" cy="29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19672" y="5949280"/>
            <a:ext cx="6044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err="1" smtClean="0">
                <a:solidFill>
                  <a:srgbClr val="801BA9"/>
                </a:solidFill>
              </a:rPr>
              <a:t>МАН-Юніор</a:t>
            </a:r>
            <a:r>
              <a:rPr lang="uk-UA" sz="2800" b="1" dirty="0" smtClean="0">
                <a:solidFill>
                  <a:srgbClr val="801BA9"/>
                </a:solidFill>
              </a:rPr>
              <a:t> Дослідник         Астроном</a:t>
            </a:r>
            <a:endParaRPr lang="ru-RU" sz="2800" b="1" dirty="0">
              <a:solidFill>
                <a:srgbClr val="801BA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07504" y="116632"/>
            <a:ext cx="8856984" cy="576064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Актуальність дослідницької роботи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697B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697B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697BE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44267" y="6347222"/>
            <a:ext cx="1499733" cy="510778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2</a:t>
            </a:r>
            <a:endParaRPr lang="uk-UA" sz="2400" b="1" i="1" cap="none" spc="0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7744" y="1268760"/>
            <a:ext cx="184731" cy="461665"/>
          </a:xfrm>
          <a:prstGeom prst="rect">
            <a:avLst/>
          </a:prstGeom>
          <a:noFill/>
          <a:ln>
            <a:solidFill>
              <a:srgbClr val="FEFFEF"/>
            </a:solidFill>
          </a:ln>
        </p:spPr>
        <p:txBody>
          <a:bodyPr wrap="none" rtlCol="0">
            <a:spAutoFit/>
          </a:bodyPr>
          <a:lstStyle/>
          <a:p>
            <a:endParaRPr lang="ru-RU" sz="2400" b="1" i="1" dirty="0">
              <a:solidFill>
                <a:srgbClr val="FF0066"/>
              </a:solidFill>
              <a:latin typeface="Arial Black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9552" y="692696"/>
            <a:ext cx="8064896" cy="1152128"/>
          </a:xfrm>
          <a:prstGeom prst="roundRect">
            <a:avLst/>
          </a:prstGeom>
          <a:solidFill>
            <a:srgbClr val="FFFFCC"/>
          </a:solidFill>
          <a:ln w="4762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solidFill>
                <a:srgbClr val="FF0066"/>
              </a:solidFill>
            </a:endParaRPr>
          </a:p>
          <a:p>
            <a:pPr algn="ctr"/>
            <a:r>
              <a:rPr lang="uk-UA" sz="3600" b="1" dirty="0" smtClean="0">
                <a:solidFill>
                  <a:srgbClr val="801BA9"/>
                </a:solidFill>
              </a:rPr>
              <a:t>Найскладніша загадка:</a:t>
            </a:r>
          </a:p>
          <a:p>
            <a:pPr algn="ctr"/>
            <a:r>
              <a:rPr lang="uk-UA" sz="3600" b="1" dirty="0" smtClean="0">
                <a:solidFill>
                  <a:srgbClr val="FF0066"/>
                </a:solidFill>
                <a:latin typeface="Arial Black" pitchFamily="34" charset="0"/>
              </a:rPr>
              <a:t>Чи самотні ми у Всесвіті???</a:t>
            </a:r>
          </a:p>
          <a:p>
            <a:pPr algn="ctr"/>
            <a:endParaRPr lang="ru-RU" sz="3600" b="1" i="1" dirty="0">
              <a:solidFill>
                <a:srgbClr val="FF0066"/>
              </a:solidFill>
              <a:latin typeface="Arial Black" pitchFamily="34" charset="0"/>
            </a:endParaRPr>
          </a:p>
        </p:txBody>
      </p:sp>
      <p:sp>
        <p:nvSpPr>
          <p:cNvPr id="18" name="Заголовок 2"/>
          <p:cNvSpPr txBox="1">
            <a:spLocks/>
          </p:cNvSpPr>
          <p:nvPr/>
        </p:nvSpPr>
        <p:spPr>
          <a:xfrm>
            <a:off x="7055768" y="5301208"/>
            <a:ext cx="2088232" cy="106613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???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95536" y="5085184"/>
            <a:ext cx="4392488" cy="91440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Дослідження фізичних характеристик </a:t>
            </a:r>
            <a:r>
              <a:rPr lang="uk-UA" b="1" dirty="0" err="1" smtClean="0">
                <a:solidFill>
                  <a:srgbClr val="0606F4"/>
                </a:solidFill>
                <a:latin typeface="Arial Black" pitchFamily="34" charset="0"/>
              </a:rPr>
              <a:t>екзопланет</a:t>
            </a:r>
            <a:endParaRPr lang="ru-RU" b="1" dirty="0">
              <a:solidFill>
                <a:srgbClr val="0606F4"/>
              </a:solidFill>
              <a:latin typeface="Arial Black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95536" y="1988840"/>
            <a:ext cx="4392488" cy="914400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Які умови існування життя???</a:t>
            </a:r>
            <a:endParaRPr lang="ru-RU" b="1" dirty="0">
              <a:solidFill>
                <a:srgbClr val="0606F4"/>
              </a:solidFill>
              <a:latin typeface="Arial Black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87824" y="5949280"/>
            <a:ext cx="4392488" cy="764704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Місія </a:t>
            </a:r>
            <a:r>
              <a:rPr lang="en-US" b="1" dirty="0" smtClean="0">
                <a:solidFill>
                  <a:srgbClr val="0606F4"/>
                </a:solidFill>
                <a:latin typeface="Arial Black" pitchFamily="34" charset="0"/>
              </a:rPr>
              <a:t>NASA </a:t>
            </a:r>
            <a:r>
              <a:rPr lang="ru-RU" b="1" dirty="0" smtClean="0">
                <a:solidFill>
                  <a:srgbClr val="0606F4"/>
                </a:solidFill>
                <a:latin typeface="Arial Black" pitchFamily="34" charset="0"/>
              </a:rPr>
              <a:t>«</a:t>
            </a:r>
            <a:r>
              <a:rPr lang="en-US" b="1" dirty="0" smtClean="0">
                <a:solidFill>
                  <a:srgbClr val="0606F4"/>
                </a:solidFill>
                <a:latin typeface="Arial Black" pitchFamily="34" charset="0"/>
              </a:rPr>
              <a:t>TESS</a:t>
            </a:r>
            <a:r>
              <a:rPr lang="ru-RU" b="1" dirty="0" smtClean="0">
                <a:solidFill>
                  <a:srgbClr val="0606F4"/>
                </a:solidFill>
                <a:latin typeface="Arial Black" pitchFamily="34" charset="0"/>
              </a:rPr>
              <a:t>» «</a:t>
            </a:r>
            <a:r>
              <a:rPr lang="en-US" b="1" dirty="0" smtClean="0">
                <a:solidFill>
                  <a:srgbClr val="0606F4"/>
                </a:solidFill>
                <a:latin typeface="Arial Black" pitchFamily="34" charset="0"/>
              </a:rPr>
              <a:t>Webb</a:t>
            </a:r>
            <a:r>
              <a:rPr lang="ru-RU" b="1" dirty="0" smtClean="0">
                <a:solidFill>
                  <a:srgbClr val="0606F4"/>
                </a:solidFill>
                <a:latin typeface="Arial Black" pitchFamily="34" charset="0"/>
              </a:rPr>
              <a:t>»</a:t>
            </a:r>
            <a:endParaRPr lang="ru-RU" b="1" dirty="0">
              <a:solidFill>
                <a:srgbClr val="0606F4"/>
              </a:solidFill>
              <a:latin typeface="Arial Black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43608" y="2780928"/>
            <a:ext cx="4392488" cy="914400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Чи є позаземне життя в Сонячній системі???</a:t>
            </a:r>
            <a:endParaRPr lang="ru-RU" b="1" dirty="0">
              <a:solidFill>
                <a:srgbClr val="0606F4"/>
              </a:solidFill>
              <a:latin typeface="Arial Black" pitchFamily="34" charset="0"/>
            </a:endParaRPr>
          </a:p>
        </p:txBody>
      </p:sp>
      <p:pic>
        <p:nvPicPr>
          <p:cNvPr id="13" name="Picture 7" descr="Екзопланета — Вікіпеді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276872"/>
            <a:ext cx="1271115" cy="950794"/>
          </a:xfrm>
          <a:prstGeom prst="rect">
            <a:avLst/>
          </a:prstGeom>
          <a:noFill/>
        </p:spPr>
      </p:pic>
      <p:pic>
        <p:nvPicPr>
          <p:cNvPr id="15" name="Picture 2" descr="Не зайві, а запасні. Вчені знайшли дві схожі на Землю планети всього за 16  світлових років від на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988840"/>
            <a:ext cx="2186384" cy="1082846"/>
          </a:xfrm>
          <a:prstGeom prst="rect">
            <a:avLst/>
          </a:prstGeom>
          <a:noFill/>
        </p:spPr>
      </p:pic>
      <p:sp>
        <p:nvSpPr>
          <p:cNvPr id="20" name="Скругленный прямоугольник 19"/>
          <p:cNvSpPr/>
          <p:nvPr/>
        </p:nvSpPr>
        <p:spPr>
          <a:xfrm>
            <a:off x="4499992" y="3429000"/>
            <a:ext cx="4392488" cy="914400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На скільки розповсюджені зоряні  системи з планетами? </a:t>
            </a:r>
            <a:endParaRPr lang="ru-RU" b="1" dirty="0">
              <a:solidFill>
                <a:srgbClr val="0606F4"/>
              </a:solidFill>
              <a:latin typeface="Arial Black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283968" y="4509120"/>
            <a:ext cx="4392488" cy="91440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Пошуки на </a:t>
            </a:r>
          </a:p>
          <a:p>
            <a:pPr algn="ctr"/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Європі, </a:t>
            </a:r>
            <a:r>
              <a:rPr lang="uk-UA" b="1" dirty="0" err="1" smtClean="0">
                <a:solidFill>
                  <a:srgbClr val="0606F4"/>
                </a:solidFill>
                <a:latin typeface="Arial Black" pitchFamily="34" charset="0"/>
              </a:rPr>
              <a:t>Енцеладі</a:t>
            </a:r>
            <a:r>
              <a:rPr lang="uk-UA" b="1" dirty="0" smtClean="0">
                <a:solidFill>
                  <a:srgbClr val="0606F4"/>
                </a:solidFill>
                <a:latin typeface="Arial Black" pitchFamily="34" charset="0"/>
              </a:rPr>
              <a:t>, Титані, Марсі</a:t>
            </a:r>
            <a:endParaRPr lang="ru-RU" b="1" dirty="0">
              <a:solidFill>
                <a:srgbClr val="0606F4"/>
              </a:solidFill>
              <a:latin typeface="Arial Black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3568" y="3861048"/>
            <a:ext cx="3168352" cy="914400"/>
          </a:xfrm>
          <a:prstGeom prst="roundRect">
            <a:avLst/>
          </a:prstGeom>
          <a:solidFill>
            <a:srgbClr val="FFE1E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7C166D"/>
                </a:solidFill>
                <a:latin typeface="Arial Black" pitchFamily="34" charset="0"/>
              </a:rPr>
              <a:t>Знання заради знань!</a:t>
            </a:r>
            <a:endParaRPr lang="ru-RU" b="1" dirty="0">
              <a:solidFill>
                <a:srgbClr val="7C166D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6959" y="1743110"/>
            <a:ext cx="8797529" cy="2621994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</a:t>
            </a:r>
            <a:r>
              <a:rPr lang="uk-UA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800" b="1" dirty="0">
                <a:solidFill>
                  <a:srgbClr val="37229E"/>
                </a:solidFill>
              </a:rPr>
              <a:t>розглянути шляхи пошуку позаземного життя в Сонячній системі та за її межами, дослідити методи виявлення планет поза Сонячною системою і можливість існування життя на них</a:t>
            </a:r>
            <a:endParaRPr lang="uk-UA" sz="2800" b="1" dirty="0">
              <a:ln w="0"/>
              <a:solidFill>
                <a:srgbClr val="372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02836" y="6347222"/>
            <a:ext cx="1341164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201" y="4576579"/>
            <a:ext cx="8702279" cy="1804749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3600" b="1" i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i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3600" b="1" i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дослідження: </a:t>
            </a:r>
            <a:r>
              <a:rPr lang="uk-UA" sz="2800" b="1" dirty="0">
                <a:solidFill>
                  <a:srgbClr val="37229E"/>
                </a:solidFill>
              </a:rPr>
              <a:t>шляхи пошуку позаземного життя</a:t>
            </a:r>
            <a:r>
              <a:rPr lang="uk-UA" sz="2800" b="1" i="1" dirty="0">
                <a:ln w="0"/>
                <a:solidFill>
                  <a:srgbClr val="37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b="1" dirty="0">
              <a:ln w="0"/>
              <a:solidFill>
                <a:srgbClr val="3722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2800" b="1" dirty="0" err="1">
                <a:solidFill>
                  <a:srgbClr val="37229E"/>
                </a:solidFill>
              </a:rPr>
              <a:t>екзопланети</a:t>
            </a:r>
            <a:endParaRPr lang="uk-UA" sz="2800" b="1" dirty="0">
              <a:ln w="0"/>
              <a:solidFill>
                <a:srgbClr val="372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192122"/>
            <a:ext cx="7314375" cy="129266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uk-UA" sz="2000" b="1" i="1" dirty="0" smtClean="0">
                <a:solidFill>
                  <a:srgbClr val="C00000"/>
                </a:solidFill>
              </a:rPr>
              <a:t>Думати, що ми єдині у Всесвіті так само абсурдно,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r>
              <a:rPr lang="uk-UA" sz="2000" b="1" i="1" dirty="0" smtClean="0">
                <a:solidFill>
                  <a:srgbClr val="C00000"/>
                </a:solidFill>
              </a:rPr>
              <a:t>як надіятися на те, що на засіяному полі зійде єдиний колосок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r>
              <a:rPr lang="uk-UA" sz="2000" b="1" i="1" dirty="0" err="1" smtClean="0">
                <a:solidFill>
                  <a:srgbClr val="C00000"/>
                </a:solidFill>
              </a:rPr>
              <a:t>Метродора</a:t>
            </a:r>
            <a:r>
              <a:rPr lang="uk-UA" sz="2000" b="1" i="1" dirty="0" smtClean="0">
                <a:solidFill>
                  <a:srgbClr val="C00000"/>
                </a:solidFill>
              </a:rPr>
              <a:t>, 400 р.  до н. е.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6064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rgbClr val="217129"/>
                </a:solidFill>
                <a:latin typeface="Arial Black" pitchFamily="34" charset="0"/>
              </a:rPr>
              <a:t>Історія пошуку позаземного життя</a:t>
            </a:r>
            <a:endParaRPr lang="ru-RU" sz="3200" dirty="0">
              <a:solidFill>
                <a:srgbClr val="217129"/>
              </a:solidFill>
              <a:latin typeface="Arial Black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692696"/>
            <a:ext cx="4392488" cy="914400"/>
          </a:xfrm>
          <a:prstGeom prst="roundRect">
            <a:avLst/>
          </a:prstGeom>
          <a:solidFill>
            <a:srgbClr val="FEFFEF"/>
          </a:solidFill>
          <a:ln w="38100">
            <a:solidFill>
              <a:srgbClr val="2171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606F4"/>
                </a:solidFill>
                <a:latin typeface="Arial Black" pitchFamily="34" charset="0"/>
              </a:rPr>
              <a:t>Програма “</a:t>
            </a:r>
            <a:r>
              <a:rPr lang="en-US" sz="2800" b="1" dirty="0" smtClean="0">
                <a:solidFill>
                  <a:srgbClr val="0606F4"/>
                </a:solidFill>
                <a:latin typeface="Arial Black" pitchFamily="34" charset="0"/>
              </a:rPr>
              <a:t>SETI</a:t>
            </a:r>
            <a:r>
              <a:rPr lang="uk-UA" sz="2800" b="1" dirty="0" smtClean="0">
                <a:solidFill>
                  <a:srgbClr val="0606F4"/>
                </a:solidFill>
                <a:latin typeface="Arial Black" pitchFamily="34" charset="0"/>
              </a:rPr>
              <a:t>”</a:t>
            </a:r>
            <a:endParaRPr lang="ru-RU" sz="2800" b="1" dirty="0">
              <a:solidFill>
                <a:srgbClr val="0606F4"/>
              </a:solidFill>
              <a:latin typeface="Arial Black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4427984" y="908720"/>
            <a:ext cx="4392488" cy="1152128"/>
            <a:chOff x="971600" y="1700808"/>
            <a:chExt cx="4392488" cy="1224136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971600" y="1700808"/>
              <a:ext cx="4392488" cy="1224136"/>
            </a:xfrm>
            <a:prstGeom prst="roundRect">
              <a:avLst/>
            </a:prstGeom>
            <a:solidFill>
              <a:srgbClr val="FEFFEF"/>
            </a:solidFill>
            <a:ln w="38100">
              <a:solidFill>
                <a:srgbClr val="2171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b="1" dirty="0" smtClean="0">
                  <a:solidFill>
                    <a:srgbClr val="0606F4"/>
                  </a:solidFill>
                  <a:latin typeface="Arial Black" pitchFamily="34" charset="0"/>
                </a:rPr>
                <a:t>Формула </a:t>
              </a:r>
              <a:r>
                <a:rPr lang="uk-UA" sz="2800" b="1" dirty="0" err="1" smtClean="0">
                  <a:solidFill>
                    <a:srgbClr val="0606F4"/>
                  </a:solidFill>
                  <a:latin typeface="Arial Black" pitchFamily="34" charset="0"/>
                </a:rPr>
                <a:t>Дрейка</a:t>
              </a:r>
              <a:endParaRPr lang="ru-RU" sz="2800" b="1" dirty="0">
                <a:solidFill>
                  <a:srgbClr val="0606F4"/>
                </a:solidFill>
                <a:latin typeface="Arial Black" pitchFamily="34" charset="0"/>
              </a:endParaRPr>
            </a:p>
          </p:txBody>
        </p:sp>
        <p:pic>
          <p:nvPicPr>
            <p:cNvPr id="17409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67744" y="2564904"/>
              <a:ext cx="2152650" cy="228600"/>
            </a:xfrm>
            <a:prstGeom prst="rect">
              <a:avLst/>
            </a:prstGeom>
            <a:noFill/>
          </p:spPr>
        </p:pic>
      </p:grp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HiddenHorzOCR"/>
                <a:cs typeface="Arial" pitchFamily="34" charset="0"/>
              </a:rPr>
              <a:t>,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2226568"/>
            <a:ext cx="5544616" cy="1778496"/>
          </a:xfrm>
          <a:prstGeom prst="roundRect">
            <a:avLst/>
          </a:prstGeom>
          <a:solidFill>
            <a:srgbClr val="FFF7F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uk-UA" b="1" dirty="0" smtClean="0">
                <a:solidFill>
                  <a:srgbClr val="801BA9"/>
                </a:solidFill>
                <a:latin typeface="Arial Black" pitchFamily="34" charset="0"/>
              </a:rPr>
              <a:t>Відкриття </a:t>
            </a:r>
            <a:r>
              <a:rPr lang="uk-UA" b="1" dirty="0" err="1" smtClean="0">
                <a:solidFill>
                  <a:srgbClr val="801BA9"/>
                </a:solidFill>
                <a:latin typeface="Arial Black" pitchFamily="34" charset="0"/>
              </a:rPr>
              <a:t>екзопланет</a:t>
            </a:r>
            <a:endParaRPr lang="uk-UA" b="1" dirty="0" smtClean="0">
              <a:solidFill>
                <a:srgbClr val="801BA9"/>
              </a:solidFill>
              <a:latin typeface="Arial Black" pitchFamily="34" charset="0"/>
            </a:endParaRPr>
          </a:p>
          <a:p>
            <a:r>
              <a:rPr lang="uk-UA" sz="2000" b="1" dirty="0" smtClean="0">
                <a:solidFill>
                  <a:srgbClr val="002060"/>
                </a:solidFill>
              </a:rPr>
              <a:t>Перша </a:t>
            </a:r>
            <a:r>
              <a:rPr lang="uk-UA" sz="2000" b="1" dirty="0" err="1" smtClean="0">
                <a:solidFill>
                  <a:srgbClr val="002060"/>
                </a:solidFill>
              </a:rPr>
              <a:t>екзопланета</a:t>
            </a:r>
            <a:r>
              <a:rPr lang="uk-UA" sz="2000" b="1" dirty="0" smtClean="0">
                <a:solidFill>
                  <a:srgbClr val="002060"/>
                </a:solidFill>
              </a:rPr>
              <a:t>, 1995 р. </a:t>
            </a:r>
            <a:r>
              <a:rPr lang="uk-UA" sz="2000" b="1" dirty="0" err="1" smtClean="0">
                <a:solidFill>
                  <a:srgbClr val="002060"/>
                </a:solidFill>
              </a:rPr>
              <a:t>Бруц</a:t>
            </a:r>
            <a:r>
              <a:rPr lang="uk-UA" sz="2000" b="1" dirty="0" smtClean="0">
                <a:solidFill>
                  <a:srgbClr val="002060"/>
                </a:solidFill>
              </a:rPr>
              <a:t> </a:t>
            </a:r>
            <a:r>
              <a:rPr lang="uk-UA" sz="2000" b="1" dirty="0" err="1" smtClean="0">
                <a:solidFill>
                  <a:srgbClr val="002060"/>
                </a:solidFill>
              </a:rPr>
              <a:t>Петерсон</a:t>
            </a:r>
            <a:endParaRPr lang="uk-UA" sz="2000" b="1" dirty="0" smtClean="0">
              <a:solidFill>
                <a:srgbClr val="002060"/>
              </a:solidFill>
            </a:endParaRPr>
          </a:p>
          <a:p>
            <a:r>
              <a:rPr lang="uk-UA" sz="2000" b="1" dirty="0" smtClean="0">
                <a:solidFill>
                  <a:srgbClr val="002060"/>
                </a:solidFill>
              </a:rPr>
              <a:t>Перша планетна система, 1999 р.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Перша </a:t>
            </a:r>
            <a:r>
              <a:rPr lang="uk-UA" sz="2000" b="1" dirty="0" err="1" smtClean="0">
                <a:solidFill>
                  <a:srgbClr val="002060"/>
                </a:solidFill>
              </a:rPr>
              <a:t>землеподібна</a:t>
            </a:r>
            <a:r>
              <a:rPr lang="uk-UA" sz="2000" b="1" dirty="0" smtClean="0">
                <a:solidFill>
                  <a:srgbClr val="002060"/>
                </a:solidFill>
              </a:rPr>
              <a:t> планета, 2004 р.</a:t>
            </a:r>
            <a:r>
              <a:rPr lang="uk-UA" sz="2000" dirty="0" smtClean="0"/>
              <a:t> 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На сьогодні підтверджено 5337 </a:t>
            </a:r>
            <a:r>
              <a:rPr lang="uk-UA" sz="2000" b="1" dirty="0" err="1" smtClean="0">
                <a:solidFill>
                  <a:srgbClr val="002060"/>
                </a:solidFill>
              </a:rPr>
              <a:t>екзопланет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4149080"/>
            <a:ext cx="5616624" cy="2232248"/>
          </a:xfrm>
          <a:prstGeom prst="roundRect">
            <a:avLst/>
          </a:prstGeom>
          <a:solidFill>
            <a:srgbClr val="FFF7F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uk-UA" b="1" dirty="0" smtClean="0">
                <a:solidFill>
                  <a:srgbClr val="801BA9"/>
                </a:solidFill>
                <a:latin typeface="Arial Black" pitchFamily="34" charset="0"/>
              </a:rPr>
              <a:t>Космічні проекти по дослідженню </a:t>
            </a:r>
            <a:r>
              <a:rPr lang="uk-UA" b="1" dirty="0" err="1" smtClean="0">
                <a:solidFill>
                  <a:srgbClr val="801BA9"/>
                </a:solidFill>
                <a:latin typeface="Arial Black" pitchFamily="34" charset="0"/>
              </a:rPr>
              <a:t>екзопланет</a:t>
            </a:r>
            <a:endParaRPr lang="uk-UA" b="1" dirty="0" smtClean="0">
              <a:solidFill>
                <a:srgbClr val="801BA9"/>
              </a:solidFill>
              <a:latin typeface="Arial Black" pitchFamily="34" charset="0"/>
            </a:endParaRPr>
          </a:p>
          <a:p>
            <a:r>
              <a:rPr lang="uk-UA" sz="2000" b="1" dirty="0" smtClean="0">
                <a:solidFill>
                  <a:srgbClr val="002060"/>
                </a:solidFill>
              </a:rPr>
              <a:t>Телескопи </a:t>
            </a:r>
            <a:r>
              <a:rPr lang="uk-UA" sz="2000" b="1" dirty="0" err="1" smtClean="0">
                <a:solidFill>
                  <a:srgbClr val="002060"/>
                </a:solidFill>
              </a:rPr>
              <a:t>Хаббла</a:t>
            </a:r>
            <a:r>
              <a:rPr lang="uk-UA" sz="2000" b="1" dirty="0" smtClean="0">
                <a:solidFill>
                  <a:srgbClr val="002060"/>
                </a:solidFill>
              </a:rPr>
              <a:t>, </a:t>
            </a:r>
            <a:r>
              <a:rPr lang="en-US" sz="2000" b="1" dirty="0" smtClean="0">
                <a:solidFill>
                  <a:srgbClr val="002060"/>
                </a:solidFill>
              </a:rPr>
              <a:t>TESS, WEBB</a:t>
            </a:r>
            <a:r>
              <a:rPr lang="uk-UA" sz="2000" b="1" dirty="0" smtClean="0">
                <a:solidFill>
                  <a:srgbClr val="002060"/>
                </a:solidFill>
              </a:rPr>
              <a:t>, Дарвін </a:t>
            </a:r>
            <a:r>
              <a:rPr lang="uk-UA" sz="2000" b="1" dirty="0" err="1" smtClean="0">
                <a:solidFill>
                  <a:srgbClr val="002060"/>
                </a:solidFill>
              </a:rPr>
              <a:t>Кеплер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r>
              <a:rPr lang="uk-UA" sz="2000" b="1" dirty="0" smtClean="0">
                <a:solidFill>
                  <a:srgbClr val="002060"/>
                </a:solidFill>
              </a:rPr>
              <a:t>Космічні апарати  “</a:t>
            </a:r>
            <a:r>
              <a:rPr lang="en-US" sz="2000" b="1" dirty="0" smtClean="0">
                <a:solidFill>
                  <a:srgbClr val="002060"/>
                </a:solidFill>
              </a:rPr>
              <a:t>GALA</a:t>
            </a:r>
            <a:r>
              <a:rPr lang="uk-UA" sz="2000" b="1" dirty="0" smtClean="0">
                <a:solidFill>
                  <a:srgbClr val="002060"/>
                </a:solidFill>
              </a:rPr>
              <a:t>”,  “</a:t>
            </a:r>
            <a:r>
              <a:rPr lang="en-US" sz="2000" b="1" dirty="0" smtClean="0">
                <a:solidFill>
                  <a:srgbClr val="002060"/>
                </a:solidFill>
              </a:rPr>
              <a:t>SIM</a:t>
            </a:r>
            <a:r>
              <a:rPr lang="uk-UA" sz="2000" b="1" dirty="0" smtClean="0">
                <a:solidFill>
                  <a:srgbClr val="002060"/>
                </a:solidFill>
              </a:rPr>
              <a:t>”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Інтерферометр для пошуку </a:t>
            </a:r>
            <a:r>
              <a:rPr lang="uk-UA" sz="2000" b="1" dirty="0" err="1" smtClean="0">
                <a:solidFill>
                  <a:srgbClr val="002060"/>
                </a:solidFill>
              </a:rPr>
              <a:t>позасонячних</a:t>
            </a:r>
            <a:r>
              <a:rPr lang="uk-UA" sz="2000" b="1" dirty="0" smtClean="0">
                <a:solidFill>
                  <a:srgbClr val="002060"/>
                </a:solidFill>
              </a:rPr>
              <a:t> планет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7413" name="Picture 5" descr="Джеймс Уэбб (телескоп)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3056"/>
            <a:ext cx="3195800" cy="2738079"/>
          </a:xfrm>
          <a:prstGeom prst="rect">
            <a:avLst/>
          </a:prstGeom>
          <a:noFill/>
        </p:spPr>
      </p:pic>
      <p:pic>
        <p:nvPicPr>
          <p:cNvPr id="17415" name="Picture 7" descr="TESS — Вікіпеді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4299" y="1700808"/>
            <a:ext cx="3659701" cy="2592288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7802836" y="6347222"/>
            <a:ext cx="1341164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2008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217129"/>
                </a:solidFill>
                <a:latin typeface="Arial Black" pitchFamily="34" charset="0"/>
              </a:rPr>
              <a:t>Оцінка середньої температури планети</a:t>
            </a:r>
            <a:endParaRPr lang="ru-RU" sz="2800" dirty="0">
              <a:solidFill>
                <a:srgbClr val="217129"/>
              </a:solidFill>
              <a:latin typeface="Arial Black" pitchFamily="34" charset="0"/>
            </a:endParaRPr>
          </a:p>
        </p:txBody>
      </p:sp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3711327" y="1484784"/>
            <a:ext cx="5325169" cy="2304256"/>
            <a:chOff x="1556" y="8337"/>
            <a:chExt cx="9231" cy="3648"/>
          </a:xfrm>
        </p:grpSpPr>
        <p:sp>
          <p:nvSpPr>
            <p:cNvPr id="34819" name="Oval 3"/>
            <p:cNvSpPr>
              <a:spLocks noChangeArrowheads="1"/>
            </p:cNvSpPr>
            <p:nvPr/>
          </p:nvSpPr>
          <p:spPr bwMode="auto">
            <a:xfrm>
              <a:off x="5610" y="9495"/>
              <a:ext cx="1440" cy="1440"/>
            </a:xfrm>
            <a:prstGeom prst="ellipse">
              <a:avLst/>
            </a:prstGeom>
            <a:gradFill rotWithShape="1">
              <a:gsLst>
                <a:gs pos="0">
                  <a:srgbClr val="00B0F0"/>
                </a:gs>
                <a:gs pos="100000">
                  <a:srgbClr val="00B0F0">
                    <a:gamma/>
                    <a:tint val="9176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20" name="AutoShape 4"/>
            <p:cNvSpPr>
              <a:spLocks noChangeArrowheads="1"/>
            </p:cNvSpPr>
            <p:nvPr/>
          </p:nvSpPr>
          <p:spPr bwMode="auto">
            <a:xfrm>
              <a:off x="3828" y="9762"/>
              <a:ext cx="1538" cy="765"/>
            </a:xfrm>
            <a:prstGeom prst="rightArrow">
              <a:avLst>
                <a:gd name="adj1" fmla="val 50000"/>
                <a:gd name="adj2" fmla="val 50261"/>
              </a:avLst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34821" name="AutoShape 5"/>
            <p:cNvCxnSpPr>
              <a:cxnSpLocks noChangeShapeType="1"/>
            </p:cNvCxnSpPr>
            <p:nvPr/>
          </p:nvCxnSpPr>
          <p:spPr bwMode="auto">
            <a:xfrm flipV="1">
              <a:off x="6315" y="8337"/>
              <a:ext cx="15" cy="1080"/>
            </a:xfrm>
            <a:prstGeom prst="straightConnector1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4822" name="AutoShape 6"/>
            <p:cNvCxnSpPr>
              <a:cxnSpLocks noChangeShapeType="1"/>
            </p:cNvCxnSpPr>
            <p:nvPr/>
          </p:nvCxnSpPr>
          <p:spPr bwMode="auto">
            <a:xfrm>
              <a:off x="6315" y="10995"/>
              <a:ext cx="0" cy="990"/>
            </a:xfrm>
            <a:prstGeom prst="straightConnector1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4823" name="AutoShape 7"/>
            <p:cNvCxnSpPr>
              <a:cxnSpLocks noChangeShapeType="1"/>
            </p:cNvCxnSpPr>
            <p:nvPr/>
          </p:nvCxnSpPr>
          <p:spPr bwMode="auto">
            <a:xfrm flipV="1">
              <a:off x="7155" y="10230"/>
              <a:ext cx="1230" cy="15"/>
            </a:xfrm>
            <a:prstGeom prst="straightConnector1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4824" name="AutoShape 8"/>
            <p:cNvCxnSpPr>
              <a:cxnSpLocks noChangeShapeType="1"/>
            </p:cNvCxnSpPr>
            <p:nvPr/>
          </p:nvCxnSpPr>
          <p:spPr bwMode="auto">
            <a:xfrm flipV="1">
              <a:off x="6957" y="8802"/>
              <a:ext cx="840" cy="915"/>
            </a:xfrm>
            <a:prstGeom prst="straightConnector1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4825" name="AutoShape 9"/>
            <p:cNvCxnSpPr>
              <a:cxnSpLocks noChangeShapeType="1"/>
            </p:cNvCxnSpPr>
            <p:nvPr/>
          </p:nvCxnSpPr>
          <p:spPr bwMode="auto">
            <a:xfrm flipH="1" flipV="1">
              <a:off x="5013" y="9045"/>
              <a:ext cx="735" cy="630"/>
            </a:xfrm>
            <a:prstGeom prst="straightConnector1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4826" name="AutoShape 10"/>
            <p:cNvCxnSpPr>
              <a:cxnSpLocks noChangeShapeType="1"/>
            </p:cNvCxnSpPr>
            <p:nvPr/>
          </p:nvCxnSpPr>
          <p:spPr bwMode="auto">
            <a:xfrm flipH="1">
              <a:off x="5013" y="10725"/>
              <a:ext cx="735" cy="825"/>
            </a:xfrm>
            <a:prstGeom prst="straightConnector1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4827" name="AutoShape 11"/>
            <p:cNvCxnSpPr>
              <a:cxnSpLocks noChangeShapeType="1"/>
            </p:cNvCxnSpPr>
            <p:nvPr/>
          </p:nvCxnSpPr>
          <p:spPr bwMode="auto">
            <a:xfrm>
              <a:off x="6855" y="10800"/>
              <a:ext cx="840" cy="750"/>
            </a:xfrm>
            <a:prstGeom prst="straightConnector1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sp>
          <p:nvSpPr>
            <p:cNvPr id="34828" name="Text Box 12"/>
            <p:cNvSpPr txBox="1">
              <a:spLocks noChangeArrowheads="1"/>
            </p:cNvSpPr>
            <p:nvPr/>
          </p:nvSpPr>
          <p:spPr bwMode="auto">
            <a:xfrm>
              <a:off x="1556" y="9248"/>
              <a:ext cx="3465" cy="4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Енергія, що надходить від зорі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7696" y="9286"/>
              <a:ext cx="3091" cy="71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          </a:t>
              </a:r>
              <a:r>
                <a:rPr kumimoji="0" lang="uk-UA" sz="1100" b="0" i="0" u="none" strike="noStrike" cap="none" normalizeH="0" baseline="0" noProof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Енергія, що випромінюється планетою</a:t>
              </a:r>
              <a:r>
                <a:rPr kumimoji="0" 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4831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340768"/>
            <a:ext cx="3225800" cy="520700"/>
          </a:xfrm>
          <a:prstGeom prst="rect">
            <a:avLst/>
          </a:prstGeom>
          <a:noFill/>
        </p:spPr>
      </p:pic>
      <p:pic>
        <p:nvPicPr>
          <p:cNvPr id="34830" name="Picture 1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924944"/>
            <a:ext cx="2654300" cy="812800"/>
          </a:xfrm>
          <a:prstGeom prst="rect">
            <a:avLst/>
          </a:prstGeom>
          <a:noFill/>
        </p:spPr>
      </p:pic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79512" y="980728"/>
            <a:ext cx="3836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</a:rPr>
              <a:t>Потужність випромінювання зорею: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35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2420888"/>
            <a:ext cx="1352550" cy="41275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251520" y="2132856"/>
            <a:ext cx="32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</a:rPr>
              <a:t>Потужність, яку поглинає зоря: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38" name="Picture 2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221088"/>
            <a:ext cx="4756150" cy="46355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0" y="3933056"/>
            <a:ext cx="5023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</a:rPr>
              <a:t>Потужність теплового випромінювання планети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484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41" name="Picture 2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1" y="4941168"/>
            <a:ext cx="4894533" cy="1656184"/>
          </a:xfrm>
          <a:prstGeom prst="rect">
            <a:avLst/>
          </a:prstGeom>
          <a:noFill/>
        </p:spPr>
      </p:pic>
      <p:sp>
        <p:nvSpPr>
          <p:cNvPr id="34" name="Скругленный прямоугольник 33"/>
          <p:cNvSpPr/>
          <p:nvPr/>
        </p:nvSpPr>
        <p:spPr>
          <a:xfrm>
            <a:off x="7802836" y="6347222"/>
            <a:ext cx="1341164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rgbClr val="217129"/>
                </a:solidFill>
                <a:latin typeface="Arial Black" pitchFamily="34" charset="0"/>
              </a:rPr>
              <a:t>Оцінка середньої температури планет Сонячної системи для визначення </a:t>
            </a:r>
            <a:r>
              <a:rPr lang="uk-UA" sz="2800" dirty="0" err="1" smtClean="0">
                <a:solidFill>
                  <a:srgbClr val="217129"/>
                </a:solidFill>
                <a:latin typeface="Arial Black" pitchFamily="34" charset="0"/>
              </a:rPr>
              <a:t>“зони</a:t>
            </a:r>
            <a:r>
              <a:rPr lang="uk-UA" sz="2800" dirty="0" smtClean="0">
                <a:solidFill>
                  <a:srgbClr val="217129"/>
                </a:solidFill>
                <a:latin typeface="Arial Black" pitchFamily="34" charset="0"/>
              </a:rPr>
              <a:t> </a:t>
            </a:r>
            <a:r>
              <a:rPr lang="uk-UA" sz="2800" dirty="0" err="1" smtClean="0">
                <a:solidFill>
                  <a:srgbClr val="217129"/>
                </a:solidFill>
                <a:latin typeface="Arial Black" pitchFamily="34" charset="0"/>
              </a:rPr>
              <a:t>життя”</a:t>
            </a:r>
            <a:endParaRPr lang="ru-RU" sz="2800" dirty="0">
              <a:solidFill>
                <a:srgbClr val="217129"/>
              </a:solidFill>
              <a:latin typeface="Arial Black" pitchFamily="34" charset="0"/>
            </a:endParaRP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4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24215" t="22700" r="20857" b="11356"/>
          <a:stretch>
            <a:fillRect/>
          </a:stretch>
        </p:blipFill>
        <p:spPr bwMode="auto">
          <a:xfrm>
            <a:off x="467544" y="908720"/>
            <a:ext cx="831692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Скругленный прямоугольник 27"/>
          <p:cNvSpPr/>
          <p:nvPr/>
        </p:nvSpPr>
        <p:spPr>
          <a:xfrm>
            <a:off x="7802836" y="6347222"/>
            <a:ext cx="1341164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4005064"/>
            <a:ext cx="1152128" cy="43204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236296" y="4005064"/>
            <a:ext cx="1440160" cy="43204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25136" cy="141277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rgbClr val="217129"/>
                </a:solidFill>
                <a:latin typeface="Arial Black" pitchFamily="34" charset="0"/>
              </a:rPr>
              <a:t>Застосування методу транзитної фотометрії  щодо визначення характеристик </a:t>
            </a:r>
            <a:r>
              <a:rPr lang="uk-UA" sz="2800" b="1" dirty="0" err="1" smtClean="0">
                <a:solidFill>
                  <a:srgbClr val="217129"/>
                </a:solidFill>
                <a:latin typeface="Arial Black" pitchFamily="34" charset="0"/>
              </a:rPr>
              <a:t>екзопланети</a:t>
            </a:r>
            <a:r>
              <a:rPr lang="ru-RU" sz="2800" b="1" dirty="0" smtClean="0">
                <a:solidFill>
                  <a:srgbClr val="217129"/>
                </a:solidFill>
              </a:rPr>
              <a:t/>
            </a:r>
            <a:br>
              <a:rPr lang="ru-RU" sz="2800" b="1" dirty="0" smtClean="0">
                <a:solidFill>
                  <a:srgbClr val="217129"/>
                </a:solidFill>
              </a:rPr>
            </a:br>
            <a:endParaRPr lang="ru-RU" sz="2800" b="1" dirty="0">
              <a:solidFill>
                <a:srgbClr val="217129"/>
              </a:solidFill>
            </a:endParaRPr>
          </a:p>
        </p:txBody>
      </p:sp>
      <p:pic>
        <p:nvPicPr>
          <p:cNvPr id="4" name="Рисунок 3" descr="VSE186d3f_06_transit_CN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21145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1196752"/>
            <a:ext cx="3211936" cy="1258284"/>
          </a:xfrm>
          <a:prstGeom prst="rect">
            <a:avLst/>
          </a:prstGeom>
          <a:noFill/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2924944"/>
            <a:ext cx="91440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7129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Моделювання транзиту планети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217129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14" name="Рисунок 13" descr="D:\Users\Вчитель\Desktop\CIMG771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17032"/>
            <a:ext cx="3695900" cy="282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D:\Users\Вчитель\Desktop\CIMG771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9" t="25641" b="15385"/>
          <a:stretch>
            <a:fillRect/>
          </a:stretch>
        </p:blipFill>
        <p:spPr bwMode="auto">
          <a:xfrm>
            <a:off x="4860032" y="3861048"/>
            <a:ext cx="3888432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1196752"/>
            <a:ext cx="2587759" cy="164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7802836" y="6347222"/>
            <a:ext cx="1341164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4096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217129"/>
                </a:solidFill>
                <a:latin typeface="Arial Black" pitchFamily="34" charset="0"/>
              </a:rPr>
              <a:t>Моделювання транзиту планети</a:t>
            </a:r>
            <a:endParaRPr lang="ru-RU" sz="3200" dirty="0">
              <a:solidFill>
                <a:srgbClr val="217129"/>
              </a:solidFill>
              <a:latin typeface="Arial Black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 l="24506" t="27729" r="20566" b="25851"/>
          <a:stretch>
            <a:fillRect/>
          </a:stretch>
        </p:blipFill>
        <p:spPr bwMode="auto">
          <a:xfrm>
            <a:off x="323528" y="692696"/>
            <a:ext cx="848254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7802836" y="6347222"/>
            <a:ext cx="1341164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4797152"/>
            <a:ext cx="8640960" cy="1656184"/>
          </a:xfrm>
          <a:prstGeom prst="roundRect">
            <a:avLst/>
          </a:prstGeom>
          <a:solidFill>
            <a:srgbClr val="FFF7F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uk-UA" dirty="0" smtClean="0"/>
              <a:t>Метод транзиту гарно «працює» для близьких до зорі планет, особливо </a:t>
            </a:r>
            <a:r>
              <a:rPr lang="uk-UA" dirty="0" err="1" smtClean="0"/>
              <a:t>великих\</a:t>
            </a:r>
            <a:endParaRPr lang="uk-UA" dirty="0" smtClean="0"/>
          </a:p>
          <a:p>
            <a:pPr algn="ctr">
              <a:buNone/>
            </a:pPr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</a:rPr>
              <a:t>Метод транзиту ефективніший для виявлення близьких до зорі планет особливо великих розмірів</a:t>
            </a:r>
          </a:p>
          <a:p>
            <a:pPr algn="ctr">
              <a:buNone/>
            </a:pPr>
            <a:r>
              <a:rPr lang="uk-UA" b="1" dirty="0" smtClean="0">
                <a:solidFill>
                  <a:srgbClr val="801BA9"/>
                </a:solidFill>
                <a:latin typeface="Arial Black" pitchFamily="34" charset="0"/>
              </a:rPr>
              <a:t>З графіка: </a:t>
            </a:r>
            <a:r>
              <a:rPr lang="uk-UA" b="1" dirty="0" smtClean="0">
                <a:solidFill>
                  <a:srgbClr val="0070C0"/>
                </a:solidFill>
                <a:latin typeface="Arial Black" pitchFamily="34" charset="0"/>
              </a:rPr>
              <a:t>глибина, тривалість та період транзиту</a:t>
            </a:r>
          </a:p>
          <a:p>
            <a:pPr algn="ctr">
              <a:buNone/>
            </a:pPr>
            <a:r>
              <a:rPr lang="uk-UA" b="1" dirty="0" smtClean="0">
                <a:solidFill>
                  <a:srgbClr val="801BA9"/>
                </a:solidFill>
                <a:latin typeface="Arial Black" pitchFamily="34" charset="0"/>
              </a:rPr>
              <a:t>Обчислення:</a:t>
            </a:r>
            <a:r>
              <a:rPr lang="uk-UA" b="1" dirty="0" smtClean="0">
                <a:solidFill>
                  <a:srgbClr val="0070C0"/>
                </a:solidFill>
                <a:latin typeface="Arial Black" pitchFamily="34" charset="0"/>
              </a:rPr>
              <a:t> радіус, швидкість руху планети, велика піввісь, нахил орбіти 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4096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217129"/>
                </a:solidFill>
                <a:latin typeface="Arial Black" pitchFamily="34" charset="0"/>
              </a:rPr>
              <a:t>Моделювання транзиту планети</a:t>
            </a:r>
            <a:endParaRPr lang="ru-RU" sz="3200" dirty="0">
              <a:solidFill>
                <a:srgbClr val="217129"/>
              </a:solidFill>
              <a:latin typeface="Arial Black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02836" y="6347222"/>
            <a:ext cx="1341164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331640" y="836712"/>
            <a:ext cx="6357278" cy="4944549"/>
            <a:chOff x="1331640" y="1052736"/>
            <a:chExt cx="6357278" cy="4944549"/>
          </a:xfrm>
        </p:grpSpPr>
        <p:pic>
          <p:nvPicPr>
            <p:cNvPr id="3789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5138" t="29000" r="27653" b="19550"/>
            <a:stretch>
              <a:fillRect/>
            </a:stretch>
          </p:blipFill>
          <p:spPr bwMode="auto">
            <a:xfrm>
              <a:off x="1331640" y="1052736"/>
              <a:ext cx="6357278" cy="4944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1691680" y="2708920"/>
              <a:ext cx="1704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 smtClean="0"/>
                <a:t>1   </a:t>
              </a:r>
              <a:r>
                <a:rPr lang="en-US" sz="2400" b="1" dirty="0" smtClean="0"/>
                <a:t>D=0.5 c</a:t>
              </a:r>
              <a:r>
                <a:rPr lang="uk-UA" sz="2400" b="1" dirty="0" smtClean="0"/>
                <a:t>м</a:t>
              </a:r>
              <a:endParaRPr lang="ru-RU" sz="2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64088" y="5373216"/>
              <a:ext cx="1704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 smtClean="0"/>
                <a:t>4   </a:t>
              </a:r>
              <a:r>
                <a:rPr lang="en-US" sz="2400" b="1" dirty="0" smtClean="0"/>
                <a:t>D=</a:t>
              </a:r>
              <a:r>
                <a:rPr lang="uk-UA" sz="2400" b="1" dirty="0" smtClean="0"/>
                <a:t>2.0</a:t>
              </a:r>
              <a:r>
                <a:rPr lang="en-US" sz="2400" b="1" dirty="0" smtClean="0"/>
                <a:t> c</a:t>
              </a:r>
              <a:r>
                <a:rPr lang="uk-UA" sz="2400" b="1" dirty="0" smtClean="0"/>
                <a:t>м</a:t>
              </a:r>
              <a:endParaRPr lang="ru-RU" sz="2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63688" y="5301208"/>
              <a:ext cx="1704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 smtClean="0"/>
                <a:t>3   </a:t>
              </a:r>
              <a:r>
                <a:rPr lang="en-US" sz="2400" b="1" dirty="0" smtClean="0"/>
                <a:t>D=</a:t>
              </a:r>
              <a:r>
                <a:rPr lang="uk-UA" sz="2400" b="1" dirty="0" smtClean="0"/>
                <a:t>1.5</a:t>
              </a:r>
              <a:r>
                <a:rPr lang="en-US" sz="2400" b="1" dirty="0" smtClean="0"/>
                <a:t> c</a:t>
              </a:r>
              <a:r>
                <a:rPr lang="uk-UA" sz="2400" b="1" dirty="0" smtClean="0"/>
                <a:t>м</a:t>
              </a:r>
              <a:endParaRPr lang="ru-RU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92080" y="2708920"/>
              <a:ext cx="1704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 smtClean="0"/>
                <a:t>2   </a:t>
              </a:r>
              <a:r>
                <a:rPr lang="en-US" sz="2400" b="1" dirty="0" smtClean="0"/>
                <a:t>D=</a:t>
              </a:r>
              <a:r>
                <a:rPr lang="uk-UA" sz="2400" b="1" dirty="0" smtClean="0"/>
                <a:t>1.0</a:t>
              </a:r>
              <a:r>
                <a:rPr lang="en-US" sz="2400" b="1" dirty="0" smtClean="0"/>
                <a:t> c</a:t>
              </a:r>
              <a:r>
                <a:rPr lang="uk-UA" sz="2400" b="1" dirty="0" smtClean="0"/>
                <a:t>м</a:t>
              </a:r>
              <a:endParaRPr lang="ru-RU" sz="24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07504" y="594928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Arial Black" pitchFamily="34" charset="0"/>
              </a:rPr>
              <a:t>Метод транзиту разом з математичними обчисленнями є цінним інструментом в пошуку </a:t>
            </a:r>
            <a:r>
              <a:rPr lang="uk-UA" b="1" dirty="0" err="1" smtClean="0">
                <a:solidFill>
                  <a:srgbClr val="0070C0"/>
                </a:solidFill>
                <a:latin typeface="Arial Black" pitchFamily="34" charset="0"/>
              </a:rPr>
              <a:t>екзопланет</a:t>
            </a:r>
            <a:r>
              <a:rPr lang="uk-UA" b="1" dirty="0" smtClean="0">
                <a:solidFill>
                  <a:srgbClr val="0070C0"/>
                </a:solidFill>
                <a:latin typeface="Arial Black" pitchFamily="34" charset="0"/>
              </a:rPr>
              <a:t> та позаземних цивілізацій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644267" y="6347222"/>
            <a:ext cx="1499733" cy="510778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10</a:t>
            </a:r>
            <a:endParaRPr lang="uk-UA" sz="2400" b="1" i="1" cap="none" spc="0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23528" y="0"/>
            <a:ext cx="8507288" cy="13853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dirty="0" smtClean="0">
                <a:solidFill>
                  <a:srgbClr val="217129"/>
                </a:solidFill>
                <a:latin typeface="MacPaw Fixel Black" pitchFamily="2" charset="-52"/>
              </a:rPr>
              <a:t>Сім чудес зоряної системи </a:t>
            </a:r>
            <a: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  <a:t>TRAPPIST-1</a:t>
            </a:r>
            <a:b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</a:br>
            <a:r>
              <a:rPr lang="uk-UA" sz="3100" dirty="0" smtClean="0">
                <a:solidFill>
                  <a:srgbClr val="4F0DC5"/>
                </a:solidFill>
              </a:rPr>
              <a:t/>
            </a:r>
            <a:br>
              <a:rPr lang="uk-UA" sz="3100" dirty="0" smtClean="0">
                <a:solidFill>
                  <a:srgbClr val="4F0DC5"/>
                </a:solidFill>
              </a:rPr>
            </a:br>
            <a:endParaRPr lang="ru-RU" sz="3100" dirty="0">
              <a:solidFill>
                <a:srgbClr val="4F0DC5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79512" y="2564904"/>
            <a:ext cx="4392488" cy="3888432"/>
            <a:chOff x="2123728" y="1196752"/>
            <a:chExt cx="4752528" cy="417646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7419" t="23750" r="43600" b="21650"/>
            <a:stretch>
              <a:fillRect/>
            </a:stretch>
          </p:blipFill>
          <p:spPr bwMode="auto">
            <a:xfrm>
              <a:off x="2123728" y="1628800"/>
              <a:ext cx="4752528" cy="3744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15228" r="62200" b="78472"/>
            <a:stretch>
              <a:fillRect/>
            </a:stretch>
          </p:blipFill>
          <p:spPr bwMode="auto">
            <a:xfrm>
              <a:off x="2123728" y="1196752"/>
              <a:ext cx="4608512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print"/>
          <a:srcRect l="15744" t="24800" r="50591" b="40550"/>
          <a:stretch>
            <a:fillRect/>
          </a:stretch>
        </p:blipFill>
        <p:spPr bwMode="auto">
          <a:xfrm>
            <a:off x="4788024" y="548680"/>
            <a:ext cx="410445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4572000" y="2996952"/>
            <a:ext cx="45720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217129"/>
                </a:solidFill>
                <a:latin typeface="Arial Black" pitchFamily="34" charset="0"/>
              </a:rPr>
              <a:t>Шанси на існування життя</a:t>
            </a:r>
          </a:p>
          <a:p>
            <a:pPr algn="just">
              <a:buFont typeface="Wingdings" pitchFamily="2" charset="2"/>
              <a:buChar char="q"/>
            </a:pPr>
            <a:r>
              <a:rPr lang="uk-UA" sz="2000" b="1" dirty="0" smtClean="0">
                <a:solidFill>
                  <a:srgbClr val="0070C0"/>
                </a:solidFill>
              </a:rPr>
              <a:t> Біля невеликих червоних зір, яких переважна більшість, імовірно багато таких планет</a:t>
            </a:r>
          </a:p>
          <a:p>
            <a:pPr algn="just">
              <a:buFont typeface="Wingdings" pitchFamily="2" charset="2"/>
              <a:buChar char="q"/>
            </a:pPr>
            <a:r>
              <a:rPr lang="uk-UA" sz="2000" b="1" dirty="0" smtClean="0">
                <a:solidFill>
                  <a:srgbClr val="0070C0"/>
                </a:solidFill>
              </a:rPr>
              <a:t> Такі зорі живуть довше, а це є шансом для життя</a:t>
            </a:r>
          </a:p>
          <a:p>
            <a:pPr algn="just">
              <a:buFont typeface="Wingdings" pitchFamily="2" charset="2"/>
              <a:buChar char="q"/>
            </a:pPr>
            <a:r>
              <a:rPr lang="uk-UA" sz="2000" b="1" dirty="0" smtClean="0">
                <a:solidFill>
                  <a:srgbClr val="0070C0"/>
                </a:solidFill>
              </a:rPr>
              <a:t> У Всесвіті існують старі зорі, де життя могло зародитися раніше </a:t>
            </a:r>
          </a:p>
          <a:p>
            <a:pPr algn="just">
              <a:buFont typeface="Wingdings" pitchFamily="2" charset="2"/>
              <a:buChar char="q"/>
            </a:pPr>
            <a:endParaRPr lang="uk-UA" sz="2000" b="1" dirty="0" smtClean="0">
              <a:solidFill>
                <a:srgbClr val="0070C0"/>
              </a:solidFill>
            </a:endParaRPr>
          </a:p>
          <a:p>
            <a:endParaRPr lang="uk-UA" dirty="0" smtClean="0"/>
          </a:p>
        </p:txBody>
      </p:sp>
      <p:pic>
        <p:nvPicPr>
          <p:cNvPr id="7170" name="Picture 2" descr="Планеты системы TRAPPIST-1 содержат слишком много воды – ученые - ZN.u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548680"/>
            <a:ext cx="3319407" cy="18669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644267" y="6347222"/>
            <a:ext cx="1499733" cy="510778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11</a:t>
            </a:r>
            <a:endParaRPr lang="uk-UA" sz="2400" b="1" i="1" cap="none" spc="0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23528" y="0"/>
            <a:ext cx="8507288" cy="13853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dirty="0" smtClean="0">
                <a:solidFill>
                  <a:srgbClr val="217129"/>
                </a:solidFill>
                <a:latin typeface="MacPaw Fixel Black" pitchFamily="2" charset="-52"/>
              </a:rPr>
              <a:t>Сім чудес зоряної системи </a:t>
            </a:r>
            <a: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  <a:t>TRAPPIST-1</a:t>
            </a:r>
            <a:b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</a:br>
            <a:r>
              <a:rPr lang="uk-UA" sz="3100" dirty="0" smtClean="0">
                <a:solidFill>
                  <a:srgbClr val="4F0DC5"/>
                </a:solidFill>
              </a:rPr>
              <a:t/>
            </a:r>
            <a:br>
              <a:rPr lang="uk-UA" sz="3100" dirty="0" smtClean="0">
                <a:solidFill>
                  <a:srgbClr val="4F0DC5"/>
                </a:solidFill>
              </a:rPr>
            </a:br>
            <a:endParaRPr lang="ru-RU" sz="3100" dirty="0">
              <a:solidFill>
                <a:srgbClr val="4F0DC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4437112"/>
            <a:ext cx="2634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Зоря </a:t>
            </a:r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TRAPPIST 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– </a:t>
            </a:r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</a:rPr>
              <a:t>червоний</a:t>
            </a:r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</a:rPr>
              <a:t>карлик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" name="Группа 17"/>
          <p:cNvGrpSpPr/>
          <p:nvPr/>
        </p:nvGrpSpPr>
        <p:grpSpPr>
          <a:xfrm>
            <a:off x="3491880" y="4437112"/>
            <a:ext cx="2419350" cy="908298"/>
            <a:chOff x="5796136" y="1556792"/>
            <a:chExt cx="2419350" cy="908298"/>
          </a:xfrm>
        </p:grpSpPr>
        <p:sp>
          <p:nvSpPr>
            <p:cNvPr id="13" name="TextBox 12"/>
            <p:cNvSpPr txBox="1"/>
            <p:nvPr/>
          </p:nvSpPr>
          <p:spPr>
            <a:xfrm>
              <a:off x="5868144" y="1556792"/>
              <a:ext cx="21291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 smtClean="0">
                  <a:solidFill>
                    <a:srgbClr val="92D050"/>
                  </a:solidFill>
                  <a:latin typeface="Arial Black" pitchFamily="34" charset="0"/>
                </a:rPr>
                <a:t>Світність зорі: </a:t>
              </a:r>
              <a:endParaRPr lang="ru-RU" b="1" dirty="0">
                <a:solidFill>
                  <a:srgbClr val="92D050"/>
                </a:solidFill>
                <a:latin typeface="Arial Black" pitchFamily="34" charset="0"/>
              </a:endParaRPr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96136" y="1988840"/>
              <a:ext cx="2419350" cy="476250"/>
            </a:xfrm>
            <a:prstGeom prst="rect">
              <a:avLst/>
            </a:prstGeom>
            <a:noFill/>
          </p:spPr>
        </p:pic>
      </p:grp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66898" y="755993"/>
            <a:ext cx="2345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 smtClean="0">
                <a:solidFill>
                  <a:srgbClr val="002060"/>
                </a:solidFill>
                <a:latin typeface="Arial Black" pitchFamily="34" charset="0"/>
              </a:rPr>
              <a:t>Оцінка  </a:t>
            </a:r>
            <a:r>
              <a:rPr lang="uk-UA" sz="1400" b="1" dirty="0" err="1" smtClean="0">
                <a:solidFill>
                  <a:srgbClr val="002060"/>
                </a:solidFill>
                <a:latin typeface="Arial Black" pitchFamily="34" charset="0"/>
              </a:rPr>
              <a:t>температуи</a:t>
            </a:r>
            <a:r>
              <a:rPr lang="uk-UA" sz="14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uk-UA" sz="1400" b="1" dirty="0" smtClean="0">
                <a:solidFill>
                  <a:srgbClr val="002060"/>
                </a:solidFill>
                <a:latin typeface="Arial Black" pitchFamily="34" charset="0"/>
              </a:rPr>
              <a:t>на поверхні планети: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5301208"/>
            <a:ext cx="2171700" cy="1231900"/>
          </a:xfrm>
          <a:prstGeom prst="rect">
            <a:avLst/>
          </a:prstGeom>
          <a:noFill/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 cstate="print"/>
          <a:srcRect l="15744" t="24800" r="50591" b="40550"/>
          <a:stretch>
            <a:fillRect/>
          </a:stretch>
        </p:blipFill>
        <p:spPr bwMode="auto">
          <a:xfrm>
            <a:off x="251519" y="620688"/>
            <a:ext cx="621887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6516216" y="1412776"/>
            <a:ext cx="7681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Arial Black" pitchFamily="34" charset="0"/>
              </a:rPr>
              <a:t>90 °С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6216" y="1772816"/>
            <a:ext cx="7681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latin typeface="Arial Black" pitchFamily="34" charset="0"/>
              </a:rPr>
              <a:t>37 °С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43223" y="2564904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Arial Black" pitchFamily="34" charset="0"/>
              </a:rPr>
              <a:t>-45 °С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1752" y="2996952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Arial Black" pitchFamily="34" charset="0"/>
              </a:rPr>
              <a:t>-73 °С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81752" y="3356992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Arial Black" pitchFamily="34" charset="0"/>
              </a:rPr>
              <a:t>-92 °С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3625" y="3789040"/>
            <a:ext cx="973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Arial Black" pitchFamily="34" charset="0"/>
              </a:rPr>
              <a:t>-116 °С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3760" y="2204864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latin typeface="Arial Black" pitchFamily="34" charset="0"/>
              </a:rPr>
              <a:t>-11 °С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19872" y="5373216"/>
            <a:ext cx="5256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Arial Black" pitchFamily="34" charset="0"/>
              </a:rPr>
              <a:t>Планети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</a:rPr>
              <a:t>c </a:t>
            </a:r>
            <a:r>
              <a:rPr lang="uk-UA" sz="2000" b="1" dirty="0" smtClean="0">
                <a:solidFill>
                  <a:srgbClr val="002060"/>
                </a:solidFill>
                <a:latin typeface="Arial Black" pitchFamily="34" charset="0"/>
              </a:rPr>
              <a:t>і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</a:rPr>
              <a:t>d</a:t>
            </a: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 Black" pitchFamily="34" charset="0"/>
              </a:rPr>
              <a:t>зо</a:t>
            </a:r>
            <a:r>
              <a:rPr lang="uk-UA" sz="2000" b="1" dirty="0" err="1" smtClean="0">
                <a:solidFill>
                  <a:srgbClr val="002060"/>
                </a:solidFill>
                <a:latin typeface="Arial Black" pitchFamily="34" charset="0"/>
              </a:rPr>
              <a:t>ряної</a:t>
            </a:r>
            <a:r>
              <a:rPr lang="uk-UA" sz="2000" b="1" dirty="0" smtClean="0">
                <a:solidFill>
                  <a:srgbClr val="002060"/>
                </a:solidFill>
                <a:latin typeface="Arial Black" pitchFamily="34" charset="0"/>
              </a:rPr>
              <a:t> системи 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TRAPPIST</a:t>
            </a:r>
            <a:r>
              <a:rPr lang="uk-UA" sz="2000" b="1" dirty="0" smtClean="0">
                <a:solidFill>
                  <a:srgbClr val="002060"/>
                </a:solidFill>
                <a:latin typeface="Arial Black" pitchFamily="34" charset="0"/>
              </a:rPr>
              <a:t> знаходяться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Arial Black" pitchFamily="34" charset="0"/>
              </a:rPr>
              <a:t> в </a:t>
            </a:r>
            <a:r>
              <a:rPr lang="uk-UA" sz="2000" b="1" dirty="0" err="1" smtClean="0">
                <a:solidFill>
                  <a:srgbClr val="002060"/>
                </a:solidFill>
                <a:latin typeface="Arial Black" pitchFamily="34" charset="0"/>
              </a:rPr>
              <a:t>“зоні</a:t>
            </a:r>
            <a:r>
              <a:rPr lang="uk-UA" sz="20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uk-UA" sz="2000" b="1" dirty="0" err="1" smtClean="0">
                <a:solidFill>
                  <a:srgbClr val="002060"/>
                </a:solidFill>
                <a:latin typeface="Arial Black" pitchFamily="34" charset="0"/>
              </a:rPr>
              <a:t>життя”</a:t>
            </a:r>
            <a:r>
              <a:rPr lang="uk-UA" sz="2000" b="1" dirty="0" smtClean="0">
                <a:solidFill>
                  <a:srgbClr val="002060"/>
                </a:solidFill>
                <a:latin typeface="Arial Black" pitchFamily="34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644267" y="6347222"/>
            <a:ext cx="1499733" cy="510778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12</a:t>
            </a:r>
            <a:endParaRPr lang="uk-UA" sz="2400" b="1" i="1" cap="none" spc="0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9512" y="0"/>
            <a:ext cx="8795320" cy="2006080"/>
          </a:xfrm>
        </p:spPr>
        <p:txBody>
          <a:bodyPr>
            <a:normAutofit/>
          </a:bodyPr>
          <a:lstStyle/>
          <a:p>
            <a:pPr algn="ctr"/>
            <a:r>
              <a:rPr lang="uk-UA" sz="3100" b="1" dirty="0" smtClean="0">
                <a:solidFill>
                  <a:srgbClr val="217129"/>
                </a:solidFill>
                <a:latin typeface="MacPaw Fixel Black" pitchFamily="2" charset="-52"/>
              </a:rPr>
              <a:t>Метод отримання прямих зображень планети</a:t>
            </a:r>
            <a: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  <a:t/>
            </a:r>
            <a:b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</a:br>
            <a:r>
              <a:rPr lang="uk-UA" sz="3100" dirty="0" smtClean="0">
                <a:solidFill>
                  <a:srgbClr val="4F0DC5"/>
                </a:solidFill>
              </a:rPr>
              <a:t/>
            </a:r>
            <a:br>
              <a:rPr lang="uk-UA" sz="3100" dirty="0" smtClean="0">
                <a:solidFill>
                  <a:srgbClr val="4F0DC5"/>
                </a:solidFill>
              </a:rPr>
            </a:br>
            <a:endParaRPr lang="ru-RU" sz="3100" dirty="0">
              <a:solidFill>
                <a:srgbClr val="4F0DC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052736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801BA9"/>
                </a:solidFill>
              </a:rPr>
              <a:t>Реалізація методу залежить від </a:t>
            </a:r>
            <a:r>
              <a:rPr lang="uk-UA" sz="2400" b="1" dirty="0" smtClean="0">
                <a:solidFill>
                  <a:srgbClr val="C00000"/>
                </a:solidFill>
              </a:rPr>
              <a:t>різниці блиску між планетою і зорею</a:t>
            </a:r>
            <a:r>
              <a:rPr lang="uk-UA" sz="2400" b="1" dirty="0" smtClean="0">
                <a:solidFill>
                  <a:srgbClr val="801BA9"/>
                </a:solidFill>
              </a:rPr>
              <a:t>, що її освітлює: </a:t>
            </a:r>
            <a:r>
              <a:rPr lang="uk-UA" sz="2400" b="1" dirty="0" smtClean="0">
                <a:solidFill>
                  <a:srgbClr val="002060"/>
                </a:solidFill>
              </a:rPr>
              <a:t>чим менша ця різниця, тим більше шансів отримати зображення </a:t>
            </a:r>
            <a:r>
              <a:rPr lang="uk-UA" sz="2400" b="1" dirty="0" err="1" smtClean="0">
                <a:solidFill>
                  <a:srgbClr val="002060"/>
                </a:solidFill>
              </a:rPr>
              <a:t>екзопланети</a:t>
            </a:r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 l="17419" t="25850" r="46553" b="10101"/>
          <a:stretch>
            <a:fillRect/>
          </a:stretch>
        </p:blipFill>
        <p:spPr bwMode="auto">
          <a:xfrm>
            <a:off x="2483768" y="2348880"/>
            <a:ext cx="439248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644267" y="6347222"/>
            <a:ext cx="1499733" cy="510778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13</a:t>
            </a:r>
            <a:endParaRPr lang="uk-UA" sz="2400" b="1" i="1" cap="none" spc="0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9512" y="0"/>
            <a:ext cx="8795320" cy="2006080"/>
          </a:xfrm>
        </p:spPr>
        <p:txBody>
          <a:bodyPr>
            <a:normAutofit/>
          </a:bodyPr>
          <a:lstStyle/>
          <a:p>
            <a:pPr algn="ctr"/>
            <a:r>
              <a:rPr lang="uk-UA" sz="3100" b="1" dirty="0" smtClean="0">
                <a:solidFill>
                  <a:srgbClr val="217129"/>
                </a:solidFill>
                <a:latin typeface="MacPaw Fixel Black" pitchFamily="2" charset="-52"/>
              </a:rPr>
              <a:t>Метод отримання прямих зображень планети</a:t>
            </a:r>
            <a: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  <a:t/>
            </a:r>
            <a:br>
              <a:rPr lang="en-US" sz="3100" b="1" dirty="0" smtClean="0">
                <a:solidFill>
                  <a:srgbClr val="217129"/>
                </a:solidFill>
                <a:latin typeface="MacPaw Fixel Black" pitchFamily="2" charset="-52"/>
              </a:rPr>
            </a:br>
            <a:r>
              <a:rPr lang="uk-UA" sz="3100" dirty="0" smtClean="0">
                <a:solidFill>
                  <a:srgbClr val="4F0DC5"/>
                </a:solidFill>
              </a:rPr>
              <a:t/>
            </a:r>
            <a:br>
              <a:rPr lang="uk-UA" sz="3100" dirty="0" smtClean="0">
                <a:solidFill>
                  <a:srgbClr val="4F0DC5"/>
                </a:solidFill>
              </a:rPr>
            </a:br>
            <a:endParaRPr lang="ru-RU" sz="3100" dirty="0">
              <a:solidFill>
                <a:srgbClr val="4F0DC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980728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b="1" dirty="0" smtClean="0">
                <a:solidFill>
                  <a:srgbClr val="801BA9"/>
                </a:solidFill>
              </a:rPr>
              <a:t>Якщо уявити, що позаземна цивілізація намагається отримати зображення планет Сонячної системи методом фотографування, то яку з планет імовірніше вдасться сфотографувати???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1916832"/>
            <a:ext cx="2578100" cy="927100"/>
          </a:xfrm>
          <a:prstGeom prst="rect">
            <a:avLst/>
          </a:prstGeom>
          <a:noFill/>
        </p:spPr>
      </p:pic>
      <p:grpSp>
        <p:nvGrpSpPr>
          <p:cNvPr id="22" name="Группа 21"/>
          <p:cNvGrpSpPr/>
          <p:nvPr/>
        </p:nvGrpSpPr>
        <p:grpSpPr>
          <a:xfrm>
            <a:off x="323528" y="2924944"/>
            <a:ext cx="8460432" cy="2682355"/>
            <a:chOff x="232840" y="3212976"/>
            <a:chExt cx="8911160" cy="2970387"/>
          </a:xfrm>
        </p:grpSpPr>
        <p:pic>
          <p:nvPicPr>
            <p:cNvPr id="32773" name="Picture 5" descr="Особливості Сонячної системи: у якої планети насправді найбільше супутників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2840" y="3212976"/>
              <a:ext cx="8911160" cy="2970387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4860032" y="3284984"/>
              <a:ext cx="91403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b="1" dirty="0" smtClean="0">
                  <a:solidFill>
                    <a:srgbClr val="FFFF00"/>
                  </a:solidFill>
                  <a:latin typeface="Arial Black" pitchFamily="34" charset="0"/>
                </a:rPr>
                <a:t>Δ</a:t>
              </a:r>
              <a:r>
                <a:rPr lang="en-US" sz="3200" b="1" dirty="0" smtClean="0">
                  <a:solidFill>
                    <a:srgbClr val="FFFF00"/>
                  </a:solidFill>
                  <a:latin typeface="Arial Black" pitchFamily="34" charset="0"/>
                </a:rPr>
                <a:t>m</a:t>
              </a:r>
              <a:endParaRPr lang="ru-RU" sz="32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7584" y="4869160"/>
              <a:ext cx="6623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27.2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75656" y="4077072"/>
              <a:ext cx="6623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23.8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51720" y="5013176"/>
              <a:ext cx="6623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25.1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99792" y="4077072"/>
              <a:ext cx="6623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28.4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07904" y="5661248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23.4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3861048"/>
              <a:ext cx="6623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24.9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48264" y="5229200"/>
              <a:ext cx="4571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28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1560" y="5733256"/>
              <a:ext cx="194573" cy="3749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28384" y="3861048"/>
              <a:ext cx="4571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Arial Black" pitchFamily="34" charset="0"/>
                </a:rPr>
                <a:t>29</a:t>
              </a:r>
              <a:endParaRPr lang="ru-RU" sz="1600" b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580526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801BA9"/>
                </a:solidFill>
              </a:rPr>
              <a:t>Найменша різниця складає для  Юпітера, Венери, Сатурна, Землі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692696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217129"/>
                </a:solidFill>
                <a:latin typeface="Arial Black" pitchFamily="34" charset="0"/>
              </a:rPr>
              <a:t>Чому мовчить космос або чому нас не виявили?</a:t>
            </a:r>
            <a:endParaRPr lang="ru-RU" sz="2400" b="1" dirty="0">
              <a:solidFill>
                <a:srgbClr val="217129"/>
              </a:solidFill>
              <a:latin typeface="Arial Black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548680"/>
            <a:ext cx="8784976" cy="1944216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Arial Black" pitchFamily="34" charset="0"/>
              </a:rPr>
              <a:t>Парадокс </a:t>
            </a:r>
            <a:r>
              <a:rPr lang="ru-RU" b="1" i="1" dirty="0" err="1" smtClean="0">
                <a:solidFill>
                  <a:srgbClr val="C00000"/>
                </a:solidFill>
                <a:latin typeface="Arial Black" pitchFamily="34" charset="0"/>
              </a:rPr>
              <a:t>Фермі</a:t>
            </a:r>
            <a:r>
              <a:rPr lang="ru-RU" b="1" i="1" dirty="0" smtClean="0">
                <a:solidFill>
                  <a:srgbClr val="C00000"/>
                </a:solidFill>
                <a:latin typeface="Arial Black" pitchFamily="34" charset="0"/>
              </a:rPr>
              <a:t>: </a:t>
            </a:r>
            <a:endParaRPr lang="en-US" b="1" i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Поєднання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поширеної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віри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в те,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що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у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Всесвіті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існує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значна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кількість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технологічно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розвинутих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цивілізацій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із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відсутністю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яких-небудь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спостережень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котрі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б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її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підтверджували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є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парадоксальним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і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веде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до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висновку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що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або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наше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розуміння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природи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або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наші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спостереження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неповні</a:t>
            </a:r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 та </a:t>
            </a:r>
            <a:r>
              <a:rPr lang="ru-RU" b="1" i="1" dirty="0" err="1" smtClean="0">
                <a:solidFill>
                  <a:srgbClr val="002060"/>
                </a:solidFill>
                <a:latin typeface="Arial Black" pitchFamily="34" charset="0"/>
              </a:rPr>
              <a:t>помилкові</a:t>
            </a:r>
            <a:endParaRPr lang="uk-UA" b="1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2564904"/>
            <a:ext cx="8712968" cy="720080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Arial Black" pitchFamily="34" charset="0"/>
              </a:rPr>
              <a:t>Можливо розумні цивілізації настільки розумні, що не хочуть себе виявляти </a:t>
            </a:r>
            <a:endParaRPr lang="uk-UA" b="1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3356992"/>
            <a:ext cx="8712968" cy="720080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Arial Black" pitchFamily="34" charset="0"/>
              </a:rPr>
              <a:t>Можливо цивілізації не доживають до високого розвитку</a:t>
            </a:r>
            <a:endParaRPr lang="uk-UA" b="1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4869160"/>
            <a:ext cx="8712968" cy="1872208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 smtClean="0">
                <a:solidFill>
                  <a:srgbClr val="C00000"/>
                </a:solidFill>
                <a:latin typeface="Arial Black" pitchFamily="34" charset="0"/>
              </a:rPr>
              <a:t>Що</a:t>
            </a:r>
            <a:r>
              <a:rPr lang="ru-RU" b="1" i="1" dirty="0" smtClean="0">
                <a:solidFill>
                  <a:srgbClr val="C00000"/>
                </a:solidFill>
                <a:latin typeface="Arial Black" pitchFamily="34" charset="0"/>
              </a:rPr>
              <a:t> ми </a:t>
            </a:r>
            <a:r>
              <a:rPr lang="ru-RU" b="1" i="1" dirty="0" err="1" smtClean="0">
                <a:solidFill>
                  <a:srgbClr val="C00000"/>
                </a:solidFill>
                <a:latin typeface="Arial Black" pitchFamily="34" charset="0"/>
              </a:rPr>
              <a:t>можемо</a:t>
            </a:r>
            <a:r>
              <a:rPr lang="ru-RU" b="1" i="1" dirty="0" smtClean="0">
                <a:solidFill>
                  <a:srgbClr val="C00000"/>
                </a:solidFill>
                <a:latin typeface="Arial Black" pitchFamily="34" charset="0"/>
              </a:rPr>
              <a:t>???</a:t>
            </a:r>
          </a:p>
          <a:p>
            <a:pPr algn="ctr">
              <a:buFont typeface="Wingdings" pitchFamily="2" charset="2"/>
              <a:buChar char="§"/>
            </a:pPr>
            <a:r>
              <a:rPr lang="ru-RU" b="1" i="1" dirty="0" err="1" smtClean="0">
                <a:solidFill>
                  <a:srgbClr val="7C166D"/>
                </a:solidFill>
                <a:latin typeface="Arial Black" pitchFamily="34" charset="0"/>
              </a:rPr>
              <a:t>Відкривати</a:t>
            </a:r>
            <a:r>
              <a:rPr lang="ru-RU" b="1" i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i="1" dirty="0" err="1" smtClean="0">
                <a:solidFill>
                  <a:srgbClr val="7C166D"/>
                </a:solidFill>
                <a:latin typeface="Arial Black" pitchFamily="34" charset="0"/>
              </a:rPr>
              <a:t>планети</a:t>
            </a:r>
            <a:r>
              <a:rPr lang="ru-RU" b="1" i="1" dirty="0" smtClean="0">
                <a:solidFill>
                  <a:srgbClr val="7C166D"/>
                </a:solidFill>
                <a:latin typeface="Arial Black" pitchFamily="34" charset="0"/>
              </a:rPr>
              <a:t>, </a:t>
            </a:r>
            <a:r>
              <a:rPr lang="ru-RU" b="1" i="1" dirty="0" err="1" smtClean="0">
                <a:solidFill>
                  <a:srgbClr val="7C166D"/>
                </a:solidFill>
                <a:latin typeface="Arial Black" pitchFamily="34" charset="0"/>
              </a:rPr>
              <a:t>с</a:t>
            </a:r>
            <a:r>
              <a:rPr lang="ru-RU" i="1" dirty="0" err="1" smtClean="0">
                <a:solidFill>
                  <a:srgbClr val="801BA9"/>
                </a:solidFill>
                <a:latin typeface="Arial Black" pitchFamily="34" charset="0"/>
              </a:rPr>
              <a:t>постерігати</a:t>
            </a:r>
            <a:r>
              <a:rPr lang="ru-RU" i="1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i="1" dirty="0" err="1" smtClean="0">
                <a:solidFill>
                  <a:srgbClr val="801BA9"/>
                </a:solidFill>
                <a:latin typeface="Arial Black" pitchFamily="34" charset="0"/>
              </a:rPr>
              <a:t>планети</a:t>
            </a:r>
            <a:r>
              <a:rPr lang="ru-RU" i="1" dirty="0" smtClean="0">
                <a:solidFill>
                  <a:srgbClr val="801BA9"/>
                </a:solidFill>
                <a:latin typeface="Arial Black" pitchFamily="34" charset="0"/>
              </a:rPr>
              <a:t> та </a:t>
            </a:r>
            <a:r>
              <a:rPr lang="ru-RU" i="1" dirty="0" err="1" smtClean="0">
                <a:solidFill>
                  <a:srgbClr val="801BA9"/>
                </a:solidFill>
                <a:latin typeface="Arial Black" pitchFamily="34" charset="0"/>
              </a:rPr>
              <a:t>їх</a:t>
            </a:r>
            <a:r>
              <a:rPr lang="ru-RU" i="1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i="1" dirty="0" err="1" smtClean="0">
                <a:solidFill>
                  <a:srgbClr val="801BA9"/>
                </a:solidFill>
                <a:latin typeface="Arial Black" pitchFamily="34" charset="0"/>
              </a:rPr>
              <a:t>атмосфери</a:t>
            </a:r>
            <a:endParaRPr lang="ru-RU" i="1" dirty="0" smtClean="0">
              <a:solidFill>
                <a:srgbClr val="801BA9"/>
              </a:solidFill>
              <a:latin typeface="Arial Black" pitchFamily="34" charset="0"/>
            </a:endParaRP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801BA9"/>
                </a:solidFill>
                <a:latin typeface="Arial Black" pitchFamily="34" charset="0"/>
              </a:rPr>
              <a:t>Використовувати</a:t>
            </a:r>
            <a:r>
              <a:rPr lang="ru-RU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801BA9"/>
                </a:solidFill>
                <a:latin typeface="Arial Black" pitchFamily="34" charset="0"/>
              </a:rPr>
              <a:t>радіотелескопи</a:t>
            </a:r>
            <a:r>
              <a:rPr lang="ru-RU" dirty="0" smtClean="0">
                <a:solidFill>
                  <a:srgbClr val="801BA9"/>
                </a:solidFill>
                <a:latin typeface="Arial Black" pitchFamily="34" charset="0"/>
              </a:rPr>
              <a:t> для </a:t>
            </a:r>
            <a:r>
              <a:rPr lang="ru-RU" dirty="0" err="1" smtClean="0">
                <a:solidFill>
                  <a:srgbClr val="801BA9"/>
                </a:solidFill>
                <a:latin typeface="Arial Black" pitchFamily="34" charset="0"/>
              </a:rPr>
              <a:t>пошуку</a:t>
            </a:r>
            <a:r>
              <a:rPr lang="ru-RU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801BA9"/>
                </a:solidFill>
                <a:latin typeface="Arial Black" pitchFamily="34" charset="0"/>
              </a:rPr>
              <a:t>радіосигналів</a:t>
            </a:r>
            <a:r>
              <a:rPr lang="ru-RU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801BA9"/>
                </a:solidFill>
                <a:latin typeface="Arial Black" pitchFamily="34" charset="0"/>
              </a:rPr>
              <a:t>від</a:t>
            </a:r>
            <a:r>
              <a:rPr lang="ru-RU" b="1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801BA9"/>
                </a:solidFill>
                <a:latin typeface="Arial Black" pitchFamily="34" charset="0"/>
              </a:rPr>
              <a:t>інших</a:t>
            </a:r>
            <a:r>
              <a:rPr lang="ru-RU" b="1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801BA9"/>
                </a:solidFill>
                <a:latin typeface="Arial Black" pitchFamily="34" charset="0"/>
              </a:rPr>
              <a:t>цивілізацій</a:t>
            </a:r>
            <a:r>
              <a:rPr lang="ru-RU" b="1" i="1" dirty="0" smtClean="0">
                <a:solidFill>
                  <a:srgbClr val="801BA9"/>
                </a:solidFill>
                <a:latin typeface="Arial Black" pitchFamily="34" charset="0"/>
              </a:rPr>
              <a:t> </a:t>
            </a:r>
          </a:p>
          <a:p>
            <a:pPr algn="ctr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Зберегти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унікальну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планету Земля та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нарощувати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технології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для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подальшого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розвитку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науки,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щоб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в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майбутньому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мати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змогу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знайти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позаземне</a:t>
            </a:r>
            <a:r>
              <a:rPr lang="ru-RU" b="1" dirty="0" smtClean="0">
                <a:solidFill>
                  <a:srgbClr val="7C166D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7C166D"/>
                </a:solidFill>
                <a:latin typeface="Arial Black" pitchFamily="34" charset="0"/>
              </a:rPr>
              <a:t>життя</a:t>
            </a:r>
            <a:r>
              <a:rPr lang="ru-RU" dirty="0" smtClean="0"/>
              <a:t>.</a:t>
            </a:r>
            <a:endParaRPr lang="en-US" i="1" dirty="0" smtClean="0">
              <a:solidFill>
                <a:srgbClr val="801BA9"/>
              </a:solidFill>
              <a:latin typeface="Arial Black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4005064"/>
            <a:ext cx="8712968" cy="720080"/>
          </a:xfrm>
          <a:prstGeom prst="roundRect">
            <a:avLst/>
          </a:prstGeom>
          <a:solidFill>
            <a:srgbClr val="FEFF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Arial Black" pitchFamily="34" charset="0"/>
              </a:rPr>
              <a:t>Ми  знаємо життя лише в такому вигляді як на Землі </a:t>
            </a:r>
            <a:endParaRPr lang="uk-UA" b="1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24328" y="6347222"/>
            <a:ext cx="1619672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73833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217129"/>
                </a:solidFill>
                <a:latin typeface="Arial Black" pitchFamily="34" charset="0"/>
              </a:rPr>
              <a:t>Висновки</a:t>
            </a:r>
            <a:endParaRPr lang="ru-RU" b="1" dirty="0">
              <a:solidFill>
                <a:srgbClr val="217129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76664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Пошук позаземного життя не є безперспективним - користь принесуть наукові відкриття та технології, які будуть розроблені в процесі пошуку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Потенційні </a:t>
            </a:r>
            <a:r>
              <a:rPr lang="uk-UA" b="1" dirty="0" err="1" smtClean="0">
                <a:solidFill>
                  <a:srgbClr val="002060"/>
                </a:solidFill>
                <a:latin typeface="Arial Black" pitchFamily="34" charset="0"/>
              </a:rPr>
              <a:t>екзопланети</a:t>
            </a:r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 є кандидатами  для існування життя</a:t>
            </a:r>
            <a:endParaRPr lang="ru-RU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Пошук </a:t>
            </a:r>
            <a:r>
              <a:rPr lang="uk-UA" b="1" dirty="0" err="1" smtClean="0">
                <a:solidFill>
                  <a:srgbClr val="002060"/>
                </a:solidFill>
                <a:latin typeface="Arial Black" pitchFamily="34" charset="0"/>
              </a:rPr>
              <a:t>екзопланет</a:t>
            </a:r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 надає можливість розвивати теорію  формування планетних систем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Останні відкриття </a:t>
            </a:r>
            <a:r>
              <a:rPr lang="uk-UA" b="1" dirty="0" err="1" smtClean="0">
                <a:solidFill>
                  <a:srgbClr val="002060"/>
                </a:solidFill>
                <a:latin typeface="Arial Black" pitchFamily="34" charset="0"/>
              </a:rPr>
              <a:t>екзопланет</a:t>
            </a:r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 доводять, що Сонячна система – не унікальна,  формування планет навколо зір – закономірний етап еволюції. Тому ця обставина дає можливість зробити висновок, що наша цивілізація також не є унікальним явищем у Всесвіті. 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Продовжувати проводити пошук позаземних планет та пошук складних хімічних сполук, які є атрибутами земного життя. Можливо саме на цьому шляху пізнання Мегасвіту нам пощастить знайти відповідь на одвічне питання існування життя у Всесвіті.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Arial Black" pitchFamily="34" charset="0"/>
              </a:rPr>
              <a:t>Досліджена лише мізерна частина космосу. Відсутність сигналів від позаземного розуму не означає відсутність позаземних цивілізацій: ми дивимося з оптимізмом на можливість вирішення даної фундаментальної проблеми. </a:t>
            </a:r>
            <a:endParaRPr lang="ru-RU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just"/>
            <a:endParaRPr lang="uk-UA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just"/>
            <a:endParaRPr lang="ru-RU" dirty="0" smtClean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308304" y="6347222"/>
            <a:ext cx="1835696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uk-UA" sz="2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72816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217129"/>
                </a:solidFill>
                <a:latin typeface="Arial Black" pitchFamily="34" charset="0"/>
              </a:rPr>
              <a:t>Дякую за увагу!</a:t>
            </a:r>
            <a:endParaRPr lang="ru-RU" sz="6000" b="1" dirty="0">
              <a:solidFill>
                <a:srgbClr val="217129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7646</TotalTime>
  <Words>871</Words>
  <Application>Microsoft Office PowerPoint</Application>
  <PresentationFormat>Экран (4:3)</PresentationFormat>
  <Paragraphs>131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Історія пошуку позаземного життя</vt:lpstr>
      <vt:lpstr>Оцінка середньої температури планети</vt:lpstr>
      <vt:lpstr>Оцінка середньої температури планет Сонячної системи для визначення “зони життя”</vt:lpstr>
      <vt:lpstr>Застосування методу транзитної фотометрії  щодо визначення характеристик екзопланети </vt:lpstr>
      <vt:lpstr>Моделювання транзиту планети</vt:lpstr>
      <vt:lpstr>Моделювання транзиту планети</vt:lpstr>
      <vt:lpstr>Сім чудес зоряної системи TRAPPIST-1  </vt:lpstr>
      <vt:lpstr>Сім чудес зоряної системи TRAPPIST-1  </vt:lpstr>
      <vt:lpstr>Метод отримання прямих зображень планети  </vt:lpstr>
      <vt:lpstr>Метод отримання прямих зображень планети  </vt:lpstr>
      <vt:lpstr>Чому мовчить космос або чому нас не виявили?</vt:lpstr>
      <vt:lpstr>Висновки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owner</cp:lastModifiedBy>
  <cp:revision>106</cp:revision>
  <dcterms:created xsi:type="dcterms:W3CDTF">2018-02-26T12:08:37Z</dcterms:created>
  <dcterms:modified xsi:type="dcterms:W3CDTF">2023-04-23T17:38:29Z</dcterms:modified>
</cp:coreProperties>
</file>