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3" r:id="rId5"/>
    <p:sldId id="265" r:id="rId6"/>
    <p:sldId id="259" r:id="rId7"/>
    <p:sldId id="266" r:id="rId8"/>
    <p:sldId id="260" r:id="rId9"/>
    <p:sldId id="261" r:id="rId10"/>
    <p:sldId id="262" r:id="rId11"/>
    <p:sldId id="267"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C69E91-7C2A-47AC-9504-5950D70B34AD}" v="60" dt="2023-04-13T17:54:46.770"/>
    <p1510:client id="{160F161A-0F4D-4B18-9C3F-3D7026F013B8}" v="1" dt="2022-11-11T21:54:10.172"/>
    <p1510:client id="{23A8C6B7-7864-4445-82BF-51D792FED9E0}" v="141" dt="2022-11-11T20:47:44.236"/>
    <p1510:client id="{5992D3EB-7514-43F3-8273-41526F7BA826}" v="247" dt="2022-11-11T20:37:43.091"/>
    <p1510:client id="{66BF2C9E-61E7-4F47-9636-F30B6BBF1484}" v="487" dt="2022-11-11T18:23:09.907"/>
    <p1510:client id="{68FC4271-A09A-4C0C-B613-31A4CDA98E12}" v="217" dt="2022-11-11T11:26:45.342"/>
    <p1510:client id="{802162D2-20F6-4C59-82A5-03818BDCE136}" v="36" dt="2022-11-10T21:38:44.225"/>
    <p1510:client id="{8C1DD03F-5373-4015-BC13-BF35EFC80EA5}" v="7" dt="2022-11-11T09:42:45.603"/>
    <p1510:client id="{AA8B0568-6B0B-4AF5-8ACD-0D4E771ED63B}" v="692" dt="2022-11-18T18:44:44"/>
    <p1510:client id="{C3785B7A-E988-4048-B0F9-18E9006E051B}" v="115" dt="2022-11-11T09:50:01.310"/>
    <p1510:client id="{CD3F019A-1DDF-4FB8-8980-63ED9A80E475}" v="641" dt="2023-01-20T18:49:00.678"/>
    <p1510:client id="{F7D6D51A-1764-445A-980B-B926F5EF867A}" v="83" dt="2022-11-18T14:39:09.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2600337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18157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1037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3066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4/13/2023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53113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0610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0789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0827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6546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4/13/2023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61862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4/13/2023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54616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4/13/2023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929259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kazatin.com/Podii/svitlofor-na-sonyachniy-batareyi-10464107.html" TargetMode="External"/><Relationship Id="rId3" Type="http://schemas.openxmlformats.org/officeDocument/2006/relationships/hyperlink" Target="https://sud.ua/uk/news/ukraine/255439-v-ukraine-v-shest-raz-uvelichilos-kolichestvo-dtp-s-pogibshimi-iz-za-otklyucheniya-sveta" TargetMode="External"/><Relationship Id="rId7" Type="http://schemas.openxmlformats.org/officeDocument/2006/relationships/hyperlink" Target="https://medium.com/digitalshroud/safety-naked-to-the-eye-history-on-traffic-lights-aa5c1b3e0c17" TargetMode="External"/><Relationship Id="rId2" Type="http://schemas.openxmlformats.org/officeDocument/2006/relationships/hyperlink" Target="https://ukraine.segodnya.ua/ua/ukraine/dtp-s-peshehodami-kto-okazyvaetsya-zhertvami-i-kak-obezopasit-goroda-1336824.html" TargetMode="External"/><Relationship Id="rId1" Type="http://schemas.openxmlformats.org/officeDocument/2006/relationships/slideLayout" Target="../slideLayouts/slideLayout2.xml"/><Relationship Id="rId6" Type="http://schemas.openxmlformats.org/officeDocument/2006/relationships/hyperlink" Target="https://naurok.com.ua/zanyattya-pishohidniy-perehid-248127.html" TargetMode="External"/><Relationship Id="rId5" Type="http://schemas.openxmlformats.org/officeDocument/2006/relationships/hyperlink" Target="https://uk.wikipedia.org/wiki/&#1044;&#1086;&#1088;&#1086;&#1078;&#1085;&#1103;_&#1088;&#1086;&#1079;&#1084;&#1110;&#1090;&#1082;&#1072;" TargetMode="External"/><Relationship Id="rId10" Type="http://schemas.openxmlformats.org/officeDocument/2006/relationships/hyperlink" Target="https://prom.ua/ua/p1367594702-taktilnaya-plitka-betonnaya.html" TargetMode="External"/><Relationship Id="rId4" Type="http://schemas.openxmlformats.org/officeDocument/2006/relationships/hyperlink" Target="https://www.radiosvoboda.org/a/news-ukraina-invalidnist-statystyka/31324501.html" TargetMode="External"/><Relationship Id="rId9" Type="http://schemas.openxmlformats.org/officeDocument/2006/relationships/hyperlink" Target="https://in-green.com.ua/vibrator-dlya-betona-honker-zw-3.5"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7146" y="1477367"/>
            <a:ext cx="10504857" cy="2335260"/>
          </a:xfrm>
        </p:spPr>
        <p:txBody>
          <a:bodyPr/>
          <a:lstStyle/>
          <a:p>
            <a:r>
              <a:rPr lang="uk-UA" sz="6000" dirty="0">
                <a:latin typeface="Cambria"/>
                <a:ea typeface="Cambria"/>
              </a:rPr>
              <a:t>Універсальний перехід</a:t>
            </a:r>
          </a:p>
        </p:txBody>
      </p:sp>
      <p:sp>
        <p:nvSpPr>
          <p:cNvPr id="3" name="Подзаголовок 2"/>
          <p:cNvSpPr>
            <a:spLocks noGrp="1"/>
          </p:cNvSpPr>
          <p:nvPr>
            <p:ph type="subTitle" idx="1"/>
          </p:nvPr>
        </p:nvSpPr>
        <p:spPr>
          <a:xfrm>
            <a:off x="982619" y="4461811"/>
            <a:ext cx="10665427" cy="1774698"/>
          </a:xfrm>
        </p:spPr>
        <p:txBody>
          <a:bodyPr vert="horz" lIns="91440" tIns="45720" rIns="91440" bIns="45720" rtlCol="0" anchor="t">
            <a:noAutofit/>
          </a:bodyPr>
          <a:lstStyle/>
          <a:p>
            <a:r>
              <a:rPr lang="uk-UA" sz="2000" b="1" dirty="0">
                <a:latin typeface="Cambria"/>
                <a:ea typeface="Cambria"/>
                <a:cs typeface="+mn-lt"/>
              </a:rPr>
              <a:t>Шестірко Федір Анатолійович, </a:t>
            </a:r>
            <a:r>
              <a:rPr lang="uk-UA" sz="2000" dirty="0">
                <a:latin typeface="Cambria"/>
                <a:ea typeface="Cambria"/>
                <a:cs typeface="+mn-lt"/>
              </a:rPr>
              <a:t>Харківська гімназія №47, 10 клас</a:t>
            </a:r>
            <a:br>
              <a:rPr lang="uk-UA" sz="2000" dirty="0">
                <a:latin typeface="Cambria"/>
                <a:ea typeface="Cambria"/>
                <a:cs typeface="+mn-lt"/>
              </a:rPr>
            </a:br>
            <a:r>
              <a:rPr lang="uk-UA" sz="2000" b="1" i="1" dirty="0">
                <a:latin typeface="Cambria"/>
                <a:ea typeface="Cambria"/>
                <a:cs typeface="+mn-lt"/>
              </a:rPr>
              <a:t>Наукові керівники:</a:t>
            </a:r>
            <a:r>
              <a:rPr lang="uk-UA" sz="2000" i="1" dirty="0">
                <a:latin typeface="Cambria"/>
                <a:ea typeface="Cambria"/>
                <a:cs typeface="+mn-lt"/>
              </a:rPr>
              <a:t> </a:t>
            </a:r>
            <a:br>
              <a:rPr lang="uk-UA" sz="2000" i="1" dirty="0">
                <a:latin typeface="Cambria"/>
                <a:ea typeface="Cambria"/>
                <a:cs typeface="+mn-lt"/>
              </a:rPr>
            </a:br>
            <a:r>
              <a:rPr lang="uk-UA" sz="2000" b="1" i="1" dirty="0">
                <a:latin typeface="Cambria"/>
                <a:ea typeface="Cambria"/>
                <a:cs typeface="+mn-lt"/>
              </a:rPr>
              <a:t>Соболєва Ірина Миколаївна</a:t>
            </a:r>
            <a:r>
              <a:rPr lang="uk-UA" sz="2000" dirty="0">
                <a:latin typeface="Cambria"/>
                <a:ea typeface="Cambria"/>
                <a:cs typeface="+mn-lt"/>
              </a:rPr>
              <a:t>, вчитель Харківської гімназії №47,</a:t>
            </a:r>
            <a:br>
              <a:rPr lang="uk-UA" sz="2000" dirty="0">
                <a:latin typeface="Cambria"/>
                <a:ea typeface="Cambria"/>
                <a:cs typeface="+mn-lt"/>
              </a:rPr>
            </a:br>
            <a:endParaRPr lang="uk-UA" sz="2000">
              <a:latin typeface="Cambria"/>
              <a:ea typeface="Cambria"/>
            </a:endParaRPr>
          </a:p>
        </p:txBody>
      </p:sp>
    </p:spTree>
    <p:extLst>
      <p:ext uri="{BB962C8B-B14F-4D97-AF65-F5344CB8AC3E}">
        <p14:creationId xmlns:p14="http://schemas.microsoft.com/office/powerpoint/2010/main" val="135165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12AC44-CB34-6278-1412-796EE82A1B7B}"/>
              </a:ext>
            </a:extLst>
          </p:cNvPr>
          <p:cNvSpPr>
            <a:spLocks noGrp="1"/>
          </p:cNvSpPr>
          <p:nvPr>
            <p:ph type="title"/>
          </p:nvPr>
        </p:nvSpPr>
        <p:spPr>
          <a:xfrm>
            <a:off x="2841222" y="2628723"/>
            <a:ext cx="10058400" cy="1609344"/>
          </a:xfrm>
        </p:spPr>
        <p:txBody>
          <a:bodyPr/>
          <a:lstStyle/>
          <a:p>
            <a:r>
              <a:rPr lang="ru-RU" sz="6600" err="1">
                <a:latin typeface="Cambria"/>
                <a:ea typeface="Cambria"/>
              </a:rPr>
              <a:t>Дякую</a:t>
            </a:r>
            <a:r>
              <a:rPr lang="ru-RU" sz="6600">
                <a:latin typeface="Cambria"/>
                <a:ea typeface="Cambria"/>
              </a:rPr>
              <a:t> за </a:t>
            </a:r>
            <a:r>
              <a:rPr lang="ru-RU" sz="6600" err="1">
                <a:latin typeface="Cambria"/>
                <a:ea typeface="Cambria"/>
              </a:rPr>
              <a:t>увагу</a:t>
            </a:r>
            <a:r>
              <a:rPr lang="ru-RU" sz="6600">
                <a:latin typeface="Cambria"/>
                <a:ea typeface="Cambria"/>
              </a:rPr>
              <a:t>!</a:t>
            </a:r>
          </a:p>
        </p:txBody>
      </p:sp>
    </p:spTree>
    <p:extLst>
      <p:ext uri="{BB962C8B-B14F-4D97-AF65-F5344CB8AC3E}">
        <p14:creationId xmlns:p14="http://schemas.microsoft.com/office/powerpoint/2010/main" val="376810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6C223F-A9D2-6926-1480-6CC10FB88D45}"/>
              </a:ext>
            </a:extLst>
          </p:cNvPr>
          <p:cNvSpPr>
            <a:spLocks noGrp="1"/>
          </p:cNvSpPr>
          <p:nvPr>
            <p:ph type="title"/>
          </p:nvPr>
        </p:nvSpPr>
        <p:spPr>
          <a:xfrm>
            <a:off x="473500" y="53936"/>
            <a:ext cx="10058400" cy="1609344"/>
          </a:xfrm>
        </p:spPr>
        <p:txBody>
          <a:bodyPr/>
          <a:lstStyle/>
          <a:p>
            <a:r>
              <a:rPr lang="ru-RU" dirty="0" err="1">
                <a:latin typeface="Cambria"/>
                <a:ea typeface="Cambria"/>
              </a:rPr>
              <a:t>Джерела</a:t>
            </a:r>
            <a:r>
              <a:rPr lang="ru-RU" dirty="0">
                <a:latin typeface="Cambria"/>
                <a:ea typeface="Cambria"/>
              </a:rPr>
              <a:t> </a:t>
            </a:r>
            <a:r>
              <a:rPr lang="ru-RU" dirty="0" err="1">
                <a:latin typeface="Cambria"/>
                <a:ea typeface="Cambria"/>
              </a:rPr>
              <a:t>інформації</a:t>
            </a:r>
            <a:endParaRPr lang="ru-RU" dirty="0" err="1"/>
          </a:p>
        </p:txBody>
      </p:sp>
      <p:sp>
        <p:nvSpPr>
          <p:cNvPr id="3" name="Объект 2">
            <a:extLst>
              <a:ext uri="{FF2B5EF4-FFF2-40B4-BE49-F238E27FC236}">
                <a16:creationId xmlns:a16="http://schemas.microsoft.com/office/drawing/2014/main" id="{C6D0C5EB-0DD3-0229-2ABD-1D9214169B9E}"/>
              </a:ext>
            </a:extLst>
          </p:cNvPr>
          <p:cNvSpPr>
            <a:spLocks noGrp="1"/>
          </p:cNvSpPr>
          <p:nvPr>
            <p:ph idx="1"/>
          </p:nvPr>
        </p:nvSpPr>
        <p:spPr>
          <a:xfrm>
            <a:off x="263674" y="1668626"/>
            <a:ext cx="11449878" cy="4856964"/>
          </a:xfrm>
        </p:spPr>
        <p:txBody>
          <a:bodyPr vert="horz" lIns="91440" tIns="45720" rIns="91440" bIns="45720" rtlCol="0" anchor="t">
            <a:normAutofit fontScale="85000" lnSpcReduction="20000"/>
          </a:bodyPr>
          <a:lstStyle/>
          <a:p>
            <a:r>
              <a:rPr lang="ru-RU" dirty="0">
                <a:latin typeface="Cambria"/>
                <a:ea typeface="Cambria"/>
                <a:cs typeface="+mn-lt"/>
              </a:rPr>
              <a:t>1. </a:t>
            </a:r>
            <a:r>
              <a:rPr lang="ru-RU" dirty="0" err="1">
                <a:latin typeface="Cambria"/>
                <a:ea typeface="Cambria"/>
                <a:cs typeface="+mn-lt"/>
              </a:rPr>
              <a:t>Анастасія</a:t>
            </a:r>
            <a:r>
              <a:rPr lang="ru-RU" dirty="0">
                <a:latin typeface="Cambria"/>
                <a:ea typeface="Cambria"/>
                <a:cs typeface="+mn-lt"/>
              </a:rPr>
              <a:t> </a:t>
            </a:r>
            <a:r>
              <a:rPr lang="ru-RU" dirty="0" err="1">
                <a:latin typeface="Cambria"/>
                <a:ea typeface="Cambria"/>
                <a:cs typeface="+mn-lt"/>
              </a:rPr>
              <a:t>Іщенко</a:t>
            </a:r>
            <a:r>
              <a:rPr lang="ru-RU" dirty="0">
                <a:latin typeface="Cambria"/>
                <a:ea typeface="Cambria"/>
                <a:cs typeface="+mn-lt"/>
              </a:rPr>
              <a:t>. ДТП з </a:t>
            </a:r>
            <a:r>
              <a:rPr lang="ru-RU" dirty="0" err="1">
                <a:latin typeface="Cambria"/>
                <a:ea typeface="Cambria"/>
                <a:cs typeface="+mn-lt"/>
              </a:rPr>
              <a:t>пішоходами</a:t>
            </a:r>
            <a:r>
              <a:rPr lang="ru-RU" dirty="0">
                <a:latin typeface="Cambria"/>
                <a:ea typeface="Cambria"/>
                <a:cs typeface="+mn-lt"/>
              </a:rPr>
              <a:t>: </a:t>
            </a:r>
            <a:r>
              <a:rPr lang="ru-RU" dirty="0" err="1">
                <a:latin typeface="Cambria"/>
                <a:ea typeface="Cambria"/>
                <a:cs typeface="+mn-lt"/>
              </a:rPr>
              <a:t>хто</a:t>
            </a:r>
            <a:r>
              <a:rPr lang="ru-RU" dirty="0">
                <a:latin typeface="Cambria"/>
                <a:ea typeface="Cambria"/>
                <a:cs typeface="+mn-lt"/>
              </a:rPr>
              <a:t> </a:t>
            </a:r>
            <a:r>
              <a:rPr lang="ru-RU" dirty="0" err="1">
                <a:latin typeface="Cambria"/>
                <a:ea typeface="Cambria"/>
                <a:cs typeface="+mn-lt"/>
              </a:rPr>
              <a:t>опиняється</a:t>
            </a:r>
            <a:r>
              <a:rPr lang="ru-RU" dirty="0">
                <a:latin typeface="Cambria"/>
                <a:ea typeface="Cambria"/>
                <a:cs typeface="+mn-lt"/>
              </a:rPr>
              <a:t> жертвами і як </a:t>
            </a:r>
            <a:r>
              <a:rPr lang="ru-RU" dirty="0" err="1">
                <a:latin typeface="Cambria"/>
                <a:ea typeface="Cambria"/>
                <a:cs typeface="+mn-lt"/>
              </a:rPr>
              <a:t>убезпечити</a:t>
            </a:r>
            <a:r>
              <a:rPr lang="ru-RU" dirty="0">
                <a:latin typeface="Cambria"/>
                <a:ea typeface="Cambria"/>
                <a:cs typeface="+mn-lt"/>
              </a:rPr>
              <a:t> </a:t>
            </a:r>
            <a:r>
              <a:rPr lang="ru-RU" dirty="0" err="1">
                <a:latin typeface="Cambria"/>
                <a:ea typeface="Cambria"/>
                <a:cs typeface="+mn-lt"/>
              </a:rPr>
              <a:t>міста</a:t>
            </a:r>
            <a:r>
              <a:rPr lang="ru-RU" dirty="0">
                <a:latin typeface="Cambria"/>
                <a:ea typeface="Cambria"/>
                <a:cs typeface="+mn-lt"/>
              </a:rPr>
              <a:t> </a:t>
            </a:r>
            <a:r>
              <a:rPr lang="ru-RU" dirty="0">
                <a:latin typeface="Cambria"/>
                <a:ea typeface="Cambria"/>
                <a:cs typeface="+mn-lt"/>
                <a:hlinkClick r:id="rId2"/>
              </a:rPr>
              <a:t>https://ukraine.segodnya.ua/ua/ukraine/dtp-s-peshehodami-kto-okazyvaetsya-zhertvami-i-kak-obezopasit-goroda-1336824.html</a:t>
            </a:r>
            <a:r>
              <a:rPr lang="ru-RU" dirty="0">
                <a:latin typeface="Cambria"/>
                <a:ea typeface="Cambria"/>
                <a:cs typeface="+mn-lt"/>
              </a:rPr>
              <a:t> (дата доступу 28.11.2022).</a:t>
            </a:r>
            <a:endParaRPr lang="ru-RU" dirty="0">
              <a:latin typeface="Cambria"/>
              <a:ea typeface="Cambria"/>
            </a:endParaRPr>
          </a:p>
          <a:p>
            <a:pPr>
              <a:buClr>
                <a:srgbClr val="9E3611"/>
              </a:buClr>
            </a:pPr>
            <a:r>
              <a:rPr lang="ru-RU" dirty="0">
                <a:latin typeface="Cambria"/>
                <a:ea typeface="Cambria"/>
                <a:cs typeface="+mn-lt"/>
              </a:rPr>
              <a:t>2. </a:t>
            </a:r>
            <a:r>
              <a:rPr lang="ru-RU" dirty="0">
                <a:latin typeface="Cambria"/>
                <a:ea typeface="Cambria"/>
                <a:cs typeface="+mn-lt"/>
                <a:hlinkClick r:id="rId3"/>
              </a:rPr>
              <a:t>https://sud.ua/uk/news/ukraine/255439-v-ukraine-v-shest-raz-uvelichilos-kolichestvo-dtp-s-pogibshimi-iz-za-otklyucheniya-sveta</a:t>
            </a:r>
            <a:r>
              <a:rPr lang="ru-RU" dirty="0">
                <a:latin typeface="Cambria"/>
                <a:ea typeface="Cambria"/>
                <a:cs typeface="+mn-lt"/>
              </a:rPr>
              <a:t> (дата доступу 30.11.2022)</a:t>
            </a:r>
            <a:endParaRPr lang="ru-RU" dirty="0">
              <a:latin typeface="Cambria"/>
              <a:ea typeface="Cambria"/>
            </a:endParaRPr>
          </a:p>
          <a:p>
            <a:pPr>
              <a:buClr>
                <a:srgbClr val="9E3611"/>
              </a:buClr>
            </a:pPr>
            <a:r>
              <a:rPr lang="ru-RU" dirty="0">
                <a:latin typeface="Cambria"/>
                <a:ea typeface="Cambria"/>
                <a:cs typeface="+mn-lt"/>
              </a:rPr>
              <a:t>3. </a:t>
            </a:r>
            <a:r>
              <a:rPr lang="ru-RU" dirty="0">
                <a:latin typeface="Cambria"/>
                <a:ea typeface="Cambria"/>
                <a:cs typeface="+mn-lt"/>
                <a:hlinkClick r:id="rId4"/>
              </a:rPr>
              <a:t>https://www.radiosvoboda.org/a/news-ukraina-invalidnist-statystyka/31324501.html</a:t>
            </a:r>
            <a:r>
              <a:rPr lang="ru-RU" dirty="0">
                <a:latin typeface="Cambria"/>
                <a:ea typeface="Cambria"/>
                <a:cs typeface="+mn-lt"/>
              </a:rPr>
              <a:t> </a:t>
            </a:r>
            <a:endParaRPr lang="ru-RU"/>
          </a:p>
          <a:p>
            <a:pPr>
              <a:buClr>
                <a:srgbClr val="9E3611"/>
              </a:buClr>
            </a:pPr>
            <a:r>
              <a:rPr lang="ru-RU" dirty="0">
                <a:latin typeface="Cambria"/>
                <a:ea typeface="Cambria"/>
                <a:cs typeface="+mn-lt"/>
              </a:rPr>
              <a:t>4. </a:t>
            </a:r>
            <a:r>
              <a:rPr lang="ru-RU" dirty="0" err="1">
                <a:latin typeface="Cambria"/>
                <a:ea typeface="Cambria"/>
                <a:cs typeface="+mn-lt"/>
              </a:rPr>
              <a:t>Шестірко</a:t>
            </a:r>
            <a:r>
              <a:rPr lang="ru-RU" dirty="0">
                <a:latin typeface="Cambria"/>
                <a:ea typeface="Cambria"/>
                <a:cs typeface="+mn-lt"/>
              </a:rPr>
              <a:t> Ф.А. </a:t>
            </a:r>
            <a:r>
              <a:rPr lang="ru-RU" dirty="0" err="1">
                <a:latin typeface="Cambria"/>
                <a:ea typeface="Cambria"/>
                <a:cs typeface="+mn-lt"/>
              </a:rPr>
              <a:t>Безпечне</a:t>
            </a:r>
            <a:r>
              <a:rPr lang="ru-RU" dirty="0">
                <a:latin typeface="Cambria"/>
                <a:ea typeface="Cambria"/>
                <a:cs typeface="+mn-lt"/>
              </a:rPr>
              <a:t> </a:t>
            </a:r>
            <a:r>
              <a:rPr lang="ru-RU" dirty="0" err="1">
                <a:latin typeface="Cambria"/>
                <a:ea typeface="Cambria"/>
                <a:cs typeface="+mn-lt"/>
              </a:rPr>
              <a:t>перехрестя</a:t>
            </a:r>
            <a:r>
              <a:rPr lang="ru-RU" dirty="0">
                <a:latin typeface="Cambria"/>
                <a:ea typeface="Cambria"/>
                <a:cs typeface="+mn-lt"/>
              </a:rPr>
              <a:t> // </a:t>
            </a:r>
            <a:r>
              <a:rPr lang="ru-RU" dirty="0" err="1">
                <a:latin typeface="Cambria"/>
                <a:ea typeface="Cambria"/>
                <a:cs typeface="+mn-lt"/>
              </a:rPr>
              <a:t>Конкурсна</a:t>
            </a:r>
            <a:r>
              <a:rPr lang="ru-RU" dirty="0">
                <a:latin typeface="Cambria"/>
                <a:ea typeface="Cambria"/>
                <a:cs typeface="+mn-lt"/>
              </a:rPr>
              <a:t> робота для </a:t>
            </a:r>
            <a:r>
              <a:rPr lang="ru-RU" dirty="0" err="1">
                <a:latin typeface="Cambria"/>
                <a:ea typeface="Cambria"/>
                <a:cs typeface="+mn-lt"/>
              </a:rPr>
              <a:t>участі</a:t>
            </a:r>
            <a:r>
              <a:rPr lang="ru-RU" dirty="0">
                <a:latin typeface="Cambria"/>
                <a:ea typeface="Cambria"/>
                <a:cs typeface="+mn-lt"/>
              </a:rPr>
              <a:t> у 2 </a:t>
            </a:r>
            <a:r>
              <a:rPr lang="ru-RU" dirty="0" err="1">
                <a:latin typeface="Cambria"/>
                <a:ea typeface="Cambria"/>
                <a:cs typeface="+mn-lt"/>
              </a:rPr>
              <a:t>етапі</a:t>
            </a:r>
            <a:r>
              <a:rPr lang="ru-RU" dirty="0">
                <a:latin typeface="Cambria"/>
                <a:ea typeface="Cambria"/>
                <a:cs typeface="+mn-lt"/>
              </a:rPr>
              <a:t> конкурсу МАН </a:t>
            </a:r>
            <a:r>
              <a:rPr lang="ru-RU" dirty="0" err="1">
                <a:latin typeface="Cambria"/>
                <a:ea typeface="Cambria"/>
                <a:cs typeface="+mn-lt"/>
              </a:rPr>
              <a:t>України</a:t>
            </a:r>
            <a:r>
              <a:rPr lang="ru-RU" dirty="0">
                <a:latin typeface="Cambria"/>
                <a:ea typeface="Cambria"/>
                <a:cs typeface="+mn-lt"/>
              </a:rPr>
              <a:t>, </a:t>
            </a:r>
            <a:r>
              <a:rPr lang="ru-RU" dirty="0" err="1">
                <a:latin typeface="Cambria"/>
                <a:ea typeface="Cambria"/>
                <a:cs typeface="+mn-lt"/>
              </a:rPr>
              <a:t>Харків</a:t>
            </a:r>
            <a:r>
              <a:rPr lang="ru-RU" dirty="0">
                <a:latin typeface="Cambria"/>
                <a:ea typeface="Cambria"/>
                <a:cs typeface="+mn-lt"/>
              </a:rPr>
              <a:t>, 2021.</a:t>
            </a:r>
            <a:endParaRPr lang="ru-RU" dirty="0">
              <a:latin typeface="Cambria"/>
              <a:ea typeface="Cambria"/>
            </a:endParaRPr>
          </a:p>
          <a:p>
            <a:pPr>
              <a:buClr>
                <a:srgbClr val="9E3611"/>
              </a:buClr>
            </a:pPr>
            <a:r>
              <a:rPr lang="ru-RU" dirty="0">
                <a:latin typeface="Cambria"/>
                <a:ea typeface="Cambria"/>
                <a:cs typeface="+mn-lt"/>
              </a:rPr>
              <a:t>5. </a:t>
            </a:r>
            <a:r>
              <a:rPr lang="ru-RU" dirty="0">
                <a:latin typeface="Cambria"/>
                <a:ea typeface="Cambria"/>
                <a:cs typeface="+mn-lt"/>
                <a:hlinkClick r:id="rId5"/>
              </a:rPr>
              <a:t>https://uk.wikipedia.org/wiki/Дорожня_розмітка</a:t>
            </a:r>
            <a:endParaRPr lang="ru-RU">
              <a:latin typeface="Cambria"/>
              <a:ea typeface="Cambria"/>
            </a:endParaRPr>
          </a:p>
          <a:p>
            <a:pPr>
              <a:buClr>
                <a:srgbClr val="9E3611"/>
              </a:buClr>
            </a:pPr>
            <a:r>
              <a:rPr lang="ru-RU" dirty="0">
                <a:latin typeface="Cambria"/>
                <a:ea typeface="Cambria"/>
                <a:cs typeface="+mn-lt"/>
              </a:rPr>
              <a:t>6. </a:t>
            </a:r>
            <a:r>
              <a:rPr lang="ru-RU" dirty="0">
                <a:latin typeface="Cambria"/>
                <a:ea typeface="Cambria"/>
                <a:cs typeface="+mn-lt"/>
                <a:hlinkClick r:id="rId6"/>
              </a:rPr>
              <a:t>https://naurok.com.ua/zanyattya-pishohidniy-perehid-248127.html</a:t>
            </a:r>
            <a:endParaRPr lang="ru-RU">
              <a:latin typeface="Cambria"/>
              <a:ea typeface="Cambria"/>
            </a:endParaRPr>
          </a:p>
          <a:p>
            <a:pPr>
              <a:buClr>
                <a:srgbClr val="9E3611"/>
              </a:buClr>
            </a:pPr>
            <a:r>
              <a:rPr lang="ru-RU" dirty="0">
                <a:latin typeface="Cambria"/>
                <a:ea typeface="Cambria"/>
                <a:cs typeface="+mn-lt"/>
              </a:rPr>
              <a:t>7. </a:t>
            </a:r>
            <a:r>
              <a:rPr lang="ru-RU" dirty="0" err="1">
                <a:latin typeface="Cambria"/>
                <a:ea typeface="Cambria"/>
                <a:cs typeface="+mn-lt"/>
              </a:rPr>
              <a:t>Dennis</a:t>
            </a:r>
            <a:r>
              <a:rPr lang="ru-RU" dirty="0">
                <a:latin typeface="Cambria"/>
                <a:ea typeface="Cambria"/>
                <a:cs typeface="+mn-lt"/>
              </a:rPr>
              <a:t> </a:t>
            </a:r>
            <a:r>
              <a:rPr lang="ru-RU" dirty="0" err="1">
                <a:latin typeface="Cambria"/>
                <a:ea typeface="Cambria"/>
                <a:cs typeface="+mn-lt"/>
              </a:rPr>
              <a:t>Lougharn</a:t>
            </a:r>
            <a:r>
              <a:rPr lang="ru-RU" dirty="0">
                <a:latin typeface="Cambria"/>
                <a:ea typeface="Cambria"/>
                <a:cs typeface="+mn-lt"/>
              </a:rPr>
              <a:t>. Safety </a:t>
            </a:r>
            <a:r>
              <a:rPr lang="ru-RU" dirty="0" err="1">
                <a:latin typeface="Cambria"/>
                <a:ea typeface="Cambria"/>
                <a:cs typeface="+mn-lt"/>
              </a:rPr>
              <a:t>Naked</a:t>
            </a:r>
            <a:r>
              <a:rPr lang="ru-RU" dirty="0">
                <a:latin typeface="Cambria"/>
                <a:ea typeface="Cambria"/>
                <a:cs typeface="+mn-lt"/>
              </a:rPr>
              <a:t> </a:t>
            </a:r>
            <a:r>
              <a:rPr lang="ru-RU" dirty="0" err="1">
                <a:latin typeface="Cambria"/>
                <a:ea typeface="Cambria"/>
                <a:cs typeface="+mn-lt"/>
              </a:rPr>
              <a:t>to</a:t>
            </a:r>
            <a:r>
              <a:rPr lang="ru-RU" dirty="0">
                <a:latin typeface="Cambria"/>
                <a:ea typeface="Cambria"/>
                <a:cs typeface="+mn-lt"/>
              </a:rPr>
              <a:t> </a:t>
            </a:r>
            <a:r>
              <a:rPr lang="ru-RU" dirty="0" err="1">
                <a:latin typeface="Cambria"/>
                <a:ea typeface="Cambria"/>
                <a:cs typeface="+mn-lt"/>
              </a:rPr>
              <a:t>the</a:t>
            </a:r>
            <a:r>
              <a:rPr lang="ru-RU" dirty="0">
                <a:latin typeface="Cambria"/>
                <a:ea typeface="Cambria"/>
                <a:cs typeface="+mn-lt"/>
              </a:rPr>
              <a:t> Eye: </a:t>
            </a:r>
            <a:r>
              <a:rPr lang="ru-RU" dirty="0" err="1">
                <a:latin typeface="Cambria"/>
                <a:ea typeface="Cambria"/>
                <a:cs typeface="+mn-lt"/>
              </a:rPr>
              <a:t>History</a:t>
            </a:r>
            <a:r>
              <a:rPr lang="ru-RU" dirty="0">
                <a:latin typeface="Cambria"/>
                <a:ea typeface="Cambria"/>
                <a:cs typeface="+mn-lt"/>
              </a:rPr>
              <a:t> </a:t>
            </a:r>
            <a:r>
              <a:rPr lang="ru-RU" dirty="0" err="1">
                <a:latin typeface="Cambria"/>
                <a:ea typeface="Cambria"/>
                <a:cs typeface="+mn-lt"/>
              </a:rPr>
              <a:t>of</a:t>
            </a:r>
            <a:r>
              <a:rPr lang="ru-RU" dirty="0">
                <a:latin typeface="Cambria"/>
                <a:ea typeface="Cambria"/>
                <a:cs typeface="+mn-lt"/>
              </a:rPr>
              <a:t> </a:t>
            </a:r>
            <a:r>
              <a:rPr lang="ru-RU" dirty="0" err="1">
                <a:latin typeface="Cambria"/>
                <a:ea typeface="Cambria"/>
                <a:cs typeface="+mn-lt"/>
              </a:rPr>
              <a:t>Traffic</a:t>
            </a:r>
            <a:r>
              <a:rPr lang="ru-RU" dirty="0">
                <a:latin typeface="Cambria"/>
                <a:ea typeface="Cambria"/>
                <a:cs typeface="+mn-lt"/>
              </a:rPr>
              <a:t> </a:t>
            </a:r>
            <a:r>
              <a:rPr lang="ru-RU" dirty="0" err="1">
                <a:latin typeface="Cambria"/>
                <a:ea typeface="Cambria"/>
                <a:cs typeface="+mn-lt"/>
              </a:rPr>
              <a:t>Lights</a:t>
            </a:r>
            <a:r>
              <a:rPr lang="ru-RU" dirty="0">
                <a:latin typeface="Cambria"/>
                <a:ea typeface="Cambria"/>
                <a:cs typeface="+mn-lt"/>
              </a:rPr>
              <a:t> </a:t>
            </a:r>
            <a:r>
              <a:rPr lang="ru-RU" dirty="0">
                <a:latin typeface="Cambria"/>
                <a:ea typeface="Cambria"/>
                <a:cs typeface="+mn-lt"/>
                <a:hlinkClick r:id="rId7"/>
              </a:rPr>
              <a:t>https://medium.com/digitalshroud/safety-naked-to-the-eye-history-on-traffic-lights-aa5c1b3e0c17</a:t>
            </a:r>
            <a:endParaRPr lang="ru-RU">
              <a:latin typeface="Cambria"/>
              <a:ea typeface="Cambria"/>
            </a:endParaRPr>
          </a:p>
          <a:p>
            <a:pPr>
              <a:buClr>
                <a:srgbClr val="9E3611"/>
              </a:buClr>
            </a:pPr>
            <a:r>
              <a:rPr lang="ru-RU" dirty="0">
                <a:latin typeface="Cambria"/>
                <a:ea typeface="Cambria"/>
                <a:cs typeface="+mn-lt"/>
              </a:rPr>
              <a:t>8. </a:t>
            </a:r>
            <a:r>
              <a:rPr lang="ru-RU" dirty="0">
                <a:latin typeface="Cambria"/>
                <a:ea typeface="Cambria"/>
                <a:cs typeface="+mn-lt"/>
                <a:hlinkClick r:id="rId8"/>
              </a:rPr>
              <a:t>https://kazatin.com/Podii/svitlofor-na-sonyachniy-batareyi-10464107.html</a:t>
            </a:r>
            <a:endParaRPr lang="ru-RU">
              <a:latin typeface="Cambria"/>
              <a:ea typeface="Cambria"/>
            </a:endParaRPr>
          </a:p>
          <a:p>
            <a:pPr>
              <a:buClr>
                <a:srgbClr val="9E3611"/>
              </a:buClr>
            </a:pPr>
            <a:r>
              <a:rPr lang="ru-RU" dirty="0">
                <a:latin typeface="Cambria"/>
                <a:ea typeface="Cambria"/>
                <a:cs typeface="+mn-lt"/>
              </a:rPr>
              <a:t>9. </a:t>
            </a:r>
            <a:r>
              <a:rPr lang="ru-RU" dirty="0">
                <a:latin typeface="Cambria"/>
                <a:ea typeface="Cambria"/>
                <a:cs typeface="+mn-lt"/>
                <a:hlinkClick r:id="rId9"/>
              </a:rPr>
              <a:t>https://in-green.com.ua/vibrator-dlya-betona-honker-zw-3.5</a:t>
            </a:r>
            <a:endParaRPr lang="ru-RU">
              <a:latin typeface="Cambria"/>
              <a:ea typeface="Cambria"/>
            </a:endParaRPr>
          </a:p>
          <a:p>
            <a:pPr>
              <a:buClr>
                <a:srgbClr val="9E3611"/>
              </a:buClr>
            </a:pPr>
            <a:r>
              <a:rPr lang="ru-RU" dirty="0">
                <a:latin typeface="Cambria"/>
                <a:ea typeface="Cambria"/>
                <a:cs typeface="+mn-lt"/>
              </a:rPr>
              <a:t>10. </a:t>
            </a:r>
            <a:r>
              <a:rPr lang="ru-RU" dirty="0">
                <a:latin typeface="Cambria"/>
                <a:ea typeface="Cambria"/>
                <a:cs typeface="+mn-lt"/>
                <a:hlinkClick r:id="rId10"/>
              </a:rPr>
              <a:t>https://prom.ua/ua/p1367594702-taktilnaya-plitka-betonnaya.html</a:t>
            </a:r>
            <a:r>
              <a:rPr lang="ru-RU" dirty="0">
                <a:latin typeface="Cambria"/>
                <a:ea typeface="Cambria"/>
                <a:cs typeface="+mn-lt"/>
              </a:rPr>
              <a:t>?</a:t>
            </a:r>
            <a:endParaRPr lang="ru-RU">
              <a:latin typeface="Cambria"/>
              <a:ea typeface="Cambria"/>
            </a:endParaRPr>
          </a:p>
          <a:p>
            <a:pPr>
              <a:buClr>
                <a:srgbClr val="9E3611"/>
              </a:buClr>
            </a:pPr>
            <a:r>
              <a:rPr lang="ru-RU" dirty="0">
                <a:latin typeface="Cambria"/>
                <a:ea typeface="Cambria"/>
                <a:cs typeface="+mn-lt"/>
              </a:rPr>
              <a:t>11. </a:t>
            </a:r>
            <a:r>
              <a:rPr lang="ru-RU" dirty="0" err="1">
                <a:latin typeface="Cambria"/>
                <a:ea typeface="Cambria"/>
                <a:cs typeface="+mn-lt"/>
              </a:rPr>
              <a:t>Liu</a:t>
            </a:r>
            <a:r>
              <a:rPr lang="ru-RU" dirty="0">
                <a:latin typeface="Cambria"/>
                <a:ea typeface="Cambria"/>
                <a:cs typeface="+mn-lt"/>
              </a:rPr>
              <a:t> M. та </a:t>
            </a:r>
            <a:r>
              <a:rPr lang="ru-RU" dirty="0" err="1">
                <a:latin typeface="Cambria"/>
                <a:ea typeface="Cambria"/>
                <a:cs typeface="+mn-lt"/>
              </a:rPr>
              <a:t>ін</a:t>
            </a:r>
            <a:r>
              <a:rPr lang="ru-RU" dirty="0">
                <a:latin typeface="Cambria"/>
                <a:ea typeface="Cambria"/>
                <a:cs typeface="+mn-lt"/>
              </a:rPr>
              <a:t>. Design, </a:t>
            </a:r>
            <a:r>
              <a:rPr lang="ru-RU" dirty="0" err="1">
                <a:latin typeface="Cambria"/>
                <a:ea typeface="Cambria"/>
                <a:cs typeface="+mn-lt"/>
              </a:rPr>
              <a:t>simulation</a:t>
            </a:r>
            <a:r>
              <a:rPr lang="ru-RU" dirty="0">
                <a:latin typeface="Cambria"/>
                <a:ea typeface="Cambria"/>
                <a:cs typeface="+mn-lt"/>
              </a:rPr>
              <a:t> </a:t>
            </a:r>
            <a:r>
              <a:rPr lang="ru-RU" dirty="0" err="1">
                <a:latin typeface="Cambria"/>
                <a:ea typeface="Cambria"/>
                <a:cs typeface="+mn-lt"/>
              </a:rPr>
              <a:t>and</a:t>
            </a:r>
            <a:r>
              <a:rPr lang="ru-RU" dirty="0">
                <a:latin typeface="Cambria"/>
                <a:ea typeface="Cambria"/>
                <a:cs typeface="+mn-lt"/>
              </a:rPr>
              <a:t> </a:t>
            </a:r>
            <a:r>
              <a:rPr lang="ru-RU" dirty="0" err="1">
                <a:latin typeface="Cambria"/>
                <a:ea typeface="Cambria"/>
                <a:cs typeface="+mn-lt"/>
              </a:rPr>
              <a:t>experiment</a:t>
            </a:r>
            <a:r>
              <a:rPr lang="ru-RU" dirty="0">
                <a:latin typeface="Cambria"/>
                <a:ea typeface="Cambria"/>
                <a:cs typeface="+mn-lt"/>
              </a:rPr>
              <a:t> </a:t>
            </a:r>
            <a:r>
              <a:rPr lang="ru-RU" dirty="0" err="1">
                <a:latin typeface="Cambria"/>
                <a:ea typeface="Cambria"/>
                <a:cs typeface="+mn-lt"/>
              </a:rPr>
              <a:t>of</a:t>
            </a:r>
            <a:r>
              <a:rPr lang="ru-RU" dirty="0">
                <a:latin typeface="Cambria"/>
                <a:ea typeface="Cambria"/>
                <a:cs typeface="+mn-lt"/>
              </a:rPr>
              <a:t> a </a:t>
            </a:r>
            <a:r>
              <a:rPr lang="ru-RU" dirty="0" err="1">
                <a:latin typeface="Cambria"/>
                <a:ea typeface="Cambria"/>
                <a:cs typeface="+mn-lt"/>
              </a:rPr>
              <a:t>novel</a:t>
            </a:r>
            <a:r>
              <a:rPr lang="ru-RU" dirty="0">
                <a:latin typeface="Cambria"/>
                <a:ea typeface="Cambria"/>
                <a:cs typeface="+mn-lt"/>
              </a:rPr>
              <a:t> </a:t>
            </a:r>
            <a:r>
              <a:rPr lang="ru-RU" dirty="0" err="1">
                <a:latin typeface="Cambria"/>
                <a:ea typeface="Cambria"/>
                <a:cs typeface="+mn-lt"/>
              </a:rPr>
              <a:t>high</a:t>
            </a:r>
            <a:r>
              <a:rPr lang="ru-RU" dirty="0">
                <a:latin typeface="Cambria"/>
                <a:ea typeface="Cambria"/>
                <a:cs typeface="+mn-lt"/>
              </a:rPr>
              <a:t> </a:t>
            </a:r>
            <a:r>
              <a:rPr lang="ru-RU" dirty="0" err="1">
                <a:latin typeface="Cambria"/>
                <a:ea typeface="Cambria"/>
                <a:cs typeface="+mn-lt"/>
              </a:rPr>
              <a:t>efficiency</a:t>
            </a:r>
            <a:r>
              <a:rPr lang="ru-RU" dirty="0">
                <a:latin typeface="Cambria"/>
                <a:ea typeface="Cambria"/>
                <a:cs typeface="+mn-lt"/>
              </a:rPr>
              <a:t> </a:t>
            </a:r>
            <a:r>
              <a:rPr lang="ru-RU" dirty="0" err="1">
                <a:latin typeface="Cambria"/>
                <a:ea typeface="Cambria"/>
                <a:cs typeface="+mn-lt"/>
              </a:rPr>
              <a:t>energy</a:t>
            </a:r>
            <a:r>
              <a:rPr lang="ru-RU" dirty="0">
                <a:latin typeface="Cambria"/>
                <a:ea typeface="Cambria"/>
                <a:cs typeface="+mn-lt"/>
              </a:rPr>
              <a:t> </a:t>
            </a:r>
            <a:r>
              <a:rPr lang="ru-RU" dirty="0" err="1">
                <a:latin typeface="Cambria"/>
                <a:ea typeface="Cambria"/>
                <a:cs typeface="+mn-lt"/>
              </a:rPr>
              <a:t>harvesting</a:t>
            </a:r>
            <a:r>
              <a:rPr lang="ru-RU" dirty="0">
                <a:latin typeface="Cambria"/>
                <a:ea typeface="Cambria"/>
                <a:cs typeface="+mn-lt"/>
              </a:rPr>
              <a:t> </a:t>
            </a:r>
            <a:r>
              <a:rPr lang="ru-RU" dirty="0" err="1">
                <a:latin typeface="Cambria"/>
                <a:ea typeface="Cambria"/>
                <a:cs typeface="+mn-lt"/>
              </a:rPr>
              <a:t>paver</a:t>
            </a:r>
            <a:r>
              <a:rPr lang="ru-RU" dirty="0">
                <a:latin typeface="Cambria"/>
                <a:ea typeface="Cambria"/>
                <a:cs typeface="+mn-lt"/>
              </a:rPr>
              <a:t> // </a:t>
            </a:r>
            <a:r>
              <a:rPr lang="ru-RU" dirty="0" err="1">
                <a:latin typeface="Cambria"/>
                <a:ea typeface="Cambria"/>
                <a:cs typeface="+mn-lt"/>
              </a:rPr>
              <a:t>Applied</a:t>
            </a:r>
            <a:r>
              <a:rPr lang="ru-RU" dirty="0">
                <a:latin typeface="Cambria"/>
                <a:ea typeface="Cambria"/>
                <a:cs typeface="+mn-lt"/>
              </a:rPr>
              <a:t> </a:t>
            </a:r>
            <a:r>
              <a:rPr lang="ru-RU" dirty="0" err="1">
                <a:latin typeface="Cambria"/>
                <a:ea typeface="Cambria"/>
                <a:cs typeface="+mn-lt"/>
              </a:rPr>
              <a:t>energy</a:t>
            </a:r>
            <a:r>
              <a:rPr lang="ru-RU" dirty="0">
                <a:latin typeface="Cambria"/>
                <a:ea typeface="Cambria"/>
                <a:cs typeface="+mn-lt"/>
              </a:rPr>
              <a:t>. 2018. Т. 212. С. 966-975.</a:t>
            </a:r>
            <a:endParaRPr lang="ru-RU" dirty="0">
              <a:latin typeface="Cambria"/>
              <a:ea typeface="Cambria"/>
            </a:endParaRPr>
          </a:p>
          <a:p>
            <a:pPr>
              <a:buClr>
                <a:srgbClr val="9E3611"/>
              </a:buClr>
            </a:pPr>
            <a:endParaRPr lang="ru-RU" dirty="0">
              <a:latin typeface="Cambria"/>
              <a:ea typeface="Cambria"/>
            </a:endParaRPr>
          </a:p>
        </p:txBody>
      </p:sp>
    </p:spTree>
    <p:extLst>
      <p:ext uri="{BB962C8B-B14F-4D97-AF65-F5344CB8AC3E}">
        <p14:creationId xmlns:p14="http://schemas.microsoft.com/office/powerpoint/2010/main" val="227390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81BB01C-2DAE-48BD-8E81-DAE2E1BC4D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38DE183-D626-4FBB-51F5-878F4E414948}"/>
              </a:ext>
            </a:extLst>
          </p:cNvPr>
          <p:cNvSpPr>
            <a:spLocks noGrp="1"/>
          </p:cNvSpPr>
          <p:nvPr>
            <p:ph type="title"/>
          </p:nvPr>
        </p:nvSpPr>
        <p:spPr>
          <a:xfrm>
            <a:off x="4970109" y="484632"/>
            <a:ext cx="6730277" cy="1609344"/>
          </a:xfrm>
          <a:ln>
            <a:noFill/>
          </a:ln>
        </p:spPr>
        <p:txBody>
          <a:bodyPr>
            <a:normAutofit/>
          </a:bodyPr>
          <a:lstStyle/>
          <a:p>
            <a:r>
              <a:rPr lang="uk-UA" sz="4800">
                <a:latin typeface="Cambria"/>
                <a:ea typeface="Cambria"/>
                <a:cs typeface="+mj-lt"/>
              </a:rPr>
              <a:t>Актуальність Роботи</a:t>
            </a:r>
            <a:endParaRPr lang="uk-UA" sz="4800">
              <a:latin typeface="Cambria"/>
              <a:ea typeface="Cambria"/>
            </a:endParaRPr>
          </a:p>
        </p:txBody>
      </p:sp>
      <p:pic>
        <p:nvPicPr>
          <p:cNvPr id="7" name="Рисунок 7">
            <a:extLst>
              <a:ext uri="{FF2B5EF4-FFF2-40B4-BE49-F238E27FC236}">
                <a16:creationId xmlns:a16="http://schemas.microsoft.com/office/drawing/2014/main" id="{5578A1B5-8241-F3E9-7BEB-6D9C7A5CC1F5}"/>
              </a:ext>
            </a:extLst>
          </p:cNvPr>
          <p:cNvPicPr>
            <a:picLocks noChangeAspect="1"/>
          </p:cNvPicPr>
          <p:nvPr/>
        </p:nvPicPr>
        <p:blipFill rotWithShape="1">
          <a:blip r:embed="rId4"/>
          <a:srcRect l="10231" r="9918" b="2"/>
          <a:stretch/>
        </p:blipFill>
        <p:spPr>
          <a:xfrm>
            <a:off x="374681" y="88358"/>
            <a:ext cx="3906825" cy="2911650"/>
          </a:xfrm>
          <a:prstGeom prst="rect">
            <a:avLst/>
          </a:prstGeom>
        </p:spPr>
      </p:pic>
      <p:sp>
        <p:nvSpPr>
          <p:cNvPr id="3" name="Объект 2">
            <a:extLst>
              <a:ext uri="{FF2B5EF4-FFF2-40B4-BE49-F238E27FC236}">
                <a16:creationId xmlns:a16="http://schemas.microsoft.com/office/drawing/2014/main" id="{C947FB10-F5E2-A317-CC44-3A6E5E479034}"/>
              </a:ext>
            </a:extLst>
          </p:cNvPr>
          <p:cNvSpPr>
            <a:spLocks noGrp="1"/>
          </p:cNvSpPr>
          <p:nvPr>
            <p:ph idx="1"/>
          </p:nvPr>
        </p:nvSpPr>
        <p:spPr>
          <a:xfrm>
            <a:off x="4970109" y="2110365"/>
            <a:ext cx="7138884" cy="4360008"/>
          </a:xfrm>
        </p:spPr>
        <p:txBody>
          <a:bodyPr vert="horz" lIns="91440" tIns="45720" rIns="91440" bIns="45720" rtlCol="0" anchor="t">
            <a:normAutofit fontScale="47500" lnSpcReduction="20000"/>
          </a:bodyPr>
          <a:lstStyle/>
          <a:p>
            <a:pPr>
              <a:buNone/>
            </a:pPr>
            <a:r>
              <a:rPr lang="uk-UA" sz="3800" dirty="0">
                <a:latin typeface="Cambria"/>
                <a:ea typeface="Cambria"/>
                <a:cs typeface="+mn-lt"/>
              </a:rPr>
              <a:t>  </a:t>
            </a:r>
            <a:r>
              <a:rPr lang="uk-UA" sz="4400" dirty="0">
                <a:latin typeface="Cambria"/>
                <a:ea typeface="Cambria"/>
                <a:cs typeface="+mn-lt"/>
              </a:rPr>
              <a:t> Пішохідний перехід є невід’ємною частиною нашого життя, однак не дивлячись на його буденність та звичність, він зазнає постійних </a:t>
            </a:r>
            <a:r>
              <a:rPr lang="uk-UA" sz="4400" dirty="0" err="1">
                <a:latin typeface="Cambria"/>
                <a:ea typeface="Cambria"/>
                <a:cs typeface="+mn-lt"/>
              </a:rPr>
              <a:t>вдосконалень</a:t>
            </a:r>
            <a:r>
              <a:rPr lang="uk-UA" sz="4400" dirty="0">
                <a:latin typeface="Cambria"/>
                <a:ea typeface="Cambria"/>
                <a:cs typeface="+mn-lt"/>
              </a:rPr>
              <a:t>. </a:t>
            </a:r>
          </a:p>
          <a:p>
            <a:pPr>
              <a:buNone/>
            </a:pPr>
            <a:r>
              <a:rPr lang="uk-UA" sz="4400" dirty="0">
                <a:latin typeface="Cambria"/>
                <a:ea typeface="Cambria"/>
                <a:cs typeface="+mn-lt"/>
              </a:rPr>
              <a:t>   Наприклад, якщо для звичайних людей перетин дороги на пішохідному переході є простою справою (хоча і тут нерідкі ДТП), то для людей з інвалідністю це може бути справжньою проблемою, а в Україні наразі налічується близько 100 тисяч людей з повною сліпотою, і близько 120 тисяч людей з повною глухотою. </a:t>
            </a:r>
            <a:endParaRPr lang="uk-UA" sz="4400">
              <a:latin typeface="Cambria"/>
              <a:ea typeface="Cambria"/>
            </a:endParaRPr>
          </a:p>
          <a:p>
            <a:pPr>
              <a:buNone/>
            </a:pPr>
            <a:r>
              <a:rPr lang="uk-UA" sz="4400" dirty="0">
                <a:latin typeface="Cambria"/>
                <a:ea typeface="Cambria"/>
                <a:cs typeface="+mn-lt"/>
              </a:rPr>
              <a:t>   Саме тому сучасні регульовані пішохідні переходи обладнуються пристроями звукового повідомлення про наявність зеленого сигналу світлофора. Але такі пристрої не вирішують проблему користування переходом людьми, які мають вади зору та слуху одночасно.</a:t>
            </a:r>
            <a:endParaRPr lang="uk-UA" sz="4400" dirty="0">
              <a:latin typeface="Cambria"/>
              <a:ea typeface="Cambria"/>
            </a:endParaRPr>
          </a:p>
          <a:p>
            <a:pPr marL="0" indent="0">
              <a:buNone/>
            </a:pPr>
            <a:br>
              <a:rPr lang="en-US" dirty="0"/>
            </a:br>
            <a:endParaRPr lang="en-US" dirty="0"/>
          </a:p>
        </p:txBody>
      </p:sp>
      <p:grpSp>
        <p:nvGrpSpPr>
          <p:cNvPr id="14" name="Group 13">
            <a:extLst>
              <a:ext uri="{FF2B5EF4-FFF2-40B4-BE49-F238E27FC236}">
                <a16:creationId xmlns:a16="http://schemas.microsoft.com/office/drawing/2014/main" id="{AD55FF18-1979-4730-A345-E74E328F07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6F8381C4-0751-4A6E-BFF7-48DF67BFA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F7320C1D-D7A9-4392-B3B6-ACEF193A8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8" name="TextBox 7">
            <a:extLst>
              <a:ext uri="{FF2B5EF4-FFF2-40B4-BE49-F238E27FC236}">
                <a16:creationId xmlns:a16="http://schemas.microsoft.com/office/drawing/2014/main" id="{89555374-148A-49C2-4208-900A7BF1FA8F}"/>
              </a:ext>
            </a:extLst>
          </p:cNvPr>
          <p:cNvSpPr txBox="1"/>
          <p:nvPr/>
        </p:nvSpPr>
        <p:spPr>
          <a:xfrm>
            <a:off x="196791" y="2789926"/>
            <a:ext cx="41527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uk-UA">
                <a:latin typeface="Cambria"/>
              </a:rPr>
              <a:t>Рис. 1. Відсоток населення України з інвалідністю</a:t>
            </a:r>
            <a:endParaRPr lang="ru-RU">
              <a:ea typeface="Cambria" panose="02040503050406030204" pitchFamily="18" charset="0"/>
            </a:endParaRPr>
          </a:p>
        </p:txBody>
      </p:sp>
      <p:pic>
        <p:nvPicPr>
          <p:cNvPr id="4" name="Рисунок 4">
            <a:extLst>
              <a:ext uri="{FF2B5EF4-FFF2-40B4-BE49-F238E27FC236}">
                <a16:creationId xmlns:a16="http://schemas.microsoft.com/office/drawing/2014/main" id="{C805AD46-D496-2AA9-D42C-767106DD494C}"/>
              </a:ext>
            </a:extLst>
          </p:cNvPr>
          <p:cNvPicPr>
            <a:picLocks noChangeAspect="1"/>
          </p:cNvPicPr>
          <p:nvPr/>
        </p:nvPicPr>
        <p:blipFill>
          <a:blip r:embed="rId6"/>
          <a:stretch>
            <a:fillRect/>
          </a:stretch>
        </p:blipFill>
        <p:spPr>
          <a:xfrm>
            <a:off x="5292" y="3433235"/>
            <a:ext cx="4627673" cy="2745315"/>
          </a:xfrm>
          <a:prstGeom prst="rect">
            <a:avLst/>
          </a:prstGeom>
        </p:spPr>
      </p:pic>
      <p:sp>
        <p:nvSpPr>
          <p:cNvPr id="9" name="TextBox 8">
            <a:extLst>
              <a:ext uri="{FF2B5EF4-FFF2-40B4-BE49-F238E27FC236}">
                <a16:creationId xmlns:a16="http://schemas.microsoft.com/office/drawing/2014/main" id="{BEC9EC38-3048-1EBE-CD60-8F2AE5ACFA6E}"/>
              </a:ext>
            </a:extLst>
          </p:cNvPr>
          <p:cNvSpPr txBox="1"/>
          <p:nvPr/>
        </p:nvSpPr>
        <p:spPr>
          <a:xfrm>
            <a:off x="89636" y="6064144"/>
            <a:ext cx="44027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uk-UA">
                <a:latin typeface="Cambria"/>
              </a:rPr>
              <a:t>Рис. 2. Відсоток  людей з вадами зору та/або слуху серед людей з інвалідністю</a:t>
            </a:r>
            <a:endParaRPr lang="uk-UA" err="1">
              <a:latin typeface="Cambria"/>
              <a:ea typeface="Cambria" panose="02040503050406030204" pitchFamily="18" charset="0"/>
            </a:endParaRPr>
          </a:p>
        </p:txBody>
      </p:sp>
    </p:spTree>
    <p:extLst>
      <p:ext uri="{BB962C8B-B14F-4D97-AF65-F5344CB8AC3E}">
        <p14:creationId xmlns:p14="http://schemas.microsoft.com/office/powerpoint/2010/main" val="702839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603FF4-BD33-83D3-E128-71248E0B726D}"/>
              </a:ext>
            </a:extLst>
          </p:cNvPr>
          <p:cNvSpPr>
            <a:spLocks noGrp="1"/>
          </p:cNvSpPr>
          <p:nvPr>
            <p:ph type="title"/>
          </p:nvPr>
        </p:nvSpPr>
        <p:spPr>
          <a:xfrm>
            <a:off x="396196" y="-144846"/>
            <a:ext cx="10058400" cy="1609344"/>
          </a:xfrm>
        </p:spPr>
        <p:txBody>
          <a:bodyPr>
            <a:normAutofit/>
          </a:bodyPr>
          <a:lstStyle/>
          <a:p>
            <a:r>
              <a:rPr lang="uk-UA" sz="4800" dirty="0">
                <a:latin typeface="Cambria"/>
                <a:ea typeface="Cambria"/>
              </a:rPr>
              <a:t>Об'єкт, предмет, мета</a:t>
            </a:r>
          </a:p>
        </p:txBody>
      </p:sp>
      <p:sp>
        <p:nvSpPr>
          <p:cNvPr id="3" name="Объект 2">
            <a:extLst>
              <a:ext uri="{FF2B5EF4-FFF2-40B4-BE49-F238E27FC236}">
                <a16:creationId xmlns:a16="http://schemas.microsoft.com/office/drawing/2014/main" id="{7984CEDB-E76C-DCF8-D1C6-91B5F35D19C3}"/>
              </a:ext>
            </a:extLst>
          </p:cNvPr>
          <p:cNvSpPr>
            <a:spLocks noGrp="1"/>
          </p:cNvSpPr>
          <p:nvPr>
            <p:ph idx="1"/>
          </p:nvPr>
        </p:nvSpPr>
        <p:spPr>
          <a:xfrm>
            <a:off x="473500" y="1646539"/>
            <a:ext cx="5618922" cy="4580879"/>
          </a:xfrm>
        </p:spPr>
        <p:txBody>
          <a:bodyPr vert="horz" lIns="91440" tIns="45720" rIns="91440" bIns="45720" rtlCol="0" anchor="t">
            <a:normAutofit fontScale="92500" lnSpcReduction="20000"/>
          </a:bodyPr>
          <a:lstStyle/>
          <a:p>
            <a:pPr>
              <a:buNone/>
            </a:pPr>
            <a:r>
              <a:rPr lang="uk-UA" sz="2400" b="1" dirty="0">
                <a:latin typeface="Cambria"/>
                <a:ea typeface="Cambria"/>
                <a:cs typeface="+mn-lt"/>
              </a:rPr>
              <a:t>Об’єктом </a:t>
            </a:r>
            <a:r>
              <a:rPr lang="uk-UA" sz="2400" dirty="0">
                <a:latin typeface="Cambria"/>
                <a:ea typeface="Cambria"/>
                <a:cs typeface="+mn-lt"/>
              </a:rPr>
              <a:t>даної роботи є процес перетину дороги на регульованому пішохідному переході. </a:t>
            </a:r>
            <a:endParaRPr lang="uk-UA" sz="2400">
              <a:latin typeface="Cambria"/>
              <a:ea typeface="Cambria"/>
            </a:endParaRPr>
          </a:p>
          <a:p>
            <a:pPr>
              <a:buNone/>
            </a:pPr>
            <a:r>
              <a:rPr lang="uk-UA" sz="2400" b="1" dirty="0">
                <a:latin typeface="Cambria"/>
                <a:ea typeface="Cambria"/>
                <a:cs typeface="+mn-lt"/>
              </a:rPr>
              <a:t>Предмет </a:t>
            </a:r>
            <a:r>
              <a:rPr lang="uk-UA" sz="2400" dirty="0">
                <a:latin typeface="Cambria"/>
                <a:ea typeface="Cambria"/>
                <a:cs typeface="+mn-lt"/>
              </a:rPr>
              <a:t>роботи – нове обладнання пішохідного переходу, що дозволяє безпечно та зручно перетинати дорогу пішоходам, в тому числі з інвалідністю, незалежно від наявності зовнішнього постачання електроенергії.</a:t>
            </a:r>
            <a:endParaRPr lang="uk-UA" sz="2400">
              <a:latin typeface="Cambria"/>
              <a:ea typeface="Cambria"/>
            </a:endParaRPr>
          </a:p>
          <a:p>
            <a:pPr>
              <a:buNone/>
            </a:pPr>
            <a:r>
              <a:rPr lang="uk-UA" sz="2400" b="1" dirty="0">
                <a:latin typeface="Cambria"/>
                <a:ea typeface="Cambria"/>
                <a:cs typeface="+mn-lt"/>
              </a:rPr>
              <a:t>Мета </a:t>
            </a:r>
            <a:r>
              <a:rPr lang="uk-UA" sz="2400" dirty="0">
                <a:latin typeface="Cambria"/>
                <a:ea typeface="Cambria"/>
                <a:cs typeface="+mn-lt"/>
              </a:rPr>
              <a:t>роботи – підвищення безпечності та зручності процесу перетинання регульованого пішохідного переходу людьми, в тому числі з інвалідністю, незалежно від наявності зовнішнього постачання електроенергії.</a:t>
            </a:r>
            <a:r>
              <a:rPr lang="uk-UA" dirty="0">
                <a:latin typeface="Cambria"/>
                <a:ea typeface="Cambria"/>
                <a:cs typeface="+mn-lt"/>
              </a:rPr>
              <a:t> </a:t>
            </a:r>
            <a:endParaRPr lang="uk-UA">
              <a:latin typeface="Cambria"/>
              <a:ea typeface="Cambria"/>
            </a:endParaRPr>
          </a:p>
          <a:p>
            <a:pPr marL="0" indent="0">
              <a:buNone/>
            </a:pPr>
            <a:br>
              <a:rPr lang="en-US" dirty="0"/>
            </a:br>
            <a:endParaRPr lang="en-US" dirty="0"/>
          </a:p>
        </p:txBody>
      </p:sp>
      <p:pic>
        <p:nvPicPr>
          <p:cNvPr id="5" name="Рисунок 5">
            <a:extLst>
              <a:ext uri="{FF2B5EF4-FFF2-40B4-BE49-F238E27FC236}">
                <a16:creationId xmlns:a16="http://schemas.microsoft.com/office/drawing/2014/main" id="{C1DDD9F8-21D1-83A1-EC8B-5AE0301D3573}"/>
              </a:ext>
            </a:extLst>
          </p:cNvPr>
          <p:cNvPicPr>
            <a:picLocks noChangeAspect="1"/>
          </p:cNvPicPr>
          <p:nvPr/>
        </p:nvPicPr>
        <p:blipFill>
          <a:blip r:embed="rId2"/>
          <a:stretch>
            <a:fillRect/>
          </a:stretch>
        </p:blipFill>
        <p:spPr>
          <a:xfrm>
            <a:off x="6162368" y="1709834"/>
            <a:ext cx="5972347" cy="3735257"/>
          </a:xfrm>
          <a:prstGeom prst="rect">
            <a:avLst/>
          </a:prstGeom>
        </p:spPr>
      </p:pic>
    </p:spTree>
    <p:extLst>
      <p:ext uri="{BB962C8B-B14F-4D97-AF65-F5344CB8AC3E}">
        <p14:creationId xmlns:p14="http://schemas.microsoft.com/office/powerpoint/2010/main" val="23436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46C1D7-A731-3D55-96C8-2962F3E8C4EB}"/>
              </a:ext>
            </a:extLst>
          </p:cNvPr>
          <p:cNvSpPr>
            <a:spLocks noGrp="1"/>
          </p:cNvSpPr>
          <p:nvPr>
            <p:ph type="title"/>
          </p:nvPr>
        </p:nvSpPr>
        <p:spPr>
          <a:xfrm>
            <a:off x="219500" y="-189020"/>
            <a:ext cx="10058400" cy="1609344"/>
          </a:xfrm>
        </p:spPr>
        <p:txBody>
          <a:bodyPr/>
          <a:lstStyle/>
          <a:p>
            <a:r>
              <a:rPr lang="ru-RU" dirty="0" err="1">
                <a:latin typeface="Cambria"/>
                <a:ea typeface="Cambria"/>
              </a:rPr>
              <a:t>Аналіз</a:t>
            </a:r>
            <a:r>
              <a:rPr lang="ru-RU" dirty="0">
                <a:latin typeface="Cambria"/>
                <a:ea typeface="Cambria"/>
              </a:rPr>
              <a:t> </a:t>
            </a:r>
            <a:r>
              <a:rPr lang="ru-RU" dirty="0" err="1">
                <a:latin typeface="Cambria"/>
                <a:ea typeface="Cambria"/>
              </a:rPr>
              <a:t>існуючих</a:t>
            </a:r>
            <a:r>
              <a:rPr lang="ru-RU" dirty="0">
                <a:latin typeface="Cambria"/>
                <a:ea typeface="Cambria"/>
              </a:rPr>
              <a:t> </a:t>
            </a:r>
            <a:r>
              <a:rPr lang="ru-RU" dirty="0" err="1">
                <a:latin typeface="Cambria"/>
                <a:ea typeface="Cambria"/>
              </a:rPr>
              <a:t>рішень</a:t>
            </a:r>
            <a:endParaRPr lang="ru-RU" dirty="0" err="1"/>
          </a:p>
        </p:txBody>
      </p:sp>
      <p:pic>
        <p:nvPicPr>
          <p:cNvPr id="5" name="Рисунок 5" descr="Изображение выглядит как текст, дерево, внешний, знак&#10;&#10;Автоматически созданное описание">
            <a:extLst>
              <a:ext uri="{FF2B5EF4-FFF2-40B4-BE49-F238E27FC236}">
                <a16:creationId xmlns:a16="http://schemas.microsoft.com/office/drawing/2014/main" id="{9B6CB61C-F5F2-B137-67EB-C8ADD2AA8243}"/>
              </a:ext>
            </a:extLst>
          </p:cNvPr>
          <p:cNvPicPr>
            <a:picLocks noChangeAspect="1"/>
          </p:cNvPicPr>
          <p:nvPr/>
        </p:nvPicPr>
        <p:blipFill rotWithShape="1">
          <a:blip r:embed="rId2"/>
          <a:srcRect r="10500" b="407"/>
          <a:stretch/>
        </p:blipFill>
        <p:spPr>
          <a:xfrm>
            <a:off x="3537046" y="3597225"/>
            <a:ext cx="2202169" cy="3004407"/>
          </a:xfrm>
          <a:prstGeom prst="rect">
            <a:avLst/>
          </a:prstGeom>
        </p:spPr>
      </p:pic>
      <p:sp>
        <p:nvSpPr>
          <p:cNvPr id="6" name="TextBox 5">
            <a:extLst>
              <a:ext uri="{FF2B5EF4-FFF2-40B4-BE49-F238E27FC236}">
                <a16:creationId xmlns:a16="http://schemas.microsoft.com/office/drawing/2014/main" id="{083B5E99-6CE3-38E7-FE53-6724B66828D6}"/>
              </a:ext>
            </a:extLst>
          </p:cNvPr>
          <p:cNvSpPr txBox="1"/>
          <p:nvPr/>
        </p:nvSpPr>
        <p:spPr>
          <a:xfrm>
            <a:off x="3978947" y="5026386"/>
            <a:ext cx="1327354" cy="737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ru-RU"/>
          </a:p>
        </p:txBody>
      </p:sp>
      <p:pic>
        <p:nvPicPr>
          <p:cNvPr id="7" name="Рисунок 7" descr="Изображение выглядит как небо, легкий, внешний, движение&#10;&#10;Автоматически созданное описание">
            <a:extLst>
              <a:ext uri="{FF2B5EF4-FFF2-40B4-BE49-F238E27FC236}">
                <a16:creationId xmlns:a16="http://schemas.microsoft.com/office/drawing/2014/main" id="{74EAB834-B396-1B53-EE65-39DB06B446B1}"/>
              </a:ext>
            </a:extLst>
          </p:cNvPr>
          <p:cNvPicPr>
            <a:picLocks noChangeAspect="1"/>
          </p:cNvPicPr>
          <p:nvPr/>
        </p:nvPicPr>
        <p:blipFill>
          <a:blip r:embed="rId3"/>
          <a:stretch>
            <a:fillRect/>
          </a:stretch>
        </p:blipFill>
        <p:spPr>
          <a:xfrm>
            <a:off x="215455" y="1210614"/>
            <a:ext cx="2743200" cy="2743200"/>
          </a:xfrm>
          <a:prstGeom prst="rect">
            <a:avLst/>
          </a:prstGeom>
        </p:spPr>
      </p:pic>
      <p:pic>
        <p:nvPicPr>
          <p:cNvPr id="8" name="Рисунок 8" descr="Изображение выглядит как внешний, дорога, тротуар, асфальтобетон&#10;&#10;Автоматически созданное описание">
            <a:extLst>
              <a:ext uri="{FF2B5EF4-FFF2-40B4-BE49-F238E27FC236}">
                <a16:creationId xmlns:a16="http://schemas.microsoft.com/office/drawing/2014/main" id="{E96AA1C7-7D17-31B0-A511-7A0FFFE836B1}"/>
              </a:ext>
            </a:extLst>
          </p:cNvPr>
          <p:cNvPicPr>
            <a:picLocks noChangeAspect="1"/>
          </p:cNvPicPr>
          <p:nvPr/>
        </p:nvPicPr>
        <p:blipFill>
          <a:blip r:embed="rId4"/>
          <a:stretch>
            <a:fillRect/>
          </a:stretch>
        </p:blipFill>
        <p:spPr>
          <a:xfrm>
            <a:off x="7101776" y="1220451"/>
            <a:ext cx="2743200" cy="1941576"/>
          </a:xfrm>
          <a:prstGeom prst="rect">
            <a:avLst/>
          </a:prstGeom>
        </p:spPr>
      </p:pic>
      <p:sp>
        <p:nvSpPr>
          <p:cNvPr id="9" name="TextBox 8">
            <a:extLst>
              <a:ext uri="{FF2B5EF4-FFF2-40B4-BE49-F238E27FC236}">
                <a16:creationId xmlns:a16="http://schemas.microsoft.com/office/drawing/2014/main" id="{C6AF68AD-5F44-F8C7-5D7E-F21F6B6E884B}"/>
              </a:ext>
            </a:extLst>
          </p:cNvPr>
          <p:cNvSpPr txBox="1"/>
          <p:nvPr/>
        </p:nvSpPr>
        <p:spPr>
          <a:xfrm>
            <a:off x="2193823" y="3871451"/>
            <a:ext cx="180974" cy="361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ru-RU"/>
          </a:p>
        </p:txBody>
      </p:sp>
      <p:sp>
        <p:nvSpPr>
          <p:cNvPr id="11" name="TextBox 10">
            <a:extLst>
              <a:ext uri="{FF2B5EF4-FFF2-40B4-BE49-F238E27FC236}">
                <a16:creationId xmlns:a16="http://schemas.microsoft.com/office/drawing/2014/main" id="{1AEEAB4D-4ECB-E4AD-105E-277329C7FD31}"/>
              </a:ext>
            </a:extLst>
          </p:cNvPr>
          <p:cNvSpPr txBox="1"/>
          <p:nvPr/>
        </p:nvSpPr>
        <p:spPr>
          <a:xfrm>
            <a:off x="159862" y="4019113"/>
            <a:ext cx="320777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err="1">
                <a:latin typeface="Cambria"/>
                <a:ea typeface="Cambria"/>
              </a:rPr>
              <a:t>Світлофор</a:t>
            </a:r>
            <a:r>
              <a:rPr lang="ru-RU" dirty="0">
                <a:latin typeface="Cambria"/>
                <a:ea typeface="Cambria"/>
              </a:rPr>
              <a:t> - </a:t>
            </a:r>
            <a:r>
              <a:rPr lang="ru-RU" dirty="0" err="1">
                <a:latin typeface="Cambria"/>
                <a:ea typeface="Cambria"/>
              </a:rPr>
              <a:t>стандартне</a:t>
            </a:r>
            <a:r>
              <a:rPr lang="ru-RU" dirty="0">
                <a:latin typeface="Cambria"/>
                <a:ea typeface="Cambria"/>
              </a:rPr>
              <a:t> </a:t>
            </a:r>
            <a:endParaRPr lang="ru-RU" dirty="0"/>
          </a:p>
          <a:p>
            <a:r>
              <a:rPr lang="ru-RU" dirty="0" err="1">
                <a:latin typeface="Cambria"/>
                <a:ea typeface="Cambria"/>
              </a:rPr>
              <a:t>рішення</a:t>
            </a:r>
            <a:r>
              <a:rPr lang="ru-RU" dirty="0">
                <a:latin typeface="Cambria"/>
                <a:ea typeface="Cambria"/>
              </a:rPr>
              <a:t>, але </a:t>
            </a:r>
            <a:r>
              <a:rPr lang="ru-RU" dirty="0" err="1">
                <a:latin typeface="Cambria"/>
                <a:ea typeface="Cambria"/>
              </a:rPr>
              <a:t>воно</a:t>
            </a:r>
            <a:r>
              <a:rPr lang="ru-RU" dirty="0">
                <a:latin typeface="Cambria"/>
                <a:ea typeface="Cambria"/>
              </a:rPr>
              <a:t> не </a:t>
            </a:r>
            <a:r>
              <a:rPr lang="ru-RU" dirty="0" err="1">
                <a:latin typeface="Cambria"/>
                <a:ea typeface="Cambria"/>
              </a:rPr>
              <a:t>підійде</a:t>
            </a:r>
            <a:r>
              <a:rPr lang="ru-RU" dirty="0">
                <a:latin typeface="Cambria"/>
                <a:ea typeface="Cambria"/>
              </a:rPr>
              <a:t> для людей з поганим </a:t>
            </a:r>
            <a:r>
              <a:rPr lang="ru-RU" dirty="0" err="1">
                <a:latin typeface="Cambria"/>
                <a:ea typeface="Cambria"/>
              </a:rPr>
              <a:t>зором</a:t>
            </a:r>
            <a:endParaRPr lang="ru-RU" dirty="0">
              <a:latin typeface="Cambria"/>
              <a:ea typeface="Cambria"/>
            </a:endParaRPr>
          </a:p>
        </p:txBody>
      </p:sp>
      <p:sp>
        <p:nvSpPr>
          <p:cNvPr id="12" name="TextBox 11">
            <a:extLst>
              <a:ext uri="{FF2B5EF4-FFF2-40B4-BE49-F238E27FC236}">
                <a16:creationId xmlns:a16="http://schemas.microsoft.com/office/drawing/2014/main" id="{7A41B03E-5F24-F795-F49C-3D400DCCD16D}"/>
              </a:ext>
            </a:extLst>
          </p:cNvPr>
          <p:cNvSpPr txBox="1"/>
          <p:nvPr/>
        </p:nvSpPr>
        <p:spPr>
          <a:xfrm>
            <a:off x="3426772" y="1215405"/>
            <a:ext cx="352108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err="1">
                <a:latin typeface="Cambria"/>
                <a:ea typeface="Cambria"/>
              </a:rPr>
              <a:t>Світлофор</a:t>
            </a:r>
            <a:r>
              <a:rPr lang="ru-RU" dirty="0">
                <a:latin typeface="Cambria"/>
                <a:ea typeface="Cambria"/>
              </a:rPr>
              <a:t> </a:t>
            </a:r>
            <a:r>
              <a:rPr lang="ru-RU" dirty="0" err="1">
                <a:latin typeface="Cambria"/>
                <a:ea typeface="Cambria"/>
              </a:rPr>
              <a:t>зі</a:t>
            </a:r>
            <a:r>
              <a:rPr lang="ru-RU" dirty="0">
                <a:latin typeface="Cambria"/>
                <a:ea typeface="Cambria"/>
              </a:rPr>
              <a:t> </a:t>
            </a:r>
            <a:r>
              <a:rPr lang="ru-RU" dirty="0" err="1">
                <a:latin typeface="Cambria"/>
                <a:ea typeface="Cambria"/>
              </a:rPr>
              <a:t>звуковим</a:t>
            </a:r>
            <a:r>
              <a:rPr lang="ru-RU" dirty="0">
                <a:latin typeface="Cambria"/>
                <a:ea typeface="Cambria"/>
              </a:rPr>
              <a:t> </a:t>
            </a:r>
            <a:endParaRPr lang="ru-RU" dirty="0">
              <a:latin typeface="Cambria" panose="02040503050406030204" pitchFamily="18" charset="0"/>
              <a:ea typeface="Cambria" panose="02040503050406030204" pitchFamily="18" charset="0"/>
            </a:endParaRPr>
          </a:p>
          <a:p>
            <a:r>
              <a:rPr lang="ru-RU" dirty="0" err="1">
                <a:latin typeface="Cambria"/>
                <a:ea typeface="Cambria"/>
              </a:rPr>
              <a:t>сповіщенням</a:t>
            </a:r>
            <a:r>
              <a:rPr lang="ru-RU" dirty="0">
                <a:latin typeface="Cambria"/>
                <a:ea typeface="Cambria"/>
              </a:rPr>
              <a:t> - </a:t>
            </a:r>
            <a:r>
              <a:rPr lang="ru-RU" dirty="0" err="1">
                <a:latin typeface="Cambria"/>
                <a:ea typeface="Cambria"/>
              </a:rPr>
              <a:t>може</a:t>
            </a:r>
            <a:r>
              <a:rPr lang="ru-RU" dirty="0">
                <a:latin typeface="Cambria"/>
                <a:ea typeface="Cambria"/>
              </a:rPr>
              <a:t> </a:t>
            </a:r>
            <a:r>
              <a:rPr lang="ru-RU" dirty="0" err="1">
                <a:latin typeface="Cambria"/>
                <a:ea typeface="Cambria"/>
              </a:rPr>
              <a:t>сповіщувати</a:t>
            </a:r>
            <a:r>
              <a:rPr lang="ru-RU" dirty="0">
                <a:latin typeface="Cambria"/>
                <a:ea typeface="Cambria"/>
              </a:rPr>
              <a:t> людей </a:t>
            </a:r>
            <a:r>
              <a:rPr lang="ru-RU" dirty="0" err="1">
                <a:latin typeface="Cambria"/>
                <a:ea typeface="Cambria"/>
              </a:rPr>
              <a:t>які</a:t>
            </a:r>
            <a:r>
              <a:rPr lang="ru-RU" dirty="0">
                <a:latin typeface="Cambria"/>
                <a:ea typeface="Cambria"/>
              </a:rPr>
              <a:t> </a:t>
            </a:r>
            <a:r>
              <a:rPr lang="ru-RU" dirty="0" err="1">
                <a:latin typeface="Cambria"/>
                <a:ea typeface="Cambria"/>
              </a:rPr>
              <a:t>мають</a:t>
            </a:r>
            <a:r>
              <a:rPr lang="ru-RU" dirty="0">
                <a:latin typeface="Cambria"/>
                <a:ea typeface="Cambria"/>
              </a:rPr>
              <a:t> </a:t>
            </a:r>
            <a:r>
              <a:rPr lang="ru-RU" dirty="0" err="1">
                <a:latin typeface="Cambria"/>
                <a:ea typeface="Cambria"/>
              </a:rPr>
              <a:t>проблеми</a:t>
            </a:r>
            <a:r>
              <a:rPr lang="ru-RU" dirty="0">
                <a:latin typeface="Cambria"/>
                <a:ea typeface="Cambria"/>
              </a:rPr>
              <a:t> </a:t>
            </a:r>
            <a:r>
              <a:rPr lang="ru-RU" dirty="0" err="1">
                <a:latin typeface="Cambria"/>
                <a:ea typeface="Cambria"/>
              </a:rPr>
              <a:t>із</a:t>
            </a:r>
            <a:r>
              <a:rPr lang="ru-RU" dirty="0">
                <a:latin typeface="Cambria"/>
                <a:ea typeface="Cambria"/>
              </a:rPr>
              <a:t> </a:t>
            </a:r>
            <a:r>
              <a:rPr lang="ru-RU" dirty="0" err="1">
                <a:latin typeface="Cambria"/>
                <a:ea typeface="Cambria"/>
              </a:rPr>
              <a:t>зором</a:t>
            </a:r>
            <a:r>
              <a:rPr lang="ru-RU" dirty="0">
                <a:latin typeface="Cambria"/>
                <a:ea typeface="Cambria"/>
              </a:rPr>
              <a:t> та </a:t>
            </a:r>
            <a:r>
              <a:rPr lang="ru-RU" dirty="0" err="1">
                <a:latin typeface="Cambria"/>
                <a:ea typeface="Cambria"/>
              </a:rPr>
              <a:t>проблеми</a:t>
            </a:r>
            <a:r>
              <a:rPr lang="ru-RU" dirty="0">
                <a:latin typeface="Cambria"/>
                <a:ea typeface="Cambria"/>
              </a:rPr>
              <a:t> </a:t>
            </a:r>
            <a:r>
              <a:rPr lang="ru-RU" dirty="0" err="1">
                <a:latin typeface="Cambria"/>
                <a:ea typeface="Cambria"/>
              </a:rPr>
              <a:t>зі</a:t>
            </a:r>
            <a:r>
              <a:rPr lang="ru-RU" dirty="0">
                <a:latin typeface="Cambria"/>
                <a:ea typeface="Cambria"/>
              </a:rPr>
              <a:t> слухом, але не </a:t>
            </a:r>
            <a:r>
              <a:rPr lang="ru-RU" dirty="0" err="1">
                <a:latin typeface="Cambria"/>
                <a:ea typeface="Cambria"/>
              </a:rPr>
              <a:t>може</a:t>
            </a:r>
            <a:r>
              <a:rPr lang="ru-RU" dirty="0">
                <a:latin typeface="Cambria"/>
                <a:ea typeface="Cambria"/>
              </a:rPr>
              <a:t> </a:t>
            </a:r>
            <a:r>
              <a:rPr lang="ru-RU" dirty="0" err="1">
                <a:latin typeface="Cambria"/>
                <a:ea typeface="Cambria"/>
              </a:rPr>
              <a:t>сповіщувати</a:t>
            </a:r>
            <a:r>
              <a:rPr lang="ru-RU" dirty="0">
                <a:latin typeface="Cambria"/>
                <a:ea typeface="Cambria"/>
              </a:rPr>
              <a:t> людей </a:t>
            </a:r>
            <a:r>
              <a:rPr lang="ru-RU" dirty="0" err="1">
                <a:latin typeface="Cambria"/>
                <a:ea typeface="Cambria"/>
              </a:rPr>
              <a:t>які</a:t>
            </a:r>
            <a:r>
              <a:rPr lang="ru-RU" dirty="0">
                <a:latin typeface="Cambria"/>
                <a:ea typeface="Cambria"/>
              </a:rPr>
              <a:t> </a:t>
            </a:r>
            <a:r>
              <a:rPr lang="ru-RU" dirty="0" err="1">
                <a:latin typeface="Cambria"/>
                <a:ea typeface="Cambria"/>
              </a:rPr>
              <a:t>мають</a:t>
            </a:r>
            <a:r>
              <a:rPr lang="ru-RU" dirty="0">
                <a:latin typeface="Cambria"/>
                <a:ea typeface="Cambria"/>
              </a:rPr>
              <a:t> і </a:t>
            </a:r>
            <a:r>
              <a:rPr lang="ru-RU" dirty="0" err="1">
                <a:latin typeface="Cambria"/>
                <a:ea typeface="Cambria"/>
              </a:rPr>
              <a:t>поганиі</a:t>
            </a:r>
            <a:r>
              <a:rPr lang="ru-RU" dirty="0">
                <a:latin typeface="Cambria"/>
                <a:ea typeface="Cambria"/>
              </a:rPr>
              <a:t> </a:t>
            </a:r>
            <a:r>
              <a:rPr lang="ru-RU" dirty="0" err="1">
                <a:latin typeface="Cambria"/>
                <a:ea typeface="Cambria"/>
              </a:rPr>
              <a:t>зір</a:t>
            </a:r>
            <a:r>
              <a:rPr lang="ru-RU" dirty="0">
                <a:latin typeface="Cambria"/>
                <a:ea typeface="Cambria"/>
              </a:rPr>
              <a:t> і </a:t>
            </a:r>
            <a:r>
              <a:rPr lang="ru-RU" dirty="0" err="1">
                <a:latin typeface="Cambria"/>
                <a:ea typeface="Cambria"/>
              </a:rPr>
              <a:t>поганий</a:t>
            </a:r>
            <a:r>
              <a:rPr lang="ru-RU" dirty="0">
                <a:latin typeface="Cambria"/>
                <a:ea typeface="Cambria"/>
              </a:rPr>
              <a:t> слух </a:t>
            </a:r>
            <a:r>
              <a:rPr lang="ru-RU" dirty="0" err="1">
                <a:latin typeface="Cambria"/>
                <a:ea typeface="Cambria"/>
              </a:rPr>
              <a:t>одночасно</a:t>
            </a:r>
          </a:p>
        </p:txBody>
      </p:sp>
      <p:sp>
        <p:nvSpPr>
          <p:cNvPr id="13" name="TextBox 12">
            <a:extLst>
              <a:ext uri="{FF2B5EF4-FFF2-40B4-BE49-F238E27FC236}">
                <a16:creationId xmlns:a16="http://schemas.microsoft.com/office/drawing/2014/main" id="{C9E13078-FA4D-CC4D-D741-F23E5F751340}"/>
              </a:ext>
            </a:extLst>
          </p:cNvPr>
          <p:cNvSpPr txBox="1"/>
          <p:nvPr/>
        </p:nvSpPr>
        <p:spPr>
          <a:xfrm>
            <a:off x="9960593" y="1125990"/>
            <a:ext cx="212195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latin typeface="Cambria"/>
                <a:ea typeface="Cambria"/>
              </a:rPr>
              <a:t>Тактильна плитка - </a:t>
            </a:r>
            <a:r>
              <a:rPr lang="ru-RU" dirty="0" err="1">
                <a:latin typeface="Cambria"/>
                <a:ea typeface="Cambria"/>
              </a:rPr>
              <a:t>може</a:t>
            </a:r>
            <a:r>
              <a:rPr lang="ru-RU" dirty="0">
                <a:latin typeface="Cambria"/>
                <a:ea typeface="Cambria"/>
              </a:rPr>
              <a:t> </a:t>
            </a:r>
            <a:r>
              <a:rPr lang="ru-RU" dirty="0" err="1">
                <a:latin typeface="Cambria"/>
                <a:ea typeface="Cambria"/>
              </a:rPr>
              <a:t>сповіщувати</a:t>
            </a:r>
            <a:r>
              <a:rPr lang="ru-RU" dirty="0">
                <a:latin typeface="Cambria"/>
                <a:ea typeface="Cambria"/>
              </a:rPr>
              <a:t> людей з проблемами </a:t>
            </a:r>
            <a:r>
              <a:rPr lang="ru-RU" dirty="0" err="1">
                <a:latin typeface="Cambria"/>
                <a:ea typeface="Cambria"/>
              </a:rPr>
              <a:t>зору</a:t>
            </a:r>
            <a:r>
              <a:rPr lang="ru-RU" dirty="0">
                <a:latin typeface="Cambria"/>
                <a:ea typeface="Cambria"/>
              </a:rPr>
              <a:t>, </a:t>
            </a:r>
            <a:r>
              <a:rPr lang="ru-RU" dirty="0" err="1">
                <a:latin typeface="Cambria"/>
                <a:ea typeface="Cambria"/>
              </a:rPr>
              <a:t>тільки</a:t>
            </a:r>
            <a:r>
              <a:rPr lang="ru-RU" dirty="0">
                <a:latin typeface="Cambria"/>
                <a:ea typeface="Cambria"/>
              </a:rPr>
              <a:t> про те, </a:t>
            </a:r>
            <a:r>
              <a:rPr lang="ru-RU" dirty="0" err="1">
                <a:latin typeface="Cambria"/>
                <a:ea typeface="Cambria"/>
              </a:rPr>
              <a:t>що</a:t>
            </a:r>
            <a:r>
              <a:rPr lang="ru-RU" dirty="0">
                <a:latin typeface="Cambria"/>
                <a:ea typeface="Cambria"/>
              </a:rPr>
              <a:t> вони </a:t>
            </a:r>
            <a:r>
              <a:rPr lang="ru-RU" dirty="0" err="1">
                <a:latin typeface="Cambria"/>
                <a:ea typeface="Cambria"/>
              </a:rPr>
              <a:t>біля</a:t>
            </a:r>
            <a:r>
              <a:rPr lang="ru-RU">
                <a:latin typeface="Cambria"/>
                <a:ea typeface="Cambria"/>
              </a:rPr>
              <a:t> переходу</a:t>
            </a:r>
          </a:p>
        </p:txBody>
      </p:sp>
      <p:pic>
        <p:nvPicPr>
          <p:cNvPr id="3" name="Рисунок 3" descr="Изображение выглядит как текст, небо, внешний, легкий&#10;&#10;Автоматически созданное описание">
            <a:extLst>
              <a:ext uri="{FF2B5EF4-FFF2-40B4-BE49-F238E27FC236}">
                <a16:creationId xmlns:a16="http://schemas.microsoft.com/office/drawing/2014/main" id="{7BE258FF-F770-A162-2D94-E90B2EB7494C}"/>
              </a:ext>
            </a:extLst>
          </p:cNvPr>
          <p:cNvPicPr>
            <a:picLocks noChangeAspect="1"/>
          </p:cNvPicPr>
          <p:nvPr/>
        </p:nvPicPr>
        <p:blipFill>
          <a:blip r:embed="rId5"/>
          <a:stretch>
            <a:fillRect/>
          </a:stretch>
        </p:blipFill>
        <p:spPr>
          <a:xfrm>
            <a:off x="5895009" y="3593404"/>
            <a:ext cx="2743200" cy="1835714"/>
          </a:xfrm>
          <a:prstGeom prst="rect">
            <a:avLst/>
          </a:prstGeom>
        </p:spPr>
      </p:pic>
      <p:sp>
        <p:nvSpPr>
          <p:cNvPr id="4" name="TextBox 3">
            <a:extLst>
              <a:ext uri="{FF2B5EF4-FFF2-40B4-BE49-F238E27FC236}">
                <a16:creationId xmlns:a16="http://schemas.microsoft.com/office/drawing/2014/main" id="{37F7B875-80E8-9563-DE95-FB4B6389B517}"/>
              </a:ext>
            </a:extLst>
          </p:cNvPr>
          <p:cNvSpPr txBox="1"/>
          <p:nvPr/>
        </p:nvSpPr>
        <p:spPr>
          <a:xfrm>
            <a:off x="7211390" y="3528391"/>
            <a:ext cx="498613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3"/>
            <a:r>
              <a:rPr lang="ru-RU" dirty="0" err="1">
                <a:latin typeface="Cambria"/>
                <a:ea typeface="Cambria"/>
              </a:rPr>
              <a:t>Використання</a:t>
            </a:r>
            <a:r>
              <a:rPr lang="ru-RU" dirty="0">
                <a:latin typeface="Cambria"/>
                <a:ea typeface="Cambria"/>
              </a:rPr>
              <a:t> </a:t>
            </a:r>
            <a:r>
              <a:rPr lang="ru-RU" dirty="0" err="1">
                <a:latin typeface="Cambria"/>
                <a:ea typeface="Cambria"/>
              </a:rPr>
              <a:t>сонячних</a:t>
            </a:r>
            <a:r>
              <a:rPr lang="ru-RU" dirty="0">
                <a:latin typeface="Cambria"/>
                <a:ea typeface="Cambria"/>
              </a:rPr>
              <a:t> батарей є </a:t>
            </a:r>
            <a:r>
              <a:rPr lang="ru-RU" dirty="0" err="1">
                <a:latin typeface="Cambria"/>
                <a:ea typeface="Cambria"/>
              </a:rPr>
              <a:t>дуже</a:t>
            </a:r>
            <a:r>
              <a:rPr lang="ru-RU" dirty="0">
                <a:latin typeface="Cambria"/>
                <a:ea typeface="Cambria"/>
              </a:rPr>
              <a:t> </a:t>
            </a:r>
            <a:r>
              <a:rPr lang="ru-RU" dirty="0" err="1">
                <a:latin typeface="Cambria"/>
                <a:ea typeface="Cambria"/>
              </a:rPr>
              <a:t>доцільним</a:t>
            </a:r>
            <a:r>
              <a:rPr lang="ru-RU" dirty="0">
                <a:latin typeface="Cambria"/>
                <a:ea typeface="Cambria"/>
              </a:rPr>
              <a:t> та </a:t>
            </a:r>
            <a:r>
              <a:rPr lang="ru-RU" dirty="0" err="1">
                <a:latin typeface="Cambria"/>
                <a:ea typeface="Cambria"/>
              </a:rPr>
              <a:t>перспективним</a:t>
            </a:r>
            <a:r>
              <a:rPr lang="ru-RU" dirty="0">
                <a:latin typeface="Cambria"/>
                <a:ea typeface="Cambria"/>
              </a:rPr>
              <a:t>. </a:t>
            </a:r>
            <a:r>
              <a:rPr lang="ru-RU" dirty="0" err="1">
                <a:latin typeface="Cambria"/>
                <a:ea typeface="Cambria"/>
              </a:rPr>
              <a:t>Проте</a:t>
            </a:r>
            <a:r>
              <a:rPr lang="ru-RU" dirty="0">
                <a:latin typeface="Cambria"/>
                <a:ea typeface="Cambria"/>
              </a:rPr>
              <a:t>, </a:t>
            </a:r>
            <a:r>
              <a:rPr lang="ru-RU" dirty="0" err="1">
                <a:latin typeface="Cambria"/>
                <a:ea typeface="Cambria"/>
              </a:rPr>
              <a:t>аккумулятори</a:t>
            </a:r>
            <a:r>
              <a:rPr lang="ru-RU" dirty="0">
                <a:latin typeface="Cambria"/>
                <a:ea typeface="Cambria"/>
              </a:rPr>
              <a:t> </a:t>
            </a:r>
            <a:r>
              <a:rPr lang="ru-RU" dirty="0" err="1">
                <a:latin typeface="Cambria"/>
                <a:ea typeface="Cambria"/>
              </a:rPr>
              <a:t>батареї</a:t>
            </a:r>
            <a:r>
              <a:rPr lang="ru-RU" dirty="0">
                <a:latin typeface="Cambria"/>
                <a:ea typeface="Cambria"/>
              </a:rPr>
              <a:t> </a:t>
            </a:r>
            <a:r>
              <a:rPr lang="ru-RU" dirty="0" err="1">
                <a:latin typeface="Cambria"/>
                <a:ea typeface="Cambria"/>
              </a:rPr>
              <a:t>всеж</a:t>
            </a:r>
            <a:r>
              <a:rPr lang="ru-RU" dirty="0">
                <a:latin typeface="Cambria"/>
                <a:ea typeface="Cambria"/>
              </a:rPr>
              <a:t> </a:t>
            </a:r>
            <a:r>
              <a:rPr lang="ru-RU" dirty="0" err="1">
                <a:latin typeface="Cambria"/>
                <a:ea typeface="Cambria"/>
              </a:rPr>
              <a:t>потребують</a:t>
            </a:r>
            <a:r>
              <a:rPr lang="ru-RU" dirty="0">
                <a:latin typeface="Cambria"/>
                <a:ea typeface="Cambria"/>
              </a:rPr>
              <a:t> </a:t>
            </a:r>
            <a:r>
              <a:rPr lang="ru-RU" dirty="0" err="1">
                <a:latin typeface="Cambria"/>
                <a:ea typeface="Cambria"/>
              </a:rPr>
              <a:t>підзарядки</a:t>
            </a:r>
            <a:r>
              <a:rPr lang="ru-RU" dirty="0">
                <a:latin typeface="Cambria"/>
                <a:ea typeface="Cambria"/>
              </a:rPr>
              <a:t> </a:t>
            </a:r>
            <a:r>
              <a:rPr lang="ru-RU" dirty="0" err="1">
                <a:latin typeface="Cambria"/>
                <a:ea typeface="Cambria"/>
              </a:rPr>
              <a:t>роботи</a:t>
            </a:r>
            <a:r>
              <a:rPr lang="ru-RU" dirty="0">
                <a:latin typeface="Cambria"/>
                <a:ea typeface="Cambria"/>
              </a:rPr>
              <a:t> таких </a:t>
            </a:r>
            <a:r>
              <a:rPr lang="ru-RU" dirty="0" err="1">
                <a:latin typeface="Cambria"/>
                <a:ea typeface="Cambria"/>
              </a:rPr>
              <a:t>перехресть</a:t>
            </a:r>
            <a:r>
              <a:rPr lang="ru-RU" dirty="0">
                <a:latin typeface="Cambria"/>
                <a:ea typeface="Cambria"/>
              </a:rPr>
              <a:t> </a:t>
            </a:r>
            <a:r>
              <a:rPr lang="ru-RU" dirty="0" err="1">
                <a:latin typeface="Cambria"/>
                <a:ea typeface="Cambria"/>
              </a:rPr>
              <a:t>дуже</a:t>
            </a:r>
            <a:endParaRPr lang="ru-RU" dirty="0" err="1">
              <a:latin typeface="Cambria" panose="02040503050406030204" pitchFamily="18" charset="0"/>
              <a:ea typeface="Cambria" panose="02040503050406030204" pitchFamily="18" charset="0"/>
            </a:endParaRPr>
          </a:p>
          <a:p>
            <a:pPr lvl="3"/>
            <a:r>
              <a:rPr lang="ru-RU" dirty="0" err="1">
                <a:latin typeface="Cambria"/>
                <a:ea typeface="Cambria"/>
              </a:rPr>
              <a:t>Малим</a:t>
            </a:r>
            <a:r>
              <a:rPr lang="ru-RU" dirty="0">
                <a:latin typeface="Cambria"/>
                <a:ea typeface="Cambria"/>
              </a:rPr>
              <a:t>. До того ж </a:t>
            </a:r>
            <a:r>
              <a:rPr lang="ru-RU" dirty="0" err="1">
                <a:latin typeface="Cambria"/>
                <a:ea typeface="Cambria"/>
              </a:rPr>
              <a:t>ефективність</a:t>
            </a:r>
            <a:r>
              <a:rPr lang="ru-RU" dirty="0">
                <a:latin typeface="Cambria"/>
                <a:ea typeface="Cambria"/>
              </a:rPr>
              <a:t> самих </a:t>
            </a:r>
            <a:r>
              <a:rPr lang="ru-RU" dirty="0" err="1">
                <a:latin typeface="Cambria"/>
                <a:ea typeface="Cambria"/>
              </a:rPr>
              <a:t>сонячних</a:t>
            </a:r>
            <a:r>
              <a:rPr lang="ru-RU" dirty="0">
                <a:latin typeface="Cambria"/>
                <a:ea typeface="Cambria"/>
              </a:rPr>
              <a:t> батарей </a:t>
            </a:r>
            <a:r>
              <a:rPr lang="ru-RU" dirty="0" err="1">
                <a:latin typeface="Cambria"/>
                <a:ea typeface="Cambria"/>
              </a:rPr>
              <a:t>істотно</a:t>
            </a:r>
            <a:r>
              <a:rPr lang="ru-RU" dirty="0">
                <a:latin typeface="Cambria"/>
                <a:ea typeface="Cambria"/>
              </a:rPr>
              <a:t> </a:t>
            </a:r>
            <a:r>
              <a:rPr lang="ru-RU" dirty="0" err="1">
                <a:latin typeface="Cambria"/>
                <a:ea typeface="Cambria"/>
              </a:rPr>
              <a:t>знижується</a:t>
            </a:r>
            <a:r>
              <a:rPr lang="ru-RU" dirty="0">
                <a:latin typeface="Cambria"/>
                <a:ea typeface="Cambria"/>
              </a:rPr>
              <a:t> в </a:t>
            </a:r>
            <a:r>
              <a:rPr lang="ru-RU" dirty="0" err="1">
                <a:latin typeface="Cambria"/>
                <a:ea typeface="Cambria"/>
              </a:rPr>
              <a:t>похмуру</a:t>
            </a:r>
            <a:r>
              <a:rPr lang="ru-RU" dirty="0">
                <a:latin typeface="Cambria"/>
                <a:ea typeface="Cambria"/>
              </a:rPr>
              <a:t> погоду, яка у нас </a:t>
            </a:r>
            <a:r>
              <a:rPr lang="ru-RU" dirty="0" err="1">
                <a:latin typeface="Cambria"/>
                <a:ea typeface="Cambria"/>
              </a:rPr>
              <a:t>буває</a:t>
            </a:r>
            <a:r>
              <a:rPr lang="ru-RU" dirty="0">
                <a:latin typeface="Cambria"/>
                <a:ea typeface="Cambria"/>
              </a:rPr>
              <a:t> </a:t>
            </a:r>
            <a:r>
              <a:rPr lang="ru-RU" dirty="0" err="1">
                <a:latin typeface="Cambria"/>
                <a:ea typeface="Cambria"/>
              </a:rPr>
              <a:t>доволі</a:t>
            </a:r>
            <a:r>
              <a:rPr lang="ru-RU" dirty="0">
                <a:latin typeface="Cambria"/>
                <a:ea typeface="Cambria"/>
              </a:rPr>
              <a:t>  часто</a:t>
            </a:r>
            <a:endParaRPr lang="ru-RU" dirty="0">
              <a:latin typeface="Cambria"/>
              <a:ea typeface="Cambria"/>
              <a:cs typeface="+mn-lt"/>
            </a:endParaRPr>
          </a:p>
          <a:p>
            <a:endParaRPr lang="ru-RU" dirty="0">
              <a:latin typeface="Cambria"/>
              <a:ea typeface="Cambria"/>
            </a:endParaRPr>
          </a:p>
        </p:txBody>
      </p:sp>
    </p:spTree>
    <p:extLst>
      <p:ext uri="{BB962C8B-B14F-4D97-AF65-F5344CB8AC3E}">
        <p14:creationId xmlns:p14="http://schemas.microsoft.com/office/powerpoint/2010/main" val="174684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Изображение выглядит как текст&#10;&#10;Автоматически созданное описание">
            <a:extLst>
              <a:ext uri="{FF2B5EF4-FFF2-40B4-BE49-F238E27FC236}">
                <a16:creationId xmlns:a16="http://schemas.microsoft.com/office/drawing/2014/main" id="{D3511CF6-70E0-E021-500C-0D0CA7A388AE}"/>
              </a:ext>
            </a:extLst>
          </p:cNvPr>
          <p:cNvPicPr>
            <a:picLocks noGrp="1" noChangeAspect="1"/>
          </p:cNvPicPr>
          <p:nvPr>
            <p:ph idx="1"/>
          </p:nvPr>
        </p:nvPicPr>
        <p:blipFill>
          <a:blip r:embed="rId2"/>
          <a:stretch>
            <a:fillRect/>
          </a:stretch>
        </p:blipFill>
        <p:spPr>
          <a:xfrm>
            <a:off x="566196" y="4209337"/>
            <a:ext cx="5400399" cy="2602673"/>
          </a:xfrm>
        </p:spPr>
      </p:pic>
      <p:pic>
        <p:nvPicPr>
          <p:cNvPr id="5" name="Рисунок 5">
            <a:extLst>
              <a:ext uri="{FF2B5EF4-FFF2-40B4-BE49-F238E27FC236}">
                <a16:creationId xmlns:a16="http://schemas.microsoft.com/office/drawing/2014/main" id="{B3BD8BF9-4D51-0734-5952-C33DDCA0BE5A}"/>
              </a:ext>
            </a:extLst>
          </p:cNvPr>
          <p:cNvPicPr>
            <a:picLocks noChangeAspect="1"/>
          </p:cNvPicPr>
          <p:nvPr/>
        </p:nvPicPr>
        <p:blipFill>
          <a:blip r:embed="rId3"/>
          <a:stretch>
            <a:fillRect/>
          </a:stretch>
        </p:blipFill>
        <p:spPr>
          <a:xfrm>
            <a:off x="7510918" y="3949034"/>
            <a:ext cx="3030330" cy="2872888"/>
          </a:xfrm>
          <a:prstGeom prst="rect">
            <a:avLst/>
          </a:prstGeom>
        </p:spPr>
      </p:pic>
      <p:pic>
        <p:nvPicPr>
          <p:cNvPr id="6" name="Рисунок 6" descr="Изображение выглядит как зеленый&#10;&#10;Автоматически созданное описание">
            <a:extLst>
              <a:ext uri="{FF2B5EF4-FFF2-40B4-BE49-F238E27FC236}">
                <a16:creationId xmlns:a16="http://schemas.microsoft.com/office/drawing/2014/main" id="{CDCD6A97-5BCD-4F32-D318-5B1DDEBCAAAA}"/>
              </a:ext>
            </a:extLst>
          </p:cNvPr>
          <p:cNvPicPr>
            <a:picLocks noChangeAspect="1"/>
          </p:cNvPicPr>
          <p:nvPr/>
        </p:nvPicPr>
        <p:blipFill>
          <a:blip r:embed="rId4"/>
          <a:stretch>
            <a:fillRect/>
          </a:stretch>
        </p:blipFill>
        <p:spPr>
          <a:xfrm>
            <a:off x="8635750" y="1469782"/>
            <a:ext cx="3295373" cy="2164658"/>
          </a:xfrm>
          <a:prstGeom prst="rect">
            <a:avLst/>
          </a:prstGeom>
        </p:spPr>
      </p:pic>
      <p:sp>
        <p:nvSpPr>
          <p:cNvPr id="7" name="TextBox 6">
            <a:extLst>
              <a:ext uri="{FF2B5EF4-FFF2-40B4-BE49-F238E27FC236}">
                <a16:creationId xmlns:a16="http://schemas.microsoft.com/office/drawing/2014/main" id="{AE802EC7-6EDC-9E16-6788-35DEAB176322}"/>
              </a:ext>
            </a:extLst>
          </p:cNvPr>
          <p:cNvSpPr txBox="1"/>
          <p:nvPr/>
        </p:nvSpPr>
        <p:spPr>
          <a:xfrm>
            <a:off x="281609" y="1474304"/>
            <a:ext cx="8663608"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000" dirty="0">
                <a:latin typeface="Cambria"/>
                <a:ea typeface="Cambria"/>
                <a:cs typeface="+mn-lt"/>
              </a:rPr>
              <a:t>Нами </a:t>
            </a:r>
            <a:r>
              <a:rPr lang="ru-RU" sz="2000" dirty="0" err="1">
                <a:latin typeface="Cambria"/>
                <a:ea typeface="Cambria"/>
                <a:cs typeface="+mn-lt"/>
              </a:rPr>
              <a:t>було</a:t>
            </a:r>
            <a:r>
              <a:rPr lang="ru-RU" sz="2000" dirty="0">
                <a:latin typeface="Cambria"/>
                <a:ea typeface="Cambria"/>
                <a:cs typeface="+mn-lt"/>
              </a:rPr>
              <a:t> </a:t>
            </a:r>
            <a:r>
              <a:rPr lang="ru-RU" sz="2000" dirty="0" err="1">
                <a:latin typeface="Cambria"/>
                <a:ea typeface="Cambria"/>
                <a:cs typeface="+mn-lt"/>
              </a:rPr>
              <a:t>запропоновано</a:t>
            </a:r>
            <a:r>
              <a:rPr lang="ru-RU" sz="2000" dirty="0">
                <a:latin typeface="Cambria"/>
                <a:ea typeface="Cambria"/>
                <a:cs typeface="+mn-lt"/>
              </a:rPr>
              <a:t>, </a:t>
            </a:r>
            <a:r>
              <a:rPr lang="ru-RU" sz="2000" dirty="0" err="1">
                <a:latin typeface="Cambria"/>
                <a:ea typeface="Cambria"/>
                <a:cs typeface="+mn-lt"/>
              </a:rPr>
              <a:t>обладнати</a:t>
            </a:r>
            <a:r>
              <a:rPr lang="ru-RU" sz="2000" dirty="0">
                <a:latin typeface="Cambria"/>
                <a:ea typeface="Cambria"/>
                <a:cs typeface="+mn-lt"/>
              </a:rPr>
              <a:t> </a:t>
            </a:r>
            <a:r>
              <a:rPr lang="ru-RU" sz="2000" dirty="0" err="1">
                <a:latin typeface="Cambria"/>
                <a:ea typeface="Cambria"/>
                <a:cs typeface="+mn-lt"/>
              </a:rPr>
              <a:t>перехрестя</a:t>
            </a:r>
            <a:r>
              <a:rPr lang="ru-RU" sz="2000" dirty="0">
                <a:latin typeface="Cambria"/>
                <a:ea typeface="Cambria"/>
                <a:cs typeface="+mn-lt"/>
              </a:rPr>
              <a:t> </a:t>
            </a:r>
            <a:r>
              <a:rPr lang="ru-RU" sz="2000" dirty="0" err="1">
                <a:latin typeface="Cambria"/>
                <a:ea typeface="Cambria"/>
                <a:cs typeface="+mn-lt"/>
              </a:rPr>
              <a:t>додатковими</a:t>
            </a:r>
            <a:r>
              <a:rPr lang="ru-RU" sz="2000" dirty="0">
                <a:latin typeface="Cambria"/>
                <a:ea typeface="Cambria"/>
                <a:cs typeface="+mn-lt"/>
              </a:rPr>
              <a:t>, </a:t>
            </a:r>
            <a:r>
              <a:rPr lang="ru-RU" sz="2000" dirty="0" err="1">
                <a:latin typeface="Cambria"/>
                <a:ea typeface="Cambria"/>
                <a:cs typeface="+mn-lt"/>
              </a:rPr>
              <a:t>альтернативними</a:t>
            </a:r>
            <a:r>
              <a:rPr lang="ru-RU" sz="2000" dirty="0">
                <a:latin typeface="Cambria"/>
                <a:ea typeface="Cambria"/>
                <a:cs typeface="+mn-lt"/>
              </a:rPr>
              <a:t> </a:t>
            </a:r>
            <a:r>
              <a:rPr lang="ru-RU" sz="2000" dirty="0" err="1">
                <a:latin typeface="Cambria"/>
                <a:ea typeface="Cambria"/>
                <a:cs typeface="+mn-lt"/>
              </a:rPr>
              <a:t>джерелами</a:t>
            </a:r>
            <a:r>
              <a:rPr lang="ru-RU" sz="2000" dirty="0">
                <a:latin typeface="Cambria"/>
                <a:ea typeface="Cambria"/>
                <a:cs typeface="+mn-lt"/>
              </a:rPr>
              <a:t> </a:t>
            </a:r>
            <a:r>
              <a:rPr lang="ru-RU" sz="2000" dirty="0" err="1">
                <a:latin typeface="Cambria"/>
                <a:ea typeface="Cambria"/>
                <a:cs typeface="+mn-lt"/>
              </a:rPr>
              <a:t>живлення</a:t>
            </a:r>
            <a:r>
              <a:rPr lang="ru-RU" sz="2000" dirty="0">
                <a:latin typeface="Cambria"/>
                <a:ea typeface="Cambria"/>
                <a:cs typeface="+mn-lt"/>
              </a:rPr>
              <a:t>. У </a:t>
            </a:r>
            <a:r>
              <a:rPr lang="ru-RU" sz="2000" dirty="0" err="1">
                <a:latin typeface="Cambria"/>
                <a:ea typeface="Cambria"/>
                <a:cs typeface="+mn-lt"/>
              </a:rPr>
              <a:t>якості</a:t>
            </a:r>
            <a:r>
              <a:rPr lang="ru-RU" sz="2000" dirty="0">
                <a:latin typeface="Cambria"/>
                <a:ea typeface="Cambria"/>
                <a:cs typeface="+mn-lt"/>
              </a:rPr>
              <a:t> такого </a:t>
            </a:r>
            <a:r>
              <a:rPr lang="ru-RU" sz="2000" dirty="0" err="1">
                <a:latin typeface="Cambria"/>
                <a:ea typeface="Cambria"/>
                <a:cs typeface="+mn-lt"/>
              </a:rPr>
              <a:t>джерела</a:t>
            </a:r>
            <a:r>
              <a:rPr lang="ru-RU" sz="2000" dirty="0">
                <a:latin typeface="Cambria"/>
                <a:ea typeface="Cambria"/>
                <a:cs typeface="+mn-lt"/>
              </a:rPr>
              <a:t>, </a:t>
            </a:r>
            <a:r>
              <a:rPr lang="ru-RU" sz="2000" dirty="0" err="1">
                <a:latin typeface="Cambria"/>
                <a:ea typeface="Cambria"/>
                <a:cs typeface="+mn-lt"/>
              </a:rPr>
              <a:t>крім</a:t>
            </a:r>
            <a:r>
              <a:rPr lang="ru-RU" sz="2000" dirty="0">
                <a:latin typeface="Cambria"/>
                <a:ea typeface="Cambria"/>
                <a:cs typeface="+mn-lt"/>
              </a:rPr>
              <a:t> </a:t>
            </a:r>
            <a:r>
              <a:rPr lang="ru-RU" sz="2000" dirty="0" err="1">
                <a:latin typeface="Cambria"/>
                <a:ea typeface="Cambria"/>
                <a:cs typeface="+mn-lt"/>
              </a:rPr>
              <a:t>вже</a:t>
            </a:r>
            <a:r>
              <a:rPr lang="ru-RU" sz="2000" dirty="0">
                <a:latin typeface="Cambria"/>
                <a:ea typeface="Cambria"/>
                <a:cs typeface="+mn-lt"/>
              </a:rPr>
              <a:t> </a:t>
            </a:r>
            <a:r>
              <a:rPr lang="ru-RU" sz="2000" dirty="0" err="1">
                <a:latin typeface="Cambria"/>
                <a:ea typeface="Cambria"/>
                <a:cs typeface="+mn-lt"/>
              </a:rPr>
              <a:t>традиційних</a:t>
            </a:r>
            <a:r>
              <a:rPr lang="ru-RU" sz="2000" dirty="0">
                <a:latin typeface="Cambria"/>
                <a:ea typeface="Cambria"/>
                <a:cs typeface="+mn-lt"/>
              </a:rPr>
              <a:t> </a:t>
            </a:r>
            <a:r>
              <a:rPr lang="ru-RU" sz="2000" dirty="0" err="1">
                <a:latin typeface="Cambria"/>
                <a:ea typeface="Cambria"/>
                <a:cs typeface="+mn-lt"/>
              </a:rPr>
              <a:t>сонячних</a:t>
            </a:r>
            <a:r>
              <a:rPr lang="ru-RU" sz="2000" dirty="0">
                <a:latin typeface="Cambria"/>
                <a:ea typeface="Cambria"/>
                <a:cs typeface="+mn-lt"/>
              </a:rPr>
              <a:t> батарей, </a:t>
            </a:r>
            <a:r>
              <a:rPr lang="ru-RU" sz="2000" dirty="0" err="1">
                <a:latin typeface="Cambria"/>
                <a:ea typeface="Cambria"/>
                <a:cs typeface="+mn-lt"/>
              </a:rPr>
              <a:t>пропонується</a:t>
            </a:r>
            <a:r>
              <a:rPr lang="ru-RU" sz="2000" dirty="0">
                <a:latin typeface="Cambria"/>
                <a:ea typeface="Cambria"/>
                <a:cs typeface="+mn-lt"/>
              </a:rPr>
              <a:t> </a:t>
            </a:r>
            <a:r>
              <a:rPr lang="ru-RU" sz="2000" dirty="0" err="1">
                <a:latin typeface="Cambria"/>
                <a:ea typeface="Cambria"/>
                <a:cs typeface="+mn-lt"/>
              </a:rPr>
              <a:t>використовувати</a:t>
            </a:r>
            <a:r>
              <a:rPr lang="ru-RU" sz="2000" dirty="0">
                <a:latin typeface="Cambria"/>
                <a:ea typeface="Cambria"/>
                <a:cs typeface="+mn-lt"/>
              </a:rPr>
              <a:t> </a:t>
            </a:r>
            <a:r>
              <a:rPr lang="ru-RU" sz="2000" dirty="0" err="1">
                <a:latin typeface="Cambria"/>
                <a:ea typeface="Cambria"/>
                <a:cs typeface="+mn-lt"/>
              </a:rPr>
              <a:t>новітні</a:t>
            </a:r>
            <a:r>
              <a:rPr lang="ru-RU" sz="2000" dirty="0">
                <a:latin typeface="Cambria"/>
                <a:ea typeface="Cambria"/>
                <a:cs typeface="+mn-lt"/>
              </a:rPr>
              <a:t> </a:t>
            </a:r>
            <a:r>
              <a:rPr lang="ru-RU" sz="2000" dirty="0" err="1">
                <a:latin typeface="Cambria"/>
                <a:ea typeface="Cambria"/>
                <a:cs typeface="+mn-lt"/>
              </a:rPr>
              <a:t>пластини</a:t>
            </a:r>
            <a:r>
              <a:rPr lang="ru-RU" sz="2000" dirty="0">
                <a:latin typeface="Cambria"/>
                <a:ea typeface="Cambria"/>
                <a:cs typeface="+mn-lt"/>
              </a:rPr>
              <a:t>, </a:t>
            </a:r>
            <a:r>
              <a:rPr lang="ru-RU" sz="2000" dirty="0" err="1">
                <a:latin typeface="Cambria"/>
                <a:ea typeface="Cambria"/>
                <a:cs typeface="+mn-lt"/>
              </a:rPr>
              <a:t>що</a:t>
            </a:r>
            <a:r>
              <a:rPr lang="ru-RU" sz="2000" dirty="0">
                <a:latin typeface="Cambria"/>
                <a:ea typeface="Cambria"/>
                <a:cs typeface="+mn-lt"/>
              </a:rPr>
              <a:t> </a:t>
            </a:r>
            <a:r>
              <a:rPr lang="ru-RU" sz="2000" dirty="0" err="1">
                <a:latin typeface="Cambria"/>
                <a:ea typeface="Cambria"/>
                <a:cs typeface="+mn-lt"/>
              </a:rPr>
              <a:t>накопичують</a:t>
            </a:r>
            <a:r>
              <a:rPr lang="ru-RU" sz="2000" dirty="0">
                <a:latin typeface="Cambria"/>
                <a:ea typeface="Cambria"/>
                <a:cs typeface="+mn-lt"/>
              </a:rPr>
              <a:t> </a:t>
            </a:r>
            <a:r>
              <a:rPr lang="ru-RU" sz="2000" dirty="0" err="1">
                <a:latin typeface="Cambria"/>
                <a:ea typeface="Cambria"/>
                <a:cs typeface="+mn-lt"/>
              </a:rPr>
              <a:t>енергію</a:t>
            </a:r>
            <a:r>
              <a:rPr lang="ru-RU" sz="2000" dirty="0">
                <a:latin typeface="Cambria"/>
                <a:ea typeface="Cambria"/>
                <a:cs typeface="+mn-lt"/>
              </a:rPr>
              <a:t> </a:t>
            </a:r>
            <a:r>
              <a:rPr lang="ru-RU" sz="2000" dirty="0" err="1">
                <a:latin typeface="Cambria"/>
                <a:ea typeface="Cambria"/>
                <a:cs typeface="+mn-lt"/>
              </a:rPr>
              <a:t>пішоходів</a:t>
            </a:r>
            <a:r>
              <a:rPr lang="ru-RU" sz="2000" dirty="0">
                <a:latin typeface="Cambria"/>
                <a:ea typeface="Cambria"/>
                <a:cs typeface="+mn-lt"/>
              </a:rPr>
              <a:t>. Принцип </a:t>
            </a:r>
            <a:r>
              <a:rPr lang="ru-RU" sz="2000" dirty="0" err="1">
                <a:latin typeface="Cambria"/>
                <a:ea typeface="Cambria"/>
                <a:cs typeface="+mn-lt"/>
              </a:rPr>
              <a:t>їх</a:t>
            </a:r>
            <a:r>
              <a:rPr lang="ru-RU" sz="2000" dirty="0">
                <a:latin typeface="Cambria"/>
                <a:ea typeface="Cambria"/>
                <a:cs typeface="+mn-lt"/>
              </a:rPr>
              <a:t> </a:t>
            </a:r>
            <a:r>
              <a:rPr lang="ru-RU" sz="2000" dirty="0" err="1">
                <a:latin typeface="Cambria"/>
                <a:ea typeface="Cambria"/>
                <a:cs typeface="+mn-lt"/>
              </a:rPr>
              <a:t>роботи</a:t>
            </a:r>
            <a:r>
              <a:rPr lang="ru-RU" sz="2000" dirty="0">
                <a:latin typeface="Cambria"/>
                <a:ea typeface="Cambria"/>
                <a:cs typeface="+mn-lt"/>
              </a:rPr>
              <a:t> </a:t>
            </a:r>
            <a:r>
              <a:rPr lang="ru-RU" sz="2000" dirty="0" err="1">
                <a:latin typeface="Cambria"/>
                <a:ea typeface="Cambria"/>
                <a:cs typeface="+mn-lt"/>
              </a:rPr>
              <a:t>полягає</a:t>
            </a:r>
            <a:r>
              <a:rPr lang="ru-RU" sz="2000" dirty="0">
                <a:latin typeface="Cambria"/>
                <a:ea typeface="Cambria"/>
                <a:cs typeface="+mn-lt"/>
              </a:rPr>
              <a:t> у тому, </a:t>
            </a:r>
            <a:r>
              <a:rPr lang="ru-RU" sz="2000" dirty="0" err="1">
                <a:latin typeface="Cambria"/>
                <a:ea typeface="Cambria"/>
                <a:cs typeface="+mn-lt"/>
              </a:rPr>
              <a:t>що</a:t>
            </a:r>
            <a:r>
              <a:rPr lang="ru-RU" sz="2000" dirty="0">
                <a:latin typeface="Cambria"/>
                <a:ea typeface="Cambria"/>
                <a:cs typeface="+mn-lt"/>
              </a:rPr>
              <a:t> вони </a:t>
            </a:r>
            <a:r>
              <a:rPr lang="ru-RU" sz="2000" dirty="0" err="1">
                <a:latin typeface="Cambria"/>
                <a:ea typeface="Cambria"/>
                <a:cs typeface="+mn-lt"/>
              </a:rPr>
              <a:t>перетворюють</a:t>
            </a:r>
            <a:r>
              <a:rPr lang="ru-RU" sz="2000" dirty="0">
                <a:latin typeface="Cambria"/>
                <a:ea typeface="Cambria"/>
                <a:cs typeface="+mn-lt"/>
              </a:rPr>
              <a:t> </a:t>
            </a:r>
            <a:r>
              <a:rPr lang="ru-RU" sz="2000" dirty="0" err="1">
                <a:latin typeface="Cambria"/>
                <a:ea typeface="Cambria"/>
                <a:cs typeface="+mn-lt"/>
              </a:rPr>
              <a:t>кінетичну</a:t>
            </a:r>
            <a:r>
              <a:rPr lang="ru-RU" sz="2000" dirty="0">
                <a:latin typeface="Cambria"/>
                <a:ea typeface="Cambria"/>
                <a:cs typeface="+mn-lt"/>
              </a:rPr>
              <a:t> </a:t>
            </a:r>
            <a:r>
              <a:rPr lang="ru-RU" sz="2000" dirty="0" err="1">
                <a:latin typeface="Cambria"/>
                <a:ea typeface="Cambria"/>
                <a:cs typeface="+mn-lt"/>
              </a:rPr>
              <a:t>енергію</a:t>
            </a:r>
            <a:r>
              <a:rPr lang="ru-RU" sz="2000" dirty="0">
                <a:latin typeface="Cambria"/>
                <a:ea typeface="Cambria"/>
                <a:cs typeface="+mn-lt"/>
              </a:rPr>
              <a:t> </a:t>
            </a:r>
            <a:r>
              <a:rPr lang="ru-RU" sz="2000" dirty="0" err="1">
                <a:latin typeface="Cambria"/>
                <a:ea typeface="Cambria"/>
                <a:cs typeface="+mn-lt"/>
              </a:rPr>
              <a:t>людського</a:t>
            </a:r>
            <a:r>
              <a:rPr lang="ru-RU" sz="2000" dirty="0">
                <a:latin typeface="Cambria"/>
                <a:ea typeface="Cambria"/>
                <a:cs typeface="+mn-lt"/>
              </a:rPr>
              <a:t> шагу, на </a:t>
            </a:r>
            <a:r>
              <a:rPr lang="ru-RU" sz="2000" dirty="0" err="1">
                <a:latin typeface="Cambria"/>
                <a:ea typeface="Cambria"/>
                <a:cs typeface="+mn-lt"/>
              </a:rPr>
              <a:t>електричну</a:t>
            </a:r>
            <a:r>
              <a:rPr lang="ru-RU" sz="2000" dirty="0">
                <a:latin typeface="Cambria"/>
                <a:ea typeface="Cambria"/>
                <a:cs typeface="+mn-lt"/>
              </a:rPr>
              <a:t>. Коли </a:t>
            </a:r>
            <a:r>
              <a:rPr lang="ru-RU" sz="2000" dirty="0" err="1">
                <a:latin typeface="Cambria"/>
                <a:ea typeface="Cambria"/>
                <a:cs typeface="+mn-lt"/>
              </a:rPr>
              <a:t>людина</a:t>
            </a:r>
            <a:r>
              <a:rPr lang="ru-RU" sz="2000" dirty="0">
                <a:latin typeface="Cambria"/>
                <a:ea typeface="Cambria"/>
                <a:cs typeface="+mn-lt"/>
              </a:rPr>
              <a:t> </a:t>
            </a:r>
            <a:r>
              <a:rPr lang="ru-RU" sz="2000" dirty="0" err="1">
                <a:latin typeface="Cambria"/>
                <a:ea typeface="Cambria"/>
                <a:cs typeface="+mn-lt"/>
              </a:rPr>
              <a:t>наступає</a:t>
            </a:r>
            <a:r>
              <a:rPr lang="ru-RU" sz="2000" dirty="0">
                <a:latin typeface="Cambria"/>
                <a:ea typeface="Cambria"/>
                <a:cs typeface="+mn-lt"/>
              </a:rPr>
              <a:t> на </a:t>
            </a:r>
            <a:r>
              <a:rPr lang="ru-RU" sz="2000" dirty="0" err="1">
                <a:latin typeface="Cambria"/>
                <a:ea typeface="Cambria"/>
                <a:cs typeface="+mn-lt"/>
              </a:rPr>
              <a:t>таку</a:t>
            </a:r>
            <a:r>
              <a:rPr lang="ru-RU" sz="2000" dirty="0">
                <a:latin typeface="Cambria"/>
                <a:ea typeface="Cambria"/>
                <a:cs typeface="+mn-lt"/>
              </a:rPr>
              <a:t> плитку, </a:t>
            </a:r>
            <a:r>
              <a:rPr lang="ru-RU" sz="2000" dirty="0" err="1">
                <a:latin typeface="Cambria"/>
                <a:ea typeface="Cambria"/>
                <a:cs typeface="+mn-lt"/>
              </a:rPr>
              <a:t>гнучкий</a:t>
            </a:r>
            <a:r>
              <a:rPr lang="ru-RU" sz="2000" dirty="0">
                <a:latin typeface="Cambria"/>
                <a:ea typeface="Cambria"/>
                <a:cs typeface="+mn-lt"/>
              </a:rPr>
              <a:t>, </a:t>
            </a:r>
            <a:r>
              <a:rPr lang="ru-RU" sz="2000" dirty="0" err="1">
                <a:latin typeface="Cambria"/>
                <a:ea typeface="Cambria"/>
                <a:cs typeface="+mn-lt"/>
              </a:rPr>
              <a:t>водостійкий</a:t>
            </a:r>
            <a:r>
              <a:rPr lang="ru-RU" sz="2000" dirty="0">
                <a:latin typeface="Cambria"/>
                <a:ea typeface="Cambria"/>
                <a:cs typeface="+mn-lt"/>
              </a:rPr>
              <a:t> </a:t>
            </a:r>
            <a:r>
              <a:rPr lang="ru-RU" sz="2000" dirty="0" err="1">
                <a:latin typeface="Cambria"/>
                <a:ea typeface="Cambria"/>
                <a:cs typeface="+mn-lt"/>
              </a:rPr>
              <a:t>матеріал</a:t>
            </a:r>
            <a:r>
              <a:rPr lang="ru-RU" sz="2000" dirty="0">
                <a:latin typeface="Cambria"/>
                <a:ea typeface="Cambria"/>
                <a:cs typeface="+mn-lt"/>
              </a:rPr>
              <a:t> </a:t>
            </a:r>
            <a:r>
              <a:rPr lang="ru-RU" sz="2000" dirty="0" err="1">
                <a:latin typeface="Cambria"/>
                <a:ea typeface="Cambria"/>
                <a:cs typeface="+mn-lt"/>
              </a:rPr>
              <a:t>просідає</a:t>
            </a:r>
            <a:r>
              <a:rPr lang="ru-RU" sz="2000" dirty="0">
                <a:latin typeface="Cambria"/>
                <a:ea typeface="Cambria"/>
                <a:cs typeface="+mn-lt"/>
              </a:rPr>
              <a:t> на 5 </a:t>
            </a:r>
            <a:r>
              <a:rPr lang="ru-RU" sz="2000" dirty="0" err="1">
                <a:latin typeface="Cambria"/>
                <a:ea typeface="Cambria"/>
                <a:cs typeface="+mn-lt"/>
              </a:rPr>
              <a:t>міліметрів</a:t>
            </a:r>
            <a:r>
              <a:rPr lang="ru-RU" sz="2000" dirty="0">
                <a:latin typeface="Cambria"/>
                <a:ea typeface="Cambria"/>
                <a:cs typeface="+mn-lt"/>
              </a:rPr>
              <a:t>, а </a:t>
            </a:r>
            <a:r>
              <a:rPr lang="ru-RU" sz="2000" dirty="0" err="1">
                <a:latin typeface="Cambria"/>
                <a:ea typeface="Cambria"/>
                <a:cs typeface="+mn-lt"/>
              </a:rPr>
              <a:t>пьезогенератор</a:t>
            </a:r>
            <a:r>
              <a:rPr lang="ru-RU" sz="2000" dirty="0">
                <a:latin typeface="Cambria"/>
                <a:ea typeface="Cambria"/>
                <a:cs typeface="+mn-lt"/>
              </a:rPr>
              <a:t> </a:t>
            </a:r>
            <a:r>
              <a:rPr lang="ru-RU" sz="2000" dirty="0" err="1">
                <a:latin typeface="Cambria"/>
                <a:ea typeface="Cambria"/>
                <a:cs typeface="+mn-lt"/>
              </a:rPr>
              <a:t>перетворює</a:t>
            </a:r>
            <a:r>
              <a:rPr lang="ru-RU" sz="2000" dirty="0">
                <a:latin typeface="Cambria"/>
                <a:ea typeface="Cambria"/>
                <a:cs typeface="+mn-lt"/>
              </a:rPr>
              <a:t> </a:t>
            </a:r>
            <a:r>
              <a:rPr lang="ru-RU" sz="2000" dirty="0" err="1">
                <a:latin typeface="Cambria"/>
                <a:ea typeface="Cambria"/>
                <a:cs typeface="+mn-lt"/>
              </a:rPr>
              <a:t>енергію</a:t>
            </a:r>
            <a:r>
              <a:rPr lang="ru-RU" sz="2000" dirty="0">
                <a:latin typeface="Cambria"/>
                <a:ea typeface="Cambria"/>
                <a:cs typeface="+mn-lt"/>
              </a:rPr>
              <a:t>. Прикладом </a:t>
            </a:r>
            <a:r>
              <a:rPr lang="ru-RU" sz="2000" dirty="0" err="1">
                <a:latin typeface="Cambria"/>
                <a:ea typeface="Cambria"/>
                <a:cs typeface="+mn-lt"/>
              </a:rPr>
              <a:t>такої</a:t>
            </a:r>
            <a:r>
              <a:rPr lang="ru-RU" sz="2000" dirty="0">
                <a:latin typeface="Cambria"/>
                <a:ea typeface="Cambria"/>
                <a:cs typeface="+mn-lt"/>
              </a:rPr>
              <a:t> </a:t>
            </a:r>
            <a:r>
              <a:rPr lang="ru-RU" sz="2000" dirty="0" err="1">
                <a:latin typeface="Cambria"/>
                <a:ea typeface="Cambria"/>
                <a:cs typeface="+mn-lt"/>
              </a:rPr>
              <a:t>пластини</a:t>
            </a:r>
            <a:r>
              <a:rPr lang="ru-RU" sz="2000" dirty="0">
                <a:latin typeface="Cambria"/>
                <a:ea typeface="Cambria"/>
                <a:cs typeface="+mn-lt"/>
              </a:rPr>
              <a:t> є </a:t>
            </a:r>
            <a:r>
              <a:rPr lang="ru-RU" sz="2000" dirty="0" err="1">
                <a:latin typeface="Cambria"/>
                <a:ea typeface="Cambria"/>
                <a:cs typeface="+mn-lt"/>
              </a:rPr>
              <a:t>пластини</a:t>
            </a:r>
            <a:r>
              <a:rPr lang="ru-RU" sz="2000" dirty="0">
                <a:latin typeface="Cambria"/>
                <a:ea typeface="Cambria"/>
                <a:cs typeface="+mn-lt"/>
              </a:rPr>
              <a:t> </a:t>
            </a:r>
            <a:r>
              <a:rPr lang="ru-RU" sz="2000" dirty="0" err="1">
                <a:latin typeface="Cambria"/>
                <a:ea typeface="Cambria"/>
                <a:cs typeface="+mn-lt"/>
              </a:rPr>
              <a:t>фірми</a:t>
            </a:r>
            <a:r>
              <a:rPr lang="ru-RU" sz="2000" dirty="0">
                <a:latin typeface="Cambria"/>
                <a:ea typeface="Cambria"/>
                <a:cs typeface="+mn-lt"/>
              </a:rPr>
              <a:t> </a:t>
            </a:r>
            <a:r>
              <a:rPr lang="ru-RU" sz="2000" dirty="0" err="1">
                <a:latin typeface="Cambria"/>
                <a:ea typeface="Cambria"/>
                <a:cs typeface="+mn-lt"/>
              </a:rPr>
              <a:t>Паведжен</a:t>
            </a:r>
            <a:r>
              <a:rPr lang="ru-RU" sz="2000" dirty="0">
                <a:latin typeface="Cambria"/>
                <a:ea typeface="Cambria"/>
                <a:cs typeface="+mn-lt"/>
              </a:rPr>
              <a:t>. </a:t>
            </a:r>
            <a:endParaRPr lang="ru-RU" dirty="0">
              <a:latin typeface="Cambria"/>
              <a:ea typeface="Cambria"/>
            </a:endParaRPr>
          </a:p>
          <a:p>
            <a:br>
              <a:rPr lang="en-US" dirty="0"/>
            </a:br>
            <a:endParaRPr lang="en-US" dirty="0"/>
          </a:p>
        </p:txBody>
      </p:sp>
      <p:sp>
        <p:nvSpPr>
          <p:cNvPr id="8" name="TextBox 7">
            <a:extLst>
              <a:ext uri="{FF2B5EF4-FFF2-40B4-BE49-F238E27FC236}">
                <a16:creationId xmlns:a16="http://schemas.microsoft.com/office/drawing/2014/main" id="{3569F16B-CC57-5DBD-9B3F-B53428146633}"/>
              </a:ext>
            </a:extLst>
          </p:cNvPr>
          <p:cNvSpPr txBox="1"/>
          <p:nvPr/>
        </p:nvSpPr>
        <p:spPr>
          <a:xfrm>
            <a:off x="-1" y="-99392"/>
            <a:ext cx="1131956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4800" dirty="0">
                <a:latin typeface="Cambria"/>
                <a:ea typeface="Cambria"/>
              </a:rPr>
              <a:t>ЗАПРОПОНОВАНЕ РІШЕННЯ ДЛЯ ДОДАТКОВОГО ЖИВЛЕННЯ СИСТЕМИ</a:t>
            </a:r>
            <a:endParaRPr lang="ru-RU" sz="4800" dirty="0"/>
          </a:p>
        </p:txBody>
      </p:sp>
    </p:spTree>
    <p:extLst>
      <p:ext uri="{BB962C8B-B14F-4D97-AF65-F5344CB8AC3E}">
        <p14:creationId xmlns:p14="http://schemas.microsoft.com/office/powerpoint/2010/main" val="3069505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5AF33F-379C-057D-FADD-CBCC08E65394}"/>
              </a:ext>
            </a:extLst>
          </p:cNvPr>
          <p:cNvSpPr>
            <a:spLocks noGrp="1"/>
          </p:cNvSpPr>
          <p:nvPr>
            <p:ph type="title"/>
          </p:nvPr>
        </p:nvSpPr>
        <p:spPr>
          <a:xfrm>
            <a:off x="512057" y="3816"/>
            <a:ext cx="10416729" cy="1609344"/>
          </a:xfrm>
        </p:spPr>
        <p:txBody>
          <a:bodyPr/>
          <a:lstStyle/>
          <a:p>
            <a:r>
              <a:rPr lang="ru-RU">
                <a:latin typeface="Cambria"/>
                <a:ea typeface="Cambria"/>
              </a:rPr>
              <a:t>Принцип </a:t>
            </a:r>
            <a:r>
              <a:rPr lang="ru-RU" err="1">
                <a:latin typeface="Cambria"/>
                <a:ea typeface="Cambria"/>
              </a:rPr>
              <a:t>роботи</a:t>
            </a:r>
            <a:r>
              <a:rPr lang="ru-RU">
                <a:latin typeface="Cambria"/>
                <a:ea typeface="Cambria"/>
              </a:rPr>
              <a:t> </a:t>
            </a:r>
            <a:r>
              <a:rPr lang="ru-RU" err="1">
                <a:latin typeface="Cambria"/>
                <a:ea typeface="Cambria"/>
              </a:rPr>
              <a:t>запропонованої</a:t>
            </a:r>
            <a:r>
              <a:rPr lang="ru-RU">
                <a:latin typeface="Cambria"/>
                <a:ea typeface="Cambria"/>
              </a:rPr>
              <a:t> </a:t>
            </a:r>
            <a:r>
              <a:rPr lang="ru-RU" err="1">
                <a:latin typeface="Cambria"/>
                <a:ea typeface="Cambria"/>
              </a:rPr>
              <a:t>системи</a:t>
            </a:r>
            <a:r>
              <a:rPr lang="ru-RU">
                <a:latin typeface="Cambria"/>
                <a:ea typeface="Cambria"/>
              </a:rPr>
              <a:t>  </a:t>
            </a:r>
            <a:endParaRPr lang="ru-RU"/>
          </a:p>
        </p:txBody>
      </p:sp>
      <p:sp>
        <p:nvSpPr>
          <p:cNvPr id="3" name="Объект 2">
            <a:extLst>
              <a:ext uri="{FF2B5EF4-FFF2-40B4-BE49-F238E27FC236}">
                <a16:creationId xmlns:a16="http://schemas.microsoft.com/office/drawing/2014/main" id="{42879151-13BD-CE47-BE9F-5A422597E8FF}"/>
              </a:ext>
            </a:extLst>
          </p:cNvPr>
          <p:cNvSpPr>
            <a:spLocks noGrp="1"/>
          </p:cNvSpPr>
          <p:nvPr>
            <p:ph idx="1"/>
          </p:nvPr>
        </p:nvSpPr>
        <p:spPr>
          <a:xfrm>
            <a:off x="307895" y="1773775"/>
            <a:ext cx="5000486" cy="2515605"/>
          </a:xfrm>
        </p:spPr>
        <p:txBody>
          <a:bodyPr vert="horz" lIns="91440" tIns="45720" rIns="91440" bIns="45720" rtlCol="0" anchor="t">
            <a:noAutofit/>
          </a:bodyPr>
          <a:lstStyle/>
          <a:p>
            <a:r>
              <a:rPr lang="ru-RU" dirty="0" err="1">
                <a:latin typeface="Cambria"/>
                <a:ea typeface="Cambria"/>
                <a:cs typeface="+mn-lt"/>
              </a:rPr>
              <a:t>Біля</a:t>
            </a:r>
            <a:r>
              <a:rPr lang="ru-RU" dirty="0">
                <a:latin typeface="Cambria"/>
                <a:ea typeface="Cambria"/>
                <a:cs typeface="+mn-lt"/>
              </a:rPr>
              <a:t> </a:t>
            </a:r>
            <a:r>
              <a:rPr lang="ru-RU" dirty="0" err="1">
                <a:latin typeface="Cambria"/>
                <a:ea typeface="Cambria"/>
                <a:cs typeface="+mn-lt"/>
              </a:rPr>
              <a:t>пішоходного</a:t>
            </a:r>
            <a:r>
              <a:rPr lang="ru-RU" dirty="0">
                <a:latin typeface="Cambria"/>
                <a:ea typeface="Cambria"/>
                <a:cs typeface="+mn-lt"/>
              </a:rPr>
              <a:t> переходу, </a:t>
            </a:r>
            <a:r>
              <a:rPr lang="ru-RU" dirty="0" err="1">
                <a:latin typeface="Cambria"/>
                <a:ea typeface="Cambria"/>
                <a:cs typeface="+mn-lt"/>
              </a:rPr>
              <a:t>встановлюються</a:t>
            </a:r>
            <a:r>
              <a:rPr lang="ru-RU" dirty="0">
                <a:latin typeface="Cambria"/>
                <a:ea typeface="Cambria"/>
                <a:cs typeface="+mn-lt"/>
              </a:rPr>
              <a:t> </a:t>
            </a:r>
            <a:r>
              <a:rPr lang="ru-RU" dirty="0" err="1">
                <a:latin typeface="Cambria"/>
                <a:ea typeface="Cambria"/>
                <a:cs typeface="+mn-lt"/>
              </a:rPr>
              <a:t>зони</a:t>
            </a:r>
            <a:r>
              <a:rPr lang="ru-RU" dirty="0">
                <a:latin typeface="Cambria"/>
                <a:ea typeface="Cambria"/>
                <a:cs typeface="+mn-lt"/>
              </a:rPr>
              <a:t> </a:t>
            </a:r>
            <a:r>
              <a:rPr lang="ru-RU" dirty="0" err="1">
                <a:latin typeface="Cambria"/>
                <a:ea typeface="Cambria"/>
                <a:cs typeface="+mn-lt"/>
              </a:rPr>
              <a:t>очікування</a:t>
            </a:r>
            <a:r>
              <a:rPr lang="ru-RU" dirty="0">
                <a:latin typeface="Cambria"/>
                <a:ea typeface="Cambria"/>
                <a:cs typeface="+mn-lt"/>
              </a:rPr>
              <a:t> </a:t>
            </a:r>
            <a:r>
              <a:rPr lang="ru-RU" dirty="0" err="1">
                <a:latin typeface="Cambria"/>
                <a:ea typeface="Cambria"/>
                <a:cs typeface="+mn-lt"/>
              </a:rPr>
              <a:t>покриті</a:t>
            </a:r>
            <a:r>
              <a:rPr lang="ru-RU" dirty="0">
                <a:latin typeface="Cambria"/>
                <a:ea typeface="Cambria"/>
                <a:cs typeface="+mn-lt"/>
              </a:rPr>
              <a:t> тактильною </a:t>
            </a:r>
            <a:r>
              <a:rPr lang="ru-RU" dirty="0" err="1">
                <a:latin typeface="Cambria"/>
                <a:ea typeface="Cambria"/>
                <a:cs typeface="+mn-lt"/>
              </a:rPr>
              <a:t>плиткою,для</a:t>
            </a:r>
            <a:r>
              <a:rPr lang="ru-RU" dirty="0">
                <a:latin typeface="Cambria"/>
                <a:ea typeface="Cambria"/>
                <a:cs typeface="+mn-lt"/>
              </a:rPr>
              <a:t> того, </a:t>
            </a:r>
            <a:r>
              <a:rPr lang="ru-RU" dirty="0" err="1">
                <a:latin typeface="Cambria"/>
                <a:ea typeface="Cambria"/>
                <a:cs typeface="+mn-lt"/>
              </a:rPr>
              <a:t>щоб</a:t>
            </a:r>
            <a:r>
              <a:rPr lang="ru-RU" dirty="0">
                <a:latin typeface="Cambria"/>
                <a:ea typeface="Cambria"/>
                <a:cs typeface="+mn-lt"/>
              </a:rPr>
              <a:t> люди з </a:t>
            </a:r>
            <a:r>
              <a:rPr lang="ru-RU" dirty="0" err="1">
                <a:latin typeface="Cambria"/>
                <a:ea typeface="Cambria"/>
                <a:cs typeface="+mn-lt"/>
              </a:rPr>
              <a:t>вадами</a:t>
            </a:r>
            <a:r>
              <a:rPr lang="ru-RU" dirty="0">
                <a:latin typeface="Cambria"/>
                <a:ea typeface="Cambria"/>
                <a:cs typeface="+mn-lt"/>
              </a:rPr>
              <a:t> </a:t>
            </a:r>
            <a:r>
              <a:rPr lang="ru-RU" dirty="0" err="1">
                <a:latin typeface="Cambria"/>
                <a:ea typeface="Cambria"/>
                <a:cs typeface="+mn-lt"/>
              </a:rPr>
              <a:t>зору</a:t>
            </a:r>
            <a:r>
              <a:rPr lang="ru-RU" dirty="0">
                <a:latin typeface="Cambria"/>
                <a:ea typeface="Cambria"/>
                <a:cs typeface="+mn-lt"/>
              </a:rPr>
              <a:t> </a:t>
            </a:r>
            <a:r>
              <a:rPr lang="ru-RU" dirty="0" err="1">
                <a:latin typeface="Cambria"/>
                <a:ea typeface="Cambria"/>
                <a:cs typeface="+mn-lt"/>
              </a:rPr>
              <a:t>змогли</a:t>
            </a:r>
            <a:r>
              <a:rPr lang="ru-RU" dirty="0">
                <a:latin typeface="Cambria"/>
                <a:ea typeface="Cambria"/>
                <a:cs typeface="+mn-lt"/>
              </a:rPr>
              <a:t> </a:t>
            </a:r>
            <a:r>
              <a:rPr lang="ru-RU" dirty="0" err="1">
                <a:latin typeface="Cambria"/>
                <a:ea typeface="Cambria"/>
                <a:cs typeface="+mn-lt"/>
              </a:rPr>
              <a:t>зрозуміти</a:t>
            </a:r>
            <a:r>
              <a:rPr lang="ru-RU" dirty="0">
                <a:latin typeface="Cambria"/>
                <a:ea typeface="Cambria"/>
                <a:cs typeface="+mn-lt"/>
              </a:rPr>
              <a:t> те, </a:t>
            </a:r>
            <a:r>
              <a:rPr lang="ru-RU" dirty="0" err="1">
                <a:latin typeface="Cambria"/>
                <a:ea typeface="Cambria"/>
                <a:cs typeface="+mn-lt"/>
              </a:rPr>
              <a:t>що</a:t>
            </a:r>
            <a:r>
              <a:rPr lang="ru-RU" dirty="0">
                <a:latin typeface="Cambria"/>
                <a:ea typeface="Cambria"/>
                <a:cs typeface="+mn-lt"/>
              </a:rPr>
              <a:t> вони </a:t>
            </a:r>
            <a:r>
              <a:rPr lang="ru-RU" dirty="0" err="1">
                <a:latin typeface="Cambria"/>
                <a:ea typeface="Cambria"/>
                <a:cs typeface="+mn-lt"/>
              </a:rPr>
              <a:t>знаходяться</a:t>
            </a:r>
            <a:r>
              <a:rPr lang="ru-RU" dirty="0">
                <a:latin typeface="Cambria"/>
                <a:ea typeface="Cambria"/>
                <a:cs typeface="+mn-lt"/>
              </a:rPr>
              <a:t> </a:t>
            </a:r>
            <a:r>
              <a:rPr lang="ru-RU" dirty="0" err="1">
                <a:latin typeface="Cambria"/>
                <a:ea typeface="Cambria"/>
                <a:cs typeface="+mn-lt"/>
              </a:rPr>
              <a:t>поруч</a:t>
            </a:r>
            <a:r>
              <a:rPr lang="ru-RU" dirty="0">
                <a:latin typeface="Cambria"/>
                <a:ea typeface="Cambria"/>
                <a:cs typeface="+mn-lt"/>
              </a:rPr>
              <a:t> </a:t>
            </a:r>
            <a:r>
              <a:rPr lang="ru-RU" dirty="0" err="1">
                <a:latin typeface="Cambria"/>
                <a:ea typeface="Cambria"/>
                <a:cs typeface="+mn-lt"/>
              </a:rPr>
              <a:t>із</a:t>
            </a:r>
            <a:r>
              <a:rPr lang="ru-RU" dirty="0">
                <a:latin typeface="Cambria"/>
                <a:ea typeface="Cambria"/>
                <a:cs typeface="+mn-lt"/>
              </a:rPr>
              <a:t> </a:t>
            </a:r>
            <a:r>
              <a:rPr lang="ru-RU" dirty="0" err="1">
                <a:latin typeface="Cambria"/>
                <a:ea typeface="Cambria"/>
                <a:cs typeface="+mn-lt"/>
              </a:rPr>
              <a:t>місцем</a:t>
            </a:r>
            <a:r>
              <a:rPr lang="ru-RU" dirty="0">
                <a:latin typeface="Cambria"/>
                <a:ea typeface="Cambria"/>
                <a:cs typeface="+mn-lt"/>
              </a:rPr>
              <a:t> </a:t>
            </a:r>
            <a:r>
              <a:rPr lang="ru-RU" dirty="0" err="1">
                <a:latin typeface="Cambria"/>
                <a:ea typeface="Cambria"/>
                <a:cs typeface="+mn-lt"/>
              </a:rPr>
              <a:t>перетину</a:t>
            </a:r>
            <a:r>
              <a:rPr lang="ru-RU" dirty="0">
                <a:latin typeface="Cambria"/>
                <a:ea typeface="Cambria"/>
                <a:cs typeface="+mn-lt"/>
              </a:rPr>
              <a:t> дороги. </a:t>
            </a:r>
          </a:p>
          <a:p>
            <a:pPr>
              <a:buClr>
                <a:srgbClr val="9E3611"/>
              </a:buClr>
            </a:pPr>
            <a:r>
              <a:rPr lang="ru-RU" dirty="0" err="1">
                <a:latin typeface="Cambria"/>
                <a:ea typeface="Cambria"/>
                <a:cs typeface="+mn-lt"/>
              </a:rPr>
              <a:t>Під</a:t>
            </a:r>
            <a:r>
              <a:rPr lang="ru-RU" dirty="0">
                <a:latin typeface="Cambria"/>
                <a:ea typeface="Cambria"/>
                <a:cs typeface="+mn-lt"/>
              </a:rPr>
              <a:t> </a:t>
            </a:r>
            <a:r>
              <a:rPr lang="ru-RU" dirty="0" err="1">
                <a:latin typeface="Cambria"/>
                <a:ea typeface="Cambria"/>
                <a:cs typeface="+mn-lt"/>
              </a:rPr>
              <a:t>цими</a:t>
            </a:r>
            <a:r>
              <a:rPr lang="ru-RU" dirty="0">
                <a:latin typeface="Cambria"/>
                <a:ea typeface="Cambria"/>
                <a:cs typeface="+mn-lt"/>
              </a:rPr>
              <a:t> зонами </a:t>
            </a:r>
            <a:r>
              <a:rPr lang="ru-RU" dirty="0" err="1">
                <a:latin typeface="Cambria"/>
                <a:ea typeface="Cambria"/>
                <a:cs typeface="+mn-lt"/>
              </a:rPr>
              <a:t>розташовуються</a:t>
            </a:r>
            <a:r>
              <a:rPr lang="ru-RU" dirty="0">
                <a:latin typeface="Cambria"/>
                <a:ea typeface="Cambria"/>
                <a:cs typeface="+mn-lt"/>
              </a:rPr>
              <a:t> </a:t>
            </a:r>
            <a:r>
              <a:rPr lang="ru-RU" dirty="0" err="1">
                <a:latin typeface="Cambria"/>
                <a:ea typeface="Cambria"/>
                <a:cs typeface="+mn-lt"/>
              </a:rPr>
              <a:t>вібропластини</a:t>
            </a:r>
            <a:r>
              <a:rPr lang="ru-RU" dirty="0">
                <a:latin typeface="Cambria"/>
                <a:ea typeface="Cambria"/>
                <a:cs typeface="+mn-lt"/>
              </a:rPr>
              <a:t>, </a:t>
            </a:r>
            <a:r>
              <a:rPr lang="ru-RU" dirty="0" err="1">
                <a:latin typeface="Cambria"/>
                <a:ea typeface="Cambria"/>
                <a:cs typeface="+mn-lt"/>
              </a:rPr>
              <a:t>які</a:t>
            </a:r>
            <a:r>
              <a:rPr lang="ru-RU" dirty="0">
                <a:latin typeface="Cambria"/>
                <a:ea typeface="Cambria"/>
                <a:cs typeface="+mn-lt"/>
              </a:rPr>
              <a:t> </a:t>
            </a:r>
            <a:r>
              <a:rPr lang="ru-RU" dirty="0" err="1">
                <a:latin typeface="Cambria"/>
                <a:ea typeface="Cambria"/>
                <a:cs typeface="+mn-lt"/>
              </a:rPr>
              <a:t>вібрують</a:t>
            </a:r>
            <a:r>
              <a:rPr lang="ru-RU" dirty="0">
                <a:latin typeface="Cambria"/>
                <a:ea typeface="Cambria"/>
                <a:cs typeface="+mn-lt"/>
              </a:rPr>
              <a:t> </a:t>
            </a:r>
            <a:r>
              <a:rPr lang="ru-RU" dirty="0" err="1">
                <a:latin typeface="Cambria"/>
                <a:ea typeface="Cambria"/>
                <a:cs typeface="+mn-lt"/>
              </a:rPr>
              <a:t>під</a:t>
            </a:r>
            <a:r>
              <a:rPr lang="ru-RU" dirty="0">
                <a:latin typeface="Cambria"/>
                <a:ea typeface="Cambria"/>
                <a:cs typeface="+mn-lt"/>
              </a:rPr>
              <a:t> час </a:t>
            </a:r>
            <a:r>
              <a:rPr lang="ru-RU" dirty="0" err="1">
                <a:latin typeface="Cambria"/>
                <a:ea typeface="Cambria"/>
                <a:cs typeface="+mn-lt"/>
              </a:rPr>
              <a:t>червоного</a:t>
            </a:r>
            <a:r>
              <a:rPr lang="ru-RU" dirty="0">
                <a:latin typeface="Cambria"/>
                <a:ea typeface="Cambria"/>
                <a:cs typeface="+mn-lt"/>
              </a:rPr>
              <a:t> </a:t>
            </a:r>
            <a:r>
              <a:rPr lang="ru-RU" dirty="0" err="1">
                <a:latin typeface="Cambria"/>
                <a:ea typeface="Cambria"/>
                <a:cs typeface="+mn-lt"/>
              </a:rPr>
              <a:t>світла</a:t>
            </a:r>
            <a:r>
              <a:rPr lang="ru-RU" dirty="0">
                <a:latin typeface="Cambria"/>
                <a:ea typeface="Cambria"/>
                <a:cs typeface="+mn-lt"/>
              </a:rPr>
              <a:t>, </a:t>
            </a:r>
            <a:r>
              <a:rPr lang="ru-RU" dirty="0" err="1">
                <a:latin typeface="Cambria"/>
                <a:ea typeface="Cambria"/>
                <a:cs typeface="+mn-lt"/>
              </a:rPr>
              <a:t>сповіщуючі</a:t>
            </a:r>
            <a:r>
              <a:rPr lang="ru-RU" dirty="0">
                <a:latin typeface="Cambria"/>
                <a:ea typeface="Cambria"/>
                <a:cs typeface="+mn-lt"/>
              </a:rPr>
              <a:t> людей про те, </a:t>
            </a:r>
            <a:r>
              <a:rPr lang="ru-RU" dirty="0" err="1">
                <a:latin typeface="Cambria"/>
                <a:ea typeface="Cambria"/>
                <a:cs typeface="+mn-lt"/>
              </a:rPr>
              <a:t>що</a:t>
            </a:r>
            <a:r>
              <a:rPr lang="ru-RU" dirty="0">
                <a:latin typeface="Cambria"/>
                <a:ea typeface="Cambria"/>
                <a:cs typeface="+mn-lt"/>
              </a:rPr>
              <a:t> </a:t>
            </a:r>
            <a:r>
              <a:rPr lang="ru-RU" dirty="0" err="1">
                <a:latin typeface="Cambria"/>
                <a:ea typeface="Cambria"/>
                <a:cs typeface="+mn-lt"/>
              </a:rPr>
              <a:t>наразі</a:t>
            </a:r>
            <a:r>
              <a:rPr lang="ru-RU" dirty="0">
                <a:latin typeface="Cambria"/>
                <a:ea typeface="Cambria"/>
                <a:cs typeface="+mn-lt"/>
              </a:rPr>
              <a:t> не </a:t>
            </a:r>
            <a:r>
              <a:rPr lang="ru-RU" dirty="0" err="1">
                <a:latin typeface="Cambria"/>
                <a:ea typeface="Cambria"/>
                <a:cs typeface="+mn-lt"/>
              </a:rPr>
              <a:t>можна</a:t>
            </a:r>
            <a:r>
              <a:rPr lang="ru-RU" dirty="0">
                <a:latin typeface="Cambria"/>
                <a:ea typeface="Cambria"/>
                <a:cs typeface="+mn-lt"/>
              </a:rPr>
              <a:t> перейти </a:t>
            </a:r>
            <a:r>
              <a:rPr lang="ru-RU" dirty="0" err="1">
                <a:latin typeface="Cambria"/>
                <a:ea typeface="Cambria"/>
                <a:cs typeface="+mn-lt"/>
              </a:rPr>
              <a:t>доргу</a:t>
            </a:r>
            <a:r>
              <a:rPr lang="ru-RU" dirty="0">
                <a:latin typeface="Cambria"/>
                <a:ea typeface="Cambria"/>
                <a:cs typeface="+mn-lt"/>
              </a:rPr>
              <a:t>. </a:t>
            </a:r>
          </a:p>
          <a:p>
            <a:pPr>
              <a:buClr>
                <a:srgbClr val="9E3611"/>
              </a:buClr>
            </a:pPr>
            <a:r>
              <a:rPr lang="ru-RU" dirty="0">
                <a:latin typeface="Cambria"/>
                <a:ea typeface="Cambria"/>
                <a:cs typeface="+mn-lt"/>
              </a:rPr>
              <a:t>Зона </a:t>
            </a:r>
            <a:r>
              <a:rPr lang="ru-RU" dirty="0" err="1">
                <a:latin typeface="Cambria"/>
                <a:ea typeface="Cambria"/>
                <a:cs typeface="+mn-lt"/>
              </a:rPr>
              <a:t>навколо</a:t>
            </a:r>
            <a:r>
              <a:rPr lang="ru-RU" dirty="0">
                <a:latin typeface="Cambria"/>
                <a:ea typeface="Cambria"/>
                <a:cs typeface="+mn-lt"/>
              </a:rPr>
              <a:t> </a:t>
            </a:r>
            <a:r>
              <a:rPr lang="ru-RU" dirty="0" err="1">
                <a:latin typeface="Cambria"/>
                <a:ea typeface="Cambria"/>
                <a:cs typeface="+mn-lt"/>
              </a:rPr>
              <a:t>пішохідного</a:t>
            </a:r>
            <a:r>
              <a:rPr lang="ru-RU" dirty="0">
                <a:latin typeface="Cambria"/>
                <a:ea typeface="Cambria"/>
                <a:cs typeface="+mn-lt"/>
              </a:rPr>
              <a:t> переходу </a:t>
            </a:r>
            <a:r>
              <a:rPr lang="ru-RU" dirty="0" err="1">
                <a:latin typeface="Cambria"/>
                <a:ea typeface="Cambria"/>
                <a:cs typeface="+mn-lt"/>
              </a:rPr>
              <a:t>покривається</a:t>
            </a:r>
            <a:r>
              <a:rPr lang="ru-RU" dirty="0">
                <a:latin typeface="Cambria"/>
                <a:ea typeface="Cambria"/>
                <a:cs typeface="+mn-lt"/>
              </a:rPr>
              <a:t> пластинами, </a:t>
            </a:r>
            <a:r>
              <a:rPr lang="ru-RU" dirty="0" err="1">
                <a:latin typeface="Cambria"/>
                <a:ea typeface="Cambria"/>
                <a:cs typeface="+mn-lt"/>
              </a:rPr>
              <a:t>які</a:t>
            </a:r>
            <a:r>
              <a:rPr lang="ru-RU" dirty="0">
                <a:latin typeface="Cambria"/>
                <a:ea typeface="Cambria"/>
                <a:cs typeface="+mn-lt"/>
              </a:rPr>
              <a:t> </a:t>
            </a:r>
            <a:r>
              <a:rPr lang="ru-RU" dirty="0" err="1">
                <a:latin typeface="Cambria"/>
                <a:ea typeface="Cambria"/>
                <a:cs typeface="+mn-lt"/>
              </a:rPr>
              <a:t>накопичують</a:t>
            </a:r>
            <a:r>
              <a:rPr lang="ru-RU" dirty="0">
                <a:latin typeface="Cambria"/>
                <a:ea typeface="Cambria"/>
                <a:cs typeface="+mn-lt"/>
              </a:rPr>
              <a:t> </a:t>
            </a:r>
            <a:r>
              <a:rPr lang="ru-RU" dirty="0" err="1">
                <a:latin typeface="Cambria"/>
                <a:ea typeface="Cambria"/>
                <a:cs typeface="+mn-lt"/>
              </a:rPr>
              <a:t>енергію</a:t>
            </a:r>
            <a:r>
              <a:rPr lang="ru-RU" dirty="0">
                <a:latin typeface="Cambria"/>
                <a:ea typeface="Cambria"/>
                <a:cs typeface="+mn-lt"/>
              </a:rPr>
              <a:t>, та </a:t>
            </a:r>
            <a:r>
              <a:rPr lang="ru-RU" dirty="0" err="1">
                <a:latin typeface="Cambria"/>
                <a:ea typeface="Cambria"/>
                <a:cs typeface="+mn-lt"/>
              </a:rPr>
              <a:t>передають</a:t>
            </a:r>
            <a:r>
              <a:rPr lang="ru-RU" dirty="0">
                <a:latin typeface="Cambria"/>
                <a:ea typeface="Cambria"/>
                <a:cs typeface="+mn-lt"/>
              </a:rPr>
              <a:t> </a:t>
            </a:r>
            <a:r>
              <a:rPr lang="ru-RU" dirty="0" err="1">
                <a:latin typeface="Cambria"/>
                <a:ea typeface="Cambria"/>
                <a:cs typeface="+mn-lt"/>
              </a:rPr>
              <a:t>її</a:t>
            </a:r>
            <a:r>
              <a:rPr lang="ru-RU" dirty="0">
                <a:latin typeface="Cambria"/>
                <a:ea typeface="Cambria"/>
                <a:cs typeface="+mn-lt"/>
              </a:rPr>
              <a:t> до </a:t>
            </a:r>
            <a:r>
              <a:rPr lang="ru-RU" dirty="0" err="1">
                <a:latin typeface="Cambria"/>
                <a:ea typeface="Cambria"/>
                <a:cs typeface="+mn-lt"/>
              </a:rPr>
              <a:t>світлофора</a:t>
            </a:r>
            <a:r>
              <a:rPr lang="ru-RU" dirty="0">
                <a:latin typeface="Cambria"/>
                <a:ea typeface="Cambria"/>
                <a:cs typeface="+mn-lt"/>
              </a:rPr>
              <a:t>.</a:t>
            </a:r>
            <a:br>
              <a:rPr lang="en-US" dirty="0"/>
            </a:br>
            <a:endParaRPr lang="en-US"/>
          </a:p>
        </p:txBody>
      </p:sp>
      <p:pic>
        <p:nvPicPr>
          <p:cNvPr id="4" name="Рисунок 4">
            <a:extLst>
              <a:ext uri="{FF2B5EF4-FFF2-40B4-BE49-F238E27FC236}">
                <a16:creationId xmlns:a16="http://schemas.microsoft.com/office/drawing/2014/main" id="{C3CBED90-768E-FC00-60FF-0340C02ED12D}"/>
              </a:ext>
            </a:extLst>
          </p:cNvPr>
          <p:cNvPicPr>
            <a:picLocks noChangeAspect="1"/>
          </p:cNvPicPr>
          <p:nvPr/>
        </p:nvPicPr>
        <p:blipFill>
          <a:blip r:embed="rId2"/>
          <a:stretch>
            <a:fillRect/>
          </a:stretch>
        </p:blipFill>
        <p:spPr>
          <a:xfrm>
            <a:off x="6267005" y="2325007"/>
            <a:ext cx="4846981" cy="2720481"/>
          </a:xfrm>
          <a:prstGeom prst="rect">
            <a:avLst/>
          </a:prstGeom>
        </p:spPr>
      </p:pic>
      <p:sp>
        <p:nvSpPr>
          <p:cNvPr id="6" name="TextBox 5">
            <a:extLst>
              <a:ext uri="{FF2B5EF4-FFF2-40B4-BE49-F238E27FC236}">
                <a16:creationId xmlns:a16="http://schemas.microsoft.com/office/drawing/2014/main" id="{40D3635E-D2F6-7BDF-89B5-6BC3ABCE5D6C}"/>
              </a:ext>
            </a:extLst>
          </p:cNvPr>
          <p:cNvSpPr txBox="1"/>
          <p:nvPr/>
        </p:nvSpPr>
        <p:spPr>
          <a:xfrm>
            <a:off x="6554304" y="5153563"/>
            <a:ext cx="42738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uk-UA">
                <a:latin typeface="Cambria"/>
                <a:ea typeface="Cambria"/>
                <a:cs typeface="+mn-lt"/>
              </a:rPr>
              <a:t>3Д модель  запропонованої системи </a:t>
            </a:r>
            <a:endParaRPr lang="ru-RU"/>
          </a:p>
        </p:txBody>
      </p:sp>
    </p:spTree>
    <p:extLst>
      <p:ext uri="{BB962C8B-B14F-4D97-AF65-F5344CB8AC3E}">
        <p14:creationId xmlns:p14="http://schemas.microsoft.com/office/powerpoint/2010/main" val="332647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50C9AC-1415-00BD-D9F4-C8E5EAD629FB}"/>
              </a:ext>
            </a:extLst>
          </p:cNvPr>
          <p:cNvSpPr>
            <a:spLocks noGrp="1"/>
          </p:cNvSpPr>
          <p:nvPr>
            <p:ph type="title"/>
          </p:nvPr>
        </p:nvSpPr>
        <p:spPr>
          <a:xfrm>
            <a:off x="197413" y="53936"/>
            <a:ext cx="10058400" cy="1609344"/>
          </a:xfrm>
        </p:spPr>
        <p:txBody>
          <a:bodyPr/>
          <a:lstStyle/>
          <a:p>
            <a:r>
              <a:rPr lang="ru-RU" dirty="0" err="1">
                <a:latin typeface="Cambria"/>
                <a:ea typeface="Cambria"/>
              </a:rPr>
              <a:t>Собівартість</a:t>
            </a:r>
            <a:r>
              <a:rPr lang="ru-RU" dirty="0">
                <a:latin typeface="Cambria"/>
                <a:ea typeface="Cambria"/>
              </a:rPr>
              <a:t> </a:t>
            </a:r>
            <a:r>
              <a:rPr lang="ru-RU" dirty="0" err="1">
                <a:latin typeface="Cambria"/>
                <a:ea typeface="Cambria"/>
              </a:rPr>
              <a:t>системи</a:t>
            </a:r>
            <a:endParaRPr lang="ru-RU" dirty="0" err="1"/>
          </a:p>
        </p:txBody>
      </p:sp>
      <p:pic>
        <p:nvPicPr>
          <p:cNvPr id="4" name="Рисунок 4" descr="Изображение выглядит как стол&#10;&#10;Автоматически созданное описание">
            <a:extLst>
              <a:ext uri="{FF2B5EF4-FFF2-40B4-BE49-F238E27FC236}">
                <a16:creationId xmlns:a16="http://schemas.microsoft.com/office/drawing/2014/main" id="{776663A0-5DD7-B715-A561-53AFD482F3FA}"/>
              </a:ext>
            </a:extLst>
          </p:cNvPr>
          <p:cNvPicPr>
            <a:picLocks noGrp="1" noChangeAspect="1"/>
          </p:cNvPicPr>
          <p:nvPr>
            <p:ph idx="1"/>
          </p:nvPr>
        </p:nvPicPr>
        <p:blipFill>
          <a:blip r:embed="rId2"/>
          <a:stretch>
            <a:fillRect/>
          </a:stretch>
        </p:blipFill>
        <p:spPr>
          <a:xfrm>
            <a:off x="330581" y="1502973"/>
            <a:ext cx="10885368" cy="4746530"/>
          </a:xfrm>
        </p:spPr>
      </p:pic>
    </p:spTree>
    <p:extLst>
      <p:ext uri="{BB962C8B-B14F-4D97-AF65-F5344CB8AC3E}">
        <p14:creationId xmlns:p14="http://schemas.microsoft.com/office/powerpoint/2010/main" val="357751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Изображение выглядит как текст, зеленый&#10;&#10;Автоматически созданное описание">
            <a:extLst>
              <a:ext uri="{FF2B5EF4-FFF2-40B4-BE49-F238E27FC236}">
                <a16:creationId xmlns:a16="http://schemas.microsoft.com/office/drawing/2014/main" id="{9F3E35B2-9A47-B8A5-151A-DF56233D1A69}"/>
              </a:ext>
            </a:extLst>
          </p:cNvPr>
          <p:cNvPicPr>
            <a:picLocks noChangeAspect="1"/>
          </p:cNvPicPr>
          <p:nvPr/>
        </p:nvPicPr>
        <p:blipFill>
          <a:blip r:embed="rId2"/>
          <a:stretch>
            <a:fillRect/>
          </a:stretch>
        </p:blipFill>
        <p:spPr>
          <a:xfrm>
            <a:off x="5693508" y="1576694"/>
            <a:ext cx="5866126" cy="4490056"/>
          </a:xfrm>
          <a:prstGeom prst="rect">
            <a:avLst/>
          </a:prstGeom>
        </p:spPr>
      </p:pic>
      <p:sp>
        <p:nvSpPr>
          <p:cNvPr id="2" name="Заголовок 1">
            <a:extLst>
              <a:ext uri="{FF2B5EF4-FFF2-40B4-BE49-F238E27FC236}">
                <a16:creationId xmlns:a16="http://schemas.microsoft.com/office/drawing/2014/main" id="{3E301747-BE42-6CAE-238A-669A42946D6A}"/>
              </a:ext>
            </a:extLst>
          </p:cNvPr>
          <p:cNvSpPr>
            <a:spLocks noGrp="1"/>
          </p:cNvSpPr>
          <p:nvPr>
            <p:ph type="title"/>
          </p:nvPr>
        </p:nvSpPr>
        <p:spPr>
          <a:xfrm>
            <a:off x="1069848" y="98110"/>
            <a:ext cx="10058400" cy="1609344"/>
          </a:xfrm>
        </p:spPr>
        <p:txBody>
          <a:bodyPr/>
          <a:lstStyle/>
          <a:p>
            <a:r>
              <a:rPr lang="ru-RU" dirty="0" err="1">
                <a:latin typeface="Cambria"/>
                <a:ea typeface="Cambria"/>
              </a:rPr>
              <a:t>Діюча</a:t>
            </a:r>
            <a:r>
              <a:rPr lang="ru-RU" dirty="0">
                <a:latin typeface="Cambria"/>
                <a:ea typeface="Cambria"/>
              </a:rPr>
              <a:t> Модель </a:t>
            </a:r>
            <a:r>
              <a:rPr lang="ru-RU" dirty="0" err="1">
                <a:latin typeface="Cambria"/>
                <a:ea typeface="Cambria"/>
              </a:rPr>
              <a:t>системи</a:t>
            </a:r>
            <a:r>
              <a:rPr lang="ru-RU" dirty="0">
                <a:latin typeface="Cambria"/>
                <a:ea typeface="Cambria"/>
              </a:rPr>
              <a:t> </a:t>
            </a:r>
            <a:endParaRPr lang="ru-RU" dirty="0"/>
          </a:p>
        </p:txBody>
      </p:sp>
      <p:sp>
        <p:nvSpPr>
          <p:cNvPr id="7" name="TextBox 6">
            <a:extLst>
              <a:ext uri="{FF2B5EF4-FFF2-40B4-BE49-F238E27FC236}">
                <a16:creationId xmlns:a16="http://schemas.microsoft.com/office/drawing/2014/main" id="{8CAE71AB-9A2A-A3FA-9022-383BC47EF45B}"/>
              </a:ext>
            </a:extLst>
          </p:cNvPr>
          <p:cNvSpPr txBox="1"/>
          <p:nvPr/>
        </p:nvSpPr>
        <p:spPr>
          <a:xfrm>
            <a:off x="8144564" y="4605131"/>
            <a:ext cx="5135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sz="3200">
                <a:solidFill>
                  <a:srgbClr val="FF0000"/>
                </a:solidFill>
                <a:latin typeface="Cambria"/>
                <a:ea typeface="Cambria"/>
              </a:rPr>
              <a:t>1</a:t>
            </a:r>
            <a:endParaRPr lang="ru-RU"/>
          </a:p>
        </p:txBody>
      </p:sp>
      <p:sp>
        <p:nvSpPr>
          <p:cNvPr id="8" name="TextBox 7">
            <a:extLst>
              <a:ext uri="{FF2B5EF4-FFF2-40B4-BE49-F238E27FC236}">
                <a16:creationId xmlns:a16="http://schemas.microsoft.com/office/drawing/2014/main" id="{0D36358F-E800-DC94-1618-85BC14A405CA}"/>
              </a:ext>
            </a:extLst>
          </p:cNvPr>
          <p:cNvSpPr txBox="1"/>
          <p:nvPr/>
        </p:nvSpPr>
        <p:spPr>
          <a:xfrm>
            <a:off x="7487478" y="2700130"/>
            <a:ext cx="447260" cy="3313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ru-RU"/>
          </a:p>
        </p:txBody>
      </p:sp>
      <p:sp>
        <p:nvSpPr>
          <p:cNvPr id="3" name="TextBox 2">
            <a:extLst>
              <a:ext uri="{FF2B5EF4-FFF2-40B4-BE49-F238E27FC236}">
                <a16:creationId xmlns:a16="http://schemas.microsoft.com/office/drawing/2014/main" id="{31D4D55A-7E37-CB27-3621-8B7E0CF1E947}"/>
              </a:ext>
            </a:extLst>
          </p:cNvPr>
          <p:cNvSpPr txBox="1"/>
          <p:nvPr/>
        </p:nvSpPr>
        <p:spPr>
          <a:xfrm>
            <a:off x="314738" y="1711739"/>
            <a:ext cx="504134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2400" dirty="0">
                <a:latin typeface="Cambria"/>
                <a:ea typeface="Cambria"/>
              </a:rPr>
              <a:t>1. Зона </a:t>
            </a:r>
            <a:r>
              <a:rPr lang="ru-RU" sz="2400" dirty="0" err="1">
                <a:latin typeface="Cambria"/>
                <a:ea typeface="Cambria"/>
              </a:rPr>
              <a:t>покрита</a:t>
            </a:r>
            <a:r>
              <a:rPr lang="ru-RU" sz="2400" dirty="0">
                <a:latin typeface="Cambria"/>
                <a:ea typeface="Cambria"/>
              </a:rPr>
              <a:t> тактильною </a:t>
            </a:r>
            <a:r>
              <a:rPr lang="ru-RU" sz="2400" dirty="0" err="1">
                <a:latin typeface="Cambria"/>
                <a:ea typeface="Cambria"/>
              </a:rPr>
              <a:t>плиткою</a:t>
            </a:r>
            <a:endParaRPr lang="ru-RU" sz="2400" dirty="0">
              <a:latin typeface="Cambria"/>
              <a:ea typeface="Cambria"/>
            </a:endParaRPr>
          </a:p>
          <a:p>
            <a:r>
              <a:rPr lang="ru-RU" sz="2400" dirty="0">
                <a:latin typeface="Cambria"/>
                <a:ea typeface="Cambria"/>
              </a:rPr>
              <a:t>2. </a:t>
            </a:r>
            <a:r>
              <a:rPr lang="ru-RU" sz="2400" dirty="0" err="1">
                <a:latin typeface="Cambria"/>
                <a:ea typeface="Cambria"/>
              </a:rPr>
              <a:t>Двигуна</a:t>
            </a:r>
            <a:r>
              <a:rPr lang="ru-RU" sz="2400" dirty="0">
                <a:latin typeface="Cambria"/>
                <a:ea typeface="Cambria"/>
              </a:rPr>
              <a:t> </a:t>
            </a:r>
            <a:r>
              <a:rPr lang="ru-RU" sz="2400" dirty="0" err="1">
                <a:latin typeface="Cambria"/>
                <a:ea typeface="Cambria"/>
              </a:rPr>
              <a:t>постійного</a:t>
            </a:r>
            <a:r>
              <a:rPr lang="ru-RU" sz="2400" dirty="0">
                <a:latin typeface="Cambria"/>
                <a:ea typeface="Cambria"/>
              </a:rPr>
              <a:t> струму, </a:t>
            </a:r>
            <a:r>
              <a:rPr lang="ru-RU" sz="2400" dirty="0" err="1">
                <a:latin typeface="Cambria"/>
                <a:ea typeface="Cambria"/>
              </a:rPr>
              <a:t>що</a:t>
            </a:r>
            <a:r>
              <a:rPr lang="ru-RU" sz="2400" dirty="0">
                <a:latin typeface="Cambria"/>
                <a:ea typeface="Cambria"/>
              </a:rPr>
              <a:t> </a:t>
            </a:r>
            <a:r>
              <a:rPr lang="ru-RU" sz="2400" dirty="0" err="1">
                <a:latin typeface="Cambria"/>
                <a:ea typeface="Cambria"/>
              </a:rPr>
              <a:t>розташований</a:t>
            </a:r>
            <a:r>
              <a:rPr lang="ru-RU" sz="2400" dirty="0">
                <a:latin typeface="Cambria"/>
                <a:ea typeface="Cambria"/>
              </a:rPr>
              <a:t> </a:t>
            </a:r>
            <a:r>
              <a:rPr lang="ru-RU" sz="2400" dirty="0" err="1">
                <a:latin typeface="Cambria"/>
                <a:ea typeface="Cambria"/>
              </a:rPr>
              <a:t>під</a:t>
            </a:r>
            <a:r>
              <a:rPr lang="ru-RU" sz="2400" dirty="0">
                <a:latin typeface="Cambria"/>
                <a:ea typeface="Cambria"/>
              </a:rPr>
              <a:t> зоною (1) </a:t>
            </a:r>
          </a:p>
          <a:p>
            <a:r>
              <a:rPr lang="ru-RU" sz="2400" dirty="0">
                <a:latin typeface="Cambria"/>
                <a:ea typeface="Cambria"/>
              </a:rPr>
              <a:t>3. Блок </a:t>
            </a:r>
            <a:r>
              <a:rPr lang="ru-RU" sz="2400" dirty="0" err="1">
                <a:latin typeface="Cambria"/>
                <a:ea typeface="Cambria"/>
              </a:rPr>
              <a:t>керування</a:t>
            </a:r>
            <a:r>
              <a:rPr lang="ru-RU" sz="2400" dirty="0">
                <a:latin typeface="Cambria"/>
                <a:ea typeface="Cambria"/>
              </a:rPr>
              <a:t> (</a:t>
            </a:r>
            <a:r>
              <a:rPr lang="ru-RU" sz="2400" dirty="0" err="1">
                <a:latin typeface="Cambria"/>
                <a:ea typeface="Cambria"/>
              </a:rPr>
              <a:t>розміщений</a:t>
            </a:r>
            <a:r>
              <a:rPr lang="ru-RU" sz="2400" dirty="0">
                <a:latin typeface="Cambria"/>
                <a:ea typeface="Cambria"/>
              </a:rPr>
              <a:t> </a:t>
            </a:r>
            <a:r>
              <a:rPr lang="ru-RU" sz="2400" dirty="0" err="1">
                <a:latin typeface="Cambria"/>
                <a:ea typeface="Cambria"/>
              </a:rPr>
              <a:t>під</a:t>
            </a:r>
            <a:r>
              <a:rPr lang="ru-RU" sz="2400" dirty="0">
                <a:latin typeface="Cambria"/>
                <a:ea typeface="Cambria"/>
              </a:rPr>
              <a:t> пенопластом)</a:t>
            </a:r>
          </a:p>
          <a:p>
            <a:r>
              <a:rPr lang="ru-RU" sz="2400" dirty="0">
                <a:latin typeface="Cambria"/>
                <a:ea typeface="Cambria"/>
              </a:rPr>
              <a:t>4. </a:t>
            </a:r>
            <a:r>
              <a:rPr lang="ru-RU" sz="2400" dirty="0" err="1">
                <a:latin typeface="Cambria"/>
                <a:ea typeface="Cambria"/>
              </a:rPr>
              <a:t>Джерело</a:t>
            </a:r>
            <a:r>
              <a:rPr lang="ru-RU" sz="2400" dirty="0">
                <a:latin typeface="Cambria"/>
                <a:ea typeface="Cambria"/>
              </a:rPr>
              <a:t> </a:t>
            </a:r>
            <a:r>
              <a:rPr lang="ru-RU" sz="2400" dirty="0" err="1">
                <a:latin typeface="Cambria"/>
                <a:ea typeface="Cambria"/>
              </a:rPr>
              <a:t>живлення</a:t>
            </a:r>
            <a:r>
              <a:rPr lang="ru-RU" sz="2400" dirty="0">
                <a:latin typeface="Cambria"/>
                <a:ea typeface="Cambria"/>
              </a:rPr>
              <a:t> (</a:t>
            </a:r>
            <a:r>
              <a:rPr lang="ru-RU" sz="2400" dirty="0" err="1">
                <a:latin typeface="Cambria"/>
                <a:ea typeface="Cambria"/>
              </a:rPr>
              <a:t>розміщене</a:t>
            </a:r>
            <a:r>
              <a:rPr lang="ru-RU" sz="2400" dirty="0">
                <a:latin typeface="Cambria"/>
                <a:ea typeface="Cambria"/>
              </a:rPr>
              <a:t> </a:t>
            </a:r>
            <a:r>
              <a:rPr lang="ru-RU" sz="2400" dirty="0" err="1">
                <a:latin typeface="Cambria"/>
                <a:ea typeface="Cambria"/>
              </a:rPr>
              <a:t>під</a:t>
            </a:r>
            <a:r>
              <a:rPr lang="ru-RU" sz="2400" dirty="0">
                <a:latin typeface="Cambria"/>
                <a:ea typeface="Cambria"/>
              </a:rPr>
              <a:t> </a:t>
            </a:r>
            <a:r>
              <a:rPr lang="ru-RU" sz="2400" dirty="0" err="1">
                <a:latin typeface="Cambria"/>
                <a:ea typeface="Cambria"/>
              </a:rPr>
              <a:t>пеноплатом</a:t>
            </a:r>
            <a:r>
              <a:rPr lang="ru-RU" sz="2400" dirty="0">
                <a:latin typeface="Cambria"/>
                <a:ea typeface="Cambria"/>
              </a:rPr>
              <a:t>)</a:t>
            </a:r>
          </a:p>
          <a:p>
            <a:r>
              <a:rPr lang="ru-RU" sz="2400" dirty="0">
                <a:latin typeface="Cambria"/>
                <a:ea typeface="Cambria"/>
              </a:rPr>
              <a:t>5. Пенопласт, </a:t>
            </a:r>
            <a:r>
              <a:rPr lang="ru-RU" sz="2400" dirty="0" err="1">
                <a:latin typeface="Cambria"/>
                <a:ea typeface="Cambria"/>
              </a:rPr>
              <a:t>зв'язуючі</a:t>
            </a:r>
            <a:r>
              <a:rPr lang="ru-RU" sz="2400" dirty="0">
                <a:latin typeface="Cambria"/>
                <a:ea typeface="Cambria"/>
              </a:rPr>
              <a:t> </a:t>
            </a:r>
            <a:r>
              <a:rPr lang="ru-RU" sz="2400" dirty="0" err="1">
                <a:latin typeface="Cambria"/>
                <a:ea typeface="Cambria"/>
              </a:rPr>
              <a:t>елемнти</a:t>
            </a:r>
            <a:endParaRPr lang="ru-RU" sz="2400" dirty="0">
              <a:latin typeface="Cambria"/>
              <a:ea typeface="Cambria"/>
            </a:endParaRPr>
          </a:p>
        </p:txBody>
      </p:sp>
      <p:sp>
        <p:nvSpPr>
          <p:cNvPr id="5" name="TextBox 4">
            <a:extLst>
              <a:ext uri="{FF2B5EF4-FFF2-40B4-BE49-F238E27FC236}">
                <a16:creationId xmlns:a16="http://schemas.microsoft.com/office/drawing/2014/main" id="{D7C22DB7-1EC3-D8C1-E794-594C3741DBA8}"/>
              </a:ext>
            </a:extLst>
          </p:cNvPr>
          <p:cNvSpPr txBox="1"/>
          <p:nvPr/>
        </p:nvSpPr>
        <p:spPr>
          <a:xfrm>
            <a:off x="7984434" y="2352261"/>
            <a:ext cx="679173" cy="5300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ru-RU"/>
          </a:p>
        </p:txBody>
      </p:sp>
      <p:sp>
        <p:nvSpPr>
          <p:cNvPr id="6" name="TextBox 5">
            <a:extLst>
              <a:ext uri="{FF2B5EF4-FFF2-40B4-BE49-F238E27FC236}">
                <a16:creationId xmlns:a16="http://schemas.microsoft.com/office/drawing/2014/main" id="{7B484908-F351-E52B-AD61-5644AB41FE1C}"/>
              </a:ext>
            </a:extLst>
          </p:cNvPr>
          <p:cNvSpPr txBox="1"/>
          <p:nvPr/>
        </p:nvSpPr>
        <p:spPr>
          <a:xfrm>
            <a:off x="4373217" y="1706217"/>
            <a:ext cx="480391" cy="4803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ru-RU"/>
          </a:p>
        </p:txBody>
      </p:sp>
      <p:sp>
        <p:nvSpPr>
          <p:cNvPr id="10" name="TextBox 9">
            <a:extLst>
              <a:ext uri="{FF2B5EF4-FFF2-40B4-BE49-F238E27FC236}">
                <a16:creationId xmlns:a16="http://schemas.microsoft.com/office/drawing/2014/main" id="{0585DF86-688B-D15B-8D93-28CD40195389}"/>
              </a:ext>
            </a:extLst>
          </p:cNvPr>
          <p:cNvSpPr txBox="1"/>
          <p:nvPr/>
        </p:nvSpPr>
        <p:spPr>
          <a:xfrm>
            <a:off x="2650434" y="6095999"/>
            <a:ext cx="1408043" cy="4803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ru-RU"/>
          </a:p>
        </p:txBody>
      </p:sp>
      <p:sp>
        <p:nvSpPr>
          <p:cNvPr id="9" name="TextBox 8">
            <a:extLst>
              <a:ext uri="{FF2B5EF4-FFF2-40B4-BE49-F238E27FC236}">
                <a16:creationId xmlns:a16="http://schemas.microsoft.com/office/drawing/2014/main" id="{70EC22F2-4552-B6DC-3BEB-CEA0F2AE75A1}"/>
              </a:ext>
            </a:extLst>
          </p:cNvPr>
          <p:cNvSpPr txBox="1"/>
          <p:nvPr/>
        </p:nvSpPr>
        <p:spPr>
          <a:xfrm>
            <a:off x="8147878" y="2195443"/>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3200">
                <a:solidFill>
                  <a:srgbClr val="FF0000"/>
                </a:solidFill>
                <a:latin typeface="Cambria"/>
              </a:rPr>
              <a:t>1</a:t>
            </a:r>
            <a:endParaRPr lang="ru-RU" sz="3200"/>
          </a:p>
        </p:txBody>
      </p:sp>
      <p:sp>
        <p:nvSpPr>
          <p:cNvPr id="12" name="TextBox 11">
            <a:extLst>
              <a:ext uri="{FF2B5EF4-FFF2-40B4-BE49-F238E27FC236}">
                <a16:creationId xmlns:a16="http://schemas.microsoft.com/office/drawing/2014/main" id="{908AECBF-7841-F080-EFBE-2DBF46389A40}"/>
              </a:ext>
            </a:extLst>
          </p:cNvPr>
          <p:cNvSpPr txBox="1"/>
          <p:nvPr/>
        </p:nvSpPr>
        <p:spPr>
          <a:xfrm>
            <a:off x="8630477" y="1899478"/>
            <a:ext cx="11926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sz="3200">
                <a:solidFill>
                  <a:srgbClr val="FF0000"/>
                </a:solidFill>
                <a:latin typeface="Cambria"/>
                <a:ea typeface="Cambria"/>
              </a:rPr>
              <a:t>2</a:t>
            </a:r>
            <a:endParaRPr lang="ru-RU" sz="3200">
              <a:solidFill>
                <a:srgbClr val="FF0000"/>
              </a:solidFill>
              <a:ea typeface="Cambria" panose="02040503050406030204" pitchFamily="18" charset="0"/>
            </a:endParaRPr>
          </a:p>
        </p:txBody>
      </p:sp>
      <p:sp>
        <p:nvSpPr>
          <p:cNvPr id="13" name="TextBox 12">
            <a:extLst>
              <a:ext uri="{FF2B5EF4-FFF2-40B4-BE49-F238E27FC236}">
                <a16:creationId xmlns:a16="http://schemas.microsoft.com/office/drawing/2014/main" id="{279B0D72-85BF-2302-D8A7-041CD05EC909}"/>
              </a:ext>
            </a:extLst>
          </p:cNvPr>
          <p:cNvSpPr txBox="1"/>
          <p:nvPr/>
        </p:nvSpPr>
        <p:spPr>
          <a:xfrm>
            <a:off x="9624390" y="1711739"/>
            <a:ext cx="76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sz="3200">
                <a:solidFill>
                  <a:srgbClr val="FF0000"/>
                </a:solidFill>
                <a:latin typeface="Cambria"/>
                <a:ea typeface="Cambria"/>
              </a:rPr>
              <a:t>3</a:t>
            </a:r>
            <a:endParaRPr lang="ru-RU" sz="3200">
              <a:solidFill>
                <a:srgbClr val="FF0000"/>
              </a:solidFill>
            </a:endParaRPr>
          </a:p>
        </p:txBody>
      </p:sp>
      <p:sp>
        <p:nvSpPr>
          <p:cNvPr id="14" name="TextBox 13">
            <a:extLst>
              <a:ext uri="{FF2B5EF4-FFF2-40B4-BE49-F238E27FC236}">
                <a16:creationId xmlns:a16="http://schemas.microsoft.com/office/drawing/2014/main" id="{F2DFC1A2-1828-8235-55FA-57630E38610A}"/>
              </a:ext>
            </a:extLst>
          </p:cNvPr>
          <p:cNvSpPr txBox="1"/>
          <p:nvPr/>
        </p:nvSpPr>
        <p:spPr>
          <a:xfrm>
            <a:off x="6532217" y="2032000"/>
            <a:ext cx="7619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sz="3200">
                <a:solidFill>
                  <a:srgbClr val="FF0000"/>
                </a:solidFill>
                <a:latin typeface="Cambria"/>
                <a:ea typeface="Cambria"/>
              </a:rPr>
              <a:t>4</a:t>
            </a:r>
            <a:endParaRPr lang="ru-RU" sz="4000">
              <a:solidFill>
                <a:srgbClr val="FF0000"/>
              </a:solidFill>
              <a:ea typeface="Cambria" panose="02040503050406030204" pitchFamily="18" charset="0"/>
            </a:endParaRPr>
          </a:p>
        </p:txBody>
      </p:sp>
      <p:sp>
        <p:nvSpPr>
          <p:cNvPr id="15" name="TextBox 14">
            <a:extLst>
              <a:ext uri="{FF2B5EF4-FFF2-40B4-BE49-F238E27FC236}">
                <a16:creationId xmlns:a16="http://schemas.microsoft.com/office/drawing/2014/main" id="{0D7CB827-E950-1045-CF0C-B5F007AB8FEC}"/>
              </a:ext>
            </a:extLst>
          </p:cNvPr>
          <p:cNvSpPr txBox="1"/>
          <p:nvPr/>
        </p:nvSpPr>
        <p:spPr>
          <a:xfrm>
            <a:off x="5692913" y="2065130"/>
            <a:ext cx="96078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sz="3200">
                <a:solidFill>
                  <a:srgbClr val="FF0000"/>
                </a:solidFill>
                <a:latin typeface="Cambria"/>
                <a:ea typeface="Cambria"/>
              </a:rPr>
              <a:t>5</a:t>
            </a:r>
            <a:endParaRPr lang="ru-RU" sz="3200">
              <a:solidFill>
                <a:srgbClr val="000000"/>
              </a:solidFill>
              <a:ea typeface="Cambria" panose="02040503050406030204" pitchFamily="18" charset="0"/>
            </a:endParaRPr>
          </a:p>
        </p:txBody>
      </p:sp>
      <p:sp>
        <p:nvSpPr>
          <p:cNvPr id="16" name="TextBox 15">
            <a:extLst>
              <a:ext uri="{FF2B5EF4-FFF2-40B4-BE49-F238E27FC236}">
                <a16:creationId xmlns:a16="http://schemas.microsoft.com/office/drawing/2014/main" id="{3C08D78D-9D2E-0388-492E-FB121BF94751}"/>
              </a:ext>
            </a:extLst>
          </p:cNvPr>
          <p:cNvSpPr txBox="1"/>
          <p:nvPr/>
        </p:nvSpPr>
        <p:spPr>
          <a:xfrm>
            <a:off x="6465956" y="4991652"/>
            <a:ext cx="8945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ru-RU" sz="3200">
                <a:solidFill>
                  <a:srgbClr val="FF0000"/>
                </a:solidFill>
                <a:latin typeface="Cambria"/>
                <a:ea typeface="Cambria"/>
              </a:rPr>
              <a:t>5</a:t>
            </a:r>
            <a:endParaRPr lang="ru-RU" sz="3600">
              <a:solidFill>
                <a:srgbClr val="FF0000"/>
              </a:solidFill>
              <a:ea typeface="Cambria" panose="02040503050406030204" pitchFamily="18" charset="0"/>
            </a:endParaRPr>
          </a:p>
        </p:txBody>
      </p:sp>
    </p:spTree>
    <p:extLst>
      <p:ext uri="{BB962C8B-B14F-4D97-AF65-F5344CB8AC3E}">
        <p14:creationId xmlns:p14="http://schemas.microsoft.com/office/powerpoint/2010/main" val="4032176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B9DBBD-8A92-4072-757B-D5F954D7E9D0}"/>
              </a:ext>
            </a:extLst>
          </p:cNvPr>
          <p:cNvSpPr>
            <a:spLocks noGrp="1"/>
          </p:cNvSpPr>
          <p:nvPr>
            <p:ph type="title"/>
          </p:nvPr>
        </p:nvSpPr>
        <p:spPr/>
        <p:txBody>
          <a:bodyPr/>
          <a:lstStyle/>
          <a:p>
            <a:r>
              <a:rPr lang="ru-RU" err="1">
                <a:latin typeface="Cambria"/>
                <a:ea typeface="Cambria"/>
              </a:rPr>
              <a:t>Висновки</a:t>
            </a:r>
            <a:r>
              <a:rPr lang="ru-RU">
                <a:latin typeface="Cambria"/>
                <a:ea typeface="Cambria"/>
              </a:rPr>
              <a:t> </a:t>
            </a:r>
            <a:endParaRPr lang="ru-RU"/>
          </a:p>
        </p:txBody>
      </p:sp>
      <p:sp>
        <p:nvSpPr>
          <p:cNvPr id="3" name="Объект 2">
            <a:extLst>
              <a:ext uri="{FF2B5EF4-FFF2-40B4-BE49-F238E27FC236}">
                <a16:creationId xmlns:a16="http://schemas.microsoft.com/office/drawing/2014/main" id="{CB968A84-1DF7-8206-9F5F-47781DADA9D0}"/>
              </a:ext>
            </a:extLst>
          </p:cNvPr>
          <p:cNvSpPr>
            <a:spLocks noGrp="1"/>
          </p:cNvSpPr>
          <p:nvPr>
            <p:ph idx="1"/>
          </p:nvPr>
        </p:nvSpPr>
        <p:spPr>
          <a:xfrm>
            <a:off x="672283" y="1569234"/>
            <a:ext cx="10455965" cy="4481487"/>
          </a:xfrm>
        </p:spPr>
        <p:txBody>
          <a:bodyPr vert="horz" lIns="91440" tIns="45720" rIns="91440" bIns="45720" rtlCol="0" anchor="t">
            <a:noAutofit/>
          </a:bodyPr>
          <a:lstStyle/>
          <a:p>
            <a:pPr marL="0" indent="0">
              <a:buClr>
                <a:srgbClr val="9E3611"/>
              </a:buClr>
              <a:buNone/>
            </a:pPr>
            <a:br>
              <a:rPr lang="en-US" dirty="0"/>
            </a:br>
            <a:endParaRPr lang="ru-RU">
              <a:ea typeface="Cambria" panose="02040503050406030204" pitchFamily="18" charset="0"/>
            </a:endParaRPr>
          </a:p>
          <a:p>
            <a:pPr>
              <a:buClr>
                <a:srgbClr val="9E3611"/>
              </a:buClr>
            </a:pPr>
            <a:r>
              <a:rPr lang="uk-UA" sz="2400" dirty="0">
                <a:latin typeface="Cambria"/>
                <a:ea typeface="Cambria"/>
                <a:cs typeface="+mn-lt"/>
              </a:rPr>
              <a:t>Запропоновано нову систему, що дозволяє автоматично сповіщати людей з вадами зору та слуху про можливість перетину дороги, а також є енергонезалежною від зовнішнього постачання енергії.</a:t>
            </a:r>
            <a:endParaRPr lang="uk-UA" dirty="0">
              <a:latin typeface="Cambria"/>
              <a:ea typeface="Cambria"/>
              <a:cs typeface="+mn-lt"/>
            </a:endParaRPr>
          </a:p>
          <a:p>
            <a:pPr>
              <a:buClr>
                <a:srgbClr val="9E3611"/>
              </a:buClr>
            </a:pPr>
            <a:r>
              <a:rPr lang="uk-UA" sz="2400" dirty="0">
                <a:latin typeface="Cambria"/>
                <a:ea typeface="Cambria"/>
                <a:cs typeface="+mn-lt"/>
              </a:rPr>
              <a:t> Впровадження моєї системи допоможе знизити ризик дорожньо-транспортних пригод з участю пішоходів та зробить життя людей з вадами зору та слуху у наших містах більш комфортним.</a:t>
            </a:r>
            <a:endParaRPr lang="uk-UA">
              <a:latin typeface="Cambria"/>
              <a:ea typeface="Cambria"/>
              <a:cs typeface="+mn-lt"/>
            </a:endParaRPr>
          </a:p>
          <a:p>
            <a:pPr>
              <a:buClr>
                <a:srgbClr val="9E3611"/>
              </a:buClr>
            </a:pPr>
            <a:r>
              <a:rPr lang="uk-UA" sz="2400" dirty="0">
                <a:ea typeface="+mn-lt"/>
                <a:cs typeface="+mn-lt"/>
              </a:rPr>
              <a:t>Також система добре узгоджується з концепцією «Smart City», що є одним з основних напрямів розвитку сучасних міст.</a:t>
            </a:r>
            <a:endParaRPr lang="uk-UA" dirty="0">
              <a:ea typeface="+mn-lt"/>
              <a:cs typeface="+mn-lt"/>
            </a:endParaRPr>
          </a:p>
          <a:p>
            <a:pPr>
              <a:buClr>
                <a:srgbClr val="9E3611"/>
              </a:buClr>
            </a:pPr>
            <a:r>
              <a:rPr lang="uk-UA" sz="2400" dirty="0">
                <a:latin typeface="Cambria"/>
                <a:ea typeface="Cambria"/>
                <a:cs typeface="+mn-lt"/>
              </a:rPr>
              <a:t>Дякую за увагу.</a:t>
            </a:r>
            <a:br>
              <a:rPr lang="en-US" dirty="0"/>
            </a:br>
            <a:endParaRPr lang="en-US"/>
          </a:p>
        </p:txBody>
      </p:sp>
    </p:spTree>
    <p:extLst>
      <p:ext uri="{BB962C8B-B14F-4D97-AF65-F5344CB8AC3E}">
        <p14:creationId xmlns:p14="http://schemas.microsoft.com/office/powerpoint/2010/main" val="3719035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11</Slides>
  <Notes>0</Notes>
  <HiddenSlides>0</HiddenSlide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Wood Type</vt:lpstr>
      <vt:lpstr>Універсальний перехід</vt:lpstr>
      <vt:lpstr>Актуальність Роботи</vt:lpstr>
      <vt:lpstr>Об'єкт, предмет, мета</vt:lpstr>
      <vt:lpstr>Аналіз існуючих рішень</vt:lpstr>
      <vt:lpstr>Презентация PowerPoint</vt:lpstr>
      <vt:lpstr>Принцип роботи запропонованої системи  </vt:lpstr>
      <vt:lpstr>Собівартість системи</vt:lpstr>
      <vt:lpstr>Діюча Модель системи </vt:lpstr>
      <vt:lpstr>Висновки </vt:lpstr>
      <vt:lpstr>Дякую за увагу!</vt:lpstr>
      <vt:lpstr>Джерела інформації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revision>316</cp:revision>
  <dcterms:created xsi:type="dcterms:W3CDTF">2022-11-09T17:58:37Z</dcterms:created>
  <dcterms:modified xsi:type="dcterms:W3CDTF">2023-04-13T18:51:37Z</dcterms:modified>
</cp:coreProperties>
</file>