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2" r:id="rId3"/>
    <p:sldId id="272" r:id="rId4"/>
    <p:sldId id="259" r:id="rId5"/>
    <p:sldId id="260" r:id="rId6"/>
    <p:sldId id="261" r:id="rId7"/>
    <p:sldId id="263" r:id="rId8"/>
    <p:sldId id="264" r:id="rId9"/>
    <p:sldId id="267" r:id="rId10"/>
    <p:sldId id="269" r:id="rId11"/>
    <p:sldId id="271" r:id="rId12"/>
    <p:sldId id="270" r:id="rId13"/>
    <p:sldId id="268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9" autoAdjust="0"/>
    <p:restoredTop sz="94660"/>
  </p:normalViewPr>
  <p:slideViewPr>
    <p:cSldViewPr>
      <p:cViewPr>
        <p:scale>
          <a:sx n="63" d="100"/>
          <a:sy n="63" d="100"/>
        </p:scale>
        <p:origin x="-2006" y="-485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5AC80-D90F-4C74-A08C-1E9FD725DE08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4B217-043E-4930-9812-BE2A98BC9E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6711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5AC80-D90F-4C74-A08C-1E9FD725DE08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4B217-043E-4930-9812-BE2A98BC9E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7956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5AC80-D90F-4C74-A08C-1E9FD725DE08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4B217-043E-4930-9812-BE2A98BC9E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3329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5AC80-D90F-4C74-A08C-1E9FD725DE08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4B217-043E-4930-9812-BE2A98BC9E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3899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5AC80-D90F-4C74-A08C-1E9FD725DE08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4B217-043E-4930-9812-BE2A98BC9E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0949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5AC80-D90F-4C74-A08C-1E9FD725DE08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4B217-043E-4930-9812-BE2A98BC9E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9574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5AC80-D90F-4C74-A08C-1E9FD725DE08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4B217-043E-4930-9812-BE2A98BC9E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9282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5AC80-D90F-4C74-A08C-1E9FD725DE08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4B217-043E-4930-9812-BE2A98BC9E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4298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5AC80-D90F-4C74-A08C-1E9FD725DE08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4B217-043E-4930-9812-BE2A98BC9E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3198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5AC80-D90F-4C74-A08C-1E9FD725DE08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4B217-043E-4930-9812-BE2A98BC9E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8599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5AC80-D90F-4C74-A08C-1E9FD725DE08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4B217-043E-4930-9812-BE2A98BC9E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60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0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D5AC80-D90F-4C74-A08C-1E9FD725DE08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A4B217-043E-4930-9812-BE2A98BC9E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9897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052736"/>
            <a:ext cx="8229600" cy="2007096"/>
          </a:xfrm>
          <a:solidFill>
            <a:schemeClr val="bg1">
              <a:alpha val="78000"/>
            </a:schemeClr>
          </a:solidFill>
        </p:spPr>
        <p:txBody>
          <a:bodyPr>
            <a:normAutofit fontScale="90000"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АСТЕР</a:t>
            </a: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ОЇДИ ЯК КОСМІЧНА НЕБЕЗПЕКА. СПОСОБИ ЗАХИСТУ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4653136"/>
            <a:ext cx="4906888" cy="1905075"/>
          </a:xfrm>
          <a:solidFill>
            <a:schemeClr val="bg1">
              <a:alpha val="85000"/>
            </a:schemeClr>
          </a:solidFill>
        </p:spPr>
        <p:txBody>
          <a:bodyPr>
            <a:normAutofit fontScale="40000" lnSpcReduction="20000"/>
          </a:bodyPr>
          <a:lstStyle/>
          <a:p>
            <a:r>
              <a:rPr lang="uk-UA" b="1" dirty="0"/>
              <a:t>Роботу виконала:</a:t>
            </a:r>
            <a:endParaRPr lang="ru-RU" b="1" dirty="0"/>
          </a:p>
          <a:p>
            <a:r>
              <a:rPr lang="uk-UA" b="1" dirty="0"/>
              <a:t>Шейн Марія Антонівна,</a:t>
            </a:r>
            <a:endParaRPr lang="ru-RU" b="1" dirty="0"/>
          </a:p>
          <a:p>
            <a:r>
              <a:rPr lang="uk-UA" dirty="0"/>
              <a:t>учениця 9</a:t>
            </a:r>
            <a:r>
              <a:rPr lang="ru-RU" dirty="0"/>
              <a:t>В</a:t>
            </a:r>
            <a:r>
              <a:rPr lang="uk-UA" dirty="0"/>
              <a:t> класу </a:t>
            </a:r>
            <a:endParaRPr lang="ru-RU" dirty="0"/>
          </a:p>
          <a:p>
            <a:r>
              <a:rPr lang="uk-UA" dirty="0"/>
              <a:t>Навчально-виховного комплексу «Ліцей із загальноосвітньою школою І-ІІІ ступенів» Костянтинівської міської ради Донецької області</a:t>
            </a:r>
            <a:endParaRPr lang="ru-RU" dirty="0"/>
          </a:p>
          <a:p>
            <a:r>
              <a:rPr lang="uk-UA" dirty="0"/>
              <a:t> </a:t>
            </a:r>
            <a:endParaRPr lang="ru-RU" dirty="0"/>
          </a:p>
          <a:p>
            <a:r>
              <a:rPr lang="uk-UA" b="1" dirty="0"/>
              <a:t>Науковий керівник:</a:t>
            </a:r>
            <a:endParaRPr lang="ru-RU" b="1" dirty="0"/>
          </a:p>
          <a:p>
            <a:r>
              <a:rPr lang="uk-UA" b="1" dirty="0"/>
              <a:t>Коваленко Олена Борисівна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2697882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1">
              <a:alpha val="40000"/>
            </a:schemeClr>
          </a:solidFill>
        </p:spPr>
        <p:txBody>
          <a:bodyPr/>
          <a:lstStyle/>
          <a:p>
            <a:r>
              <a:rPr lang="uk-UA" dirty="0" smtClean="0"/>
              <a:t>СПИСОК ВИКОРИСТАНИХ ДЖЕРЕЛ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363272" cy="4997152"/>
          </a:xfrm>
          <a:solidFill>
            <a:schemeClr val="bg1"/>
          </a:solidFill>
        </p:spPr>
        <p:txBody>
          <a:bodyPr>
            <a:noAutofit/>
          </a:bodyPr>
          <a:lstStyle/>
          <a:p>
            <a:pPr lvl="0"/>
            <a:r>
              <a:rPr lang="uk-UA" sz="1400" b="1" dirty="0" smtClean="0"/>
              <a:t>Журнал </a:t>
            </a:r>
            <a:r>
              <a:rPr lang="uk-UA" sz="1400" b="1" dirty="0"/>
              <a:t>«НАСА»/Стаття «НАСА підтверджує, що вплив місії DART змінило рух астероїда в космосі»/Автор: Роксана </a:t>
            </a:r>
            <a:r>
              <a:rPr lang="uk-UA" sz="1400" b="1" dirty="0" err="1"/>
              <a:t>Бардан</a:t>
            </a:r>
            <a:r>
              <a:rPr lang="uk-UA" sz="1400" b="1" dirty="0"/>
              <a:t>. URL: https://www.nasa.gov/press-release/nasa-confirms-dart-mission-impact-changed-asteroid-s-motion-in-space/</a:t>
            </a:r>
            <a:endParaRPr lang="ru-RU" sz="1400" b="1" dirty="0"/>
          </a:p>
          <a:p>
            <a:pPr lvl="0"/>
            <a:r>
              <a:rPr lang="uk-UA" sz="1400" b="1" dirty="0"/>
              <a:t>Журнал «</a:t>
            </a:r>
            <a:r>
              <a:rPr lang="uk-UA" sz="1400" b="1" dirty="0" err="1"/>
              <a:t>СNNTravel</a:t>
            </a:r>
            <a:r>
              <a:rPr lang="uk-UA" sz="1400" b="1" dirty="0"/>
              <a:t>»/Стаття «Місія DART успішно змінила рух астероїда»/Автор: </a:t>
            </a:r>
            <a:r>
              <a:rPr lang="uk-UA" sz="1400" b="1" dirty="0" err="1"/>
              <a:t>Ешлі</a:t>
            </a:r>
            <a:r>
              <a:rPr lang="uk-UA" sz="1400" b="1" dirty="0"/>
              <a:t> </a:t>
            </a:r>
            <a:r>
              <a:rPr lang="uk-UA" sz="1400" b="1" dirty="0" err="1"/>
              <a:t>Стрікленд</a:t>
            </a:r>
            <a:r>
              <a:rPr lang="uk-UA" sz="1400" b="1" dirty="0"/>
              <a:t>. URL: https://edition.cnn.com/2022/10/11/world/nasa-dart-success-update-scn/index.html</a:t>
            </a:r>
            <a:endParaRPr lang="ru-RU" sz="1400" b="1" dirty="0"/>
          </a:p>
          <a:p>
            <a:pPr lvl="0"/>
            <a:r>
              <a:rPr lang="uk-UA" sz="1400" b="1" dirty="0"/>
              <a:t>Журнал керівництва, контролю та динаміки/ Стаття « Пастух іонного пучка для безконтактного видалення великого космічного сміття»/ Автори: </a:t>
            </a:r>
            <a:r>
              <a:rPr lang="uk-UA" sz="1400" b="1" dirty="0" err="1"/>
              <a:t>Клаудіо</a:t>
            </a:r>
            <a:r>
              <a:rPr lang="uk-UA" sz="1400" b="1" dirty="0"/>
              <a:t> </a:t>
            </a:r>
            <a:r>
              <a:rPr lang="uk-UA" sz="1400" b="1" dirty="0" err="1"/>
              <a:t>Бомбарделлі</a:t>
            </a:r>
            <a:r>
              <a:rPr lang="uk-UA" sz="1400" b="1" dirty="0"/>
              <a:t>, </a:t>
            </a:r>
            <a:r>
              <a:rPr lang="uk-UA" sz="1400" b="1" dirty="0" err="1"/>
              <a:t>Хесу</a:t>
            </a:r>
            <a:r>
              <a:rPr lang="uk-UA" sz="1400" b="1" dirty="0"/>
              <a:t> </a:t>
            </a:r>
            <a:r>
              <a:rPr lang="uk-UA" sz="1400" b="1" dirty="0" err="1"/>
              <a:t>Пелаес</a:t>
            </a:r>
            <a:r>
              <a:rPr lang="uk-UA" sz="1400" b="1" dirty="0"/>
              <a:t>.  URL: https://www.researchgate.net/publication/48202742_Ion_Beam_Shepherd_for_Contactless_Space_Debris_Removal</a:t>
            </a:r>
            <a:endParaRPr lang="ru-RU" sz="1400" b="1" dirty="0"/>
          </a:p>
          <a:p>
            <a:pPr lvl="0"/>
            <a:r>
              <a:rPr lang="uk-UA" sz="1400" b="1" dirty="0"/>
              <a:t>Журнал космічних апаратів та ракет/ Стаття « Активний викид маси для маніпулювання та відхилення астероїдів»/ Автори: </a:t>
            </a:r>
            <a:r>
              <a:rPr lang="uk-UA" sz="1400" b="1" dirty="0" err="1"/>
              <a:t>Деніел</a:t>
            </a:r>
            <a:r>
              <a:rPr lang="uk-UA" sz="1400" b="1" dirty="0"/>
              <a:t> </a:t>
            </a:r>
            <a:r>
              <a:rPr lang="uk-UA" sz="1400" b="1" dirty="0" err="1"/>
              <a:t>Брек</a:t>
            </a:r>
            <a:r>
              <a:rPr lang="uk-UA" sz="1400" b="1" dirty="0"/>
              <a:t>, Джей В. </a:t>
            </a:r>
            <a:r>
              <a:rPr lang="uk-UA" sz="1400" b="1" dirty="0" err="1"/>
              <a:t>Макмахон</a:t>
            </a:r>
            <a:r>
              <a:rPr lang="uk-UA" sz="1400" b="1" dirty="0"/>
              <a:t>. URL:  https://www.researchgate.net/publication/338629500_Active_Mass_Ejection_for_Asteroid_Manipulation_and_Deflection</a:t>
            </a:r>
            <a:endParaRPr lang="ru-RU" sz="1400" b="1" dirty="0"/>
          </a:p>
          <a:p>
            <a:pPr lvl="0"/>
            <a:r>
              <a:rPr lang="uk-UA" sz="1400" b="1" dirty="0" err="1"/>
              <a:t>Журналт</a:t>
            </a:r>
            <a:r>
              <a:rPr lang="uk-UA" sz="1400" b="1" dirty="0"/>
              <a:t> «НАСА»/Стаття «Місія НАСА DART вражає астероїд в ході першого в історії випробування планетарного захисту»/Автор: Роксана </a:t>
            </a:r>
            <a:r>
              <a:rPr lang="uk-UA" sz="1400" b="1" dirty="0" err="1"/>
              <a:t>Бардан</a:t>
            </a:r>
            <a:r>
              <a:rPr lang="uk-UA" sz="1400" b="1" dirty="0"/>
              <a:t>. URL: https://</a:t>
            </a:r>
            <a:r>
              <a:rPr lang="uk-UA" sz="1400" b="1" dirty="0" smtClean="0"/>
              <a:t>www.nasa.gov/press-release/nasa-s-dart-mission-hits-asteroid-in-first-ever-planetary-defense-test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20056418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1">
              <a:alpha val="40000"/>
            </a:schemeClr>
          </a:solidFill>
        </p:spPr>
        <p:txBody>
          <a:bodyPr/>
          <a:lstStyle/>
          <a:p>
            <a:r>
              <a:rPr lang="uk-UA" dirty="0" smtClean="0"/>
              <a:t>СПИСОК ВИКОРИСТАНИХ ДЖЕРЕЛ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363272" cy="4997152"/>
          </a:xfrm>
          <a:solidFill>
            <a:schemeClr val="bg1"/>
          </a:solidFill>
        </p:spPr>
        <p:txBody>
          <a:bodyPr>
            <a:noAutofit/>
          </a:bodyPr>
          <a:lstStyle/>
          <a:p>
            <a:pPr lvl="0"/>
            <a:r>
              <a:rPr lang="uk-UA" sz="1400" b="1" dirty="0"/>
              <a:t>Журнал «</a:t>
            </a:r>
            <a:r>
              <a:rPr lang="uk-UA" sz="1400" b="1" dirty="0" err="1"/>
              <a:t>ForceToKnow</a:t>
            </a:r>
            <a:r>
              <a:rPr lang="uk-UA" sz="1400" b="1" dirty="0"/>
              <a:t>»/Стаття «Список потенційно небезпечних астероїдів 2022». URL: https://forcetoknow.com/space/asteroids/top-10-dangerous-asteroids.html</a:t>
            </a:r>
            <a:endParaRPr lang="ru-RU" sz="1400" b="1" dirty="0"/>
          </a:p>
          <a:p>
            <a:pPr lvl="0"/>
            <a:r>
              <a:rPr lang="uk-UA" sz="1400" b="1" dirty="0"/>
              <a:t>Журнал «</a:t>
            </a:r>
            <a:r>
              <a:rPr lang="uk-UA" sz="1400" b="1" dirty="0" err="1"/>
              <a:t>MagellanTV</a:t>
            </a:r>
            <a:r>
              <a:rPr lang="uk-UA" sz="1400" b="1" dirty="0"/>
              <a:t>»/ Стаття «Запобігання удару астероїда-вбивці»/ Автор: </a:t>
            </a:r>
            <a:r>
              <a:rPr lang="uk-UA" sz="1400" b="1" dirty="0" err="1"/>
              <a:t>Кевін</a:t>
            </a:r>
            <a:r>
              <a:rPr lang="uk-UA" sz="1400" b="1" dirty="0"/>
              <a:t> Мартін. URL: https://www.magellantv.com/articles/what-on-earth-are-we-doing-to-prevent-a-killer-asteroid-strike</a:t>
            </a:r>
            <a:endParaRPr lang="ru-RU" sz="1400" b="1" dirty="0"/>
          </a:p>
          <a:p>
            <a:pPr lvl="0"/>
            <a:r>
              <a:rPr lang="uk-UA" sz="1400" b="1" dirty="0"/>
              <a:t>Журнал «</a:t>
            </a:r>
            <a:r>
              <a:rPr lang="uk-UA" sz="1400" b="1" dirty="0" err="1"/>
              <a:t>ScienceNewsExplorers</a:t>
            </a:r>
            <a:r>
              <a:rPr lang="uk-UA" sz="1400" b="1" dirty="0"/>
              <a:t>»/ Стаття «Гравітаційний тягач як рушій астероїдів»/ Автор: Емілі Сон. URL: https://www.snexplores.org/article/gravity-tractor-asteroid-mover</a:t>
            </a:r>
            <a:endParaRPr lang="ru-RU" sz="1400" b="1" dirty="0"/>
          </a:p>
          <a:p>
            <a:pPr lvl="0"/>
            <a:r>
              <a:rPr lang="uk-UA" sz="1400" b="1" dirty="0"/>
              <a:t>Журнал «</a:t>
            </a:r>
            <a:r>
              <a:rPr lang="uk-UA" sz="1400" b="1" dirty="0" err="1"/>
              <a:t>The</a:t>
            </a:r>
            <a:r>
              <a:rPr lang="uk-UA" sz="1400" b="1" dirty="0"/>
              <a:t> </a:t>
            </a:r>
            <a:r>
              <a:rPr lang="uk-UA" sz="1400" b="1" dirty="0" err="1"/>
              <a:t>Bottom</a:t>
            </a:r>
            <a:r>
              <a:rPr lang="uk-UA" sz="1400" b="1" dirty="0"/>
              <a:t> </a:t>
            </a:r>
            <a:r>
              <a:rPr lang="uk-UA" sz="1400" b="1" dirty="0" err="1"/>
              <a:t>Line</a:t>
            </a:r>
            <a:r>
              <a:rPr lang="uk-UA" sz="1400" b="1" dirty="0"/>
              <a:t>»/ Стаття « Вчені UCSB прагнуть знищити астероїди за допомогою сонячної енергії/ Автор: </a:t>
            </a:r>
            <a:r>
              <a:rPr lang="uk-UA" sz="1400" b="1" dirty="0" err="1"/>
              <a:t>Метт</a:t>
            </a:r>
            <a:r>
              <a:rPr lang="uk-UA" sz="1400" b="1" dirty="0"/>
              <a:t> </a:t>
            </a:r>
            <a:r>
              <a:rPr lang="uk-UA" sz="1400" b="1" dirty="0" err="1"/>
              <a:t>Мерсел</a:t>
            </a:r>
            <a:r>
              <a:rPr lang="uk-UA" sz="1400" b="1" dirty="0"/>
              <a:t>. URL: https://thebottomline.as.ucsb.edu/2013/03/ucsb-scientists-aim-to-destroy-asteroids-with-solar-energy</a:t>
            </a:r>
            <a:endParaRPr lang="ru-RU" sz="1400" b="1" dirty="0"/>
          </a:p>
          <a:p>
            <a:pPr lvl="0"/>
            <a:r>
              <a:rPr lang="uk-UA" sz="1400" b="1" dirty="0"/>
              <a:t>Журнал «</a:t>
            </a:r>
            <a:r>
              <a:rPr lang="uk-UA" sz="1400" b="1" dirty="0" err="1"/>
              <a:t>The</a:t>
            </a:r>
            <a:r>
              <a:rPr lang="uk-UA" sz="1400" b="1" dirty="0"/>
              <a:t> </a:t>
            </a:r>
            <a:r>
              <a:rPr lang="uk-UA" sz="1400" b="1" dirty="0" err="1"/>
              <a:t>New</a:t>
            </a:r>
            <a:r>
              <a:rPr lang="uk-UA" sz="1400" b="1" dirty="0"/>
              <a:t> </a:t>
            </a:r>
            <a:r>
              <a:rPr lang="uk-UA" sz="1400" b="1" dirty="0" err="1"/>
              <a:t>York</a:t>
            </a:r>
            <a:r>
              <a:rPr lang="uk-UA" sz="1400" b="1" dirty="0"/>
              <a:t> </a:t>
            </a:r>
            <a:r>
              <a:rPr lang="uk-UA" sz="1400" b="1" dirty="0" err="1"/>
              <a:t>Times</a:t>
            </a:r>
            <a:r>
              <a:rPr lang="uk-UA" sz="1400" b="1" dirty="0"/>
              <a:t>»/ Стаття «НАСА ось-от вріжеться в астероїд. Ось як подивитися»/Автор: </a:t>
            </a:r>
            <a:r>
              <a:rPr lang="uk-UA" sz="1400" b="1" dirty="0" err="1"/>
              <a:t>Кеннет</a:t>
            </a:r>
            <a:r>
              <a:rPr lang="uk-UA" sz="1400" b="1" dirty="0"/>
              <a:t> </a:t>
            </a:r>
            <a:r>
              <a:rPr lang="uk-UA" sz="1400" b="1" dirty="0" err="1"/>
              <a:t>Чанг</a:t>
            </a:r>
            <a:r>
              <a:rPr lang="uk-UA" sz="1400" b="1" dirty="0"/>
              <a:t>. URL: https://www.nytimes.com/2022/09/25/science/nasa-dart-asteroid.html</a:t>
            </a:r>
            <a:endParaRPr lang="ru-RU" sz="1400" b="1" dirty="0"/>
          </a:p>
          <a:p>
            <a:pPr lvl="0"/>
            <a:r>
              <a:rPr lang="uk-UA" sz="1400" b="1" dirty="0"/>
              <a:t>Журнал «</a:t>
            </a:r>
            <a:r>
              <a:rPr lang="uk-UA" sz="1400" b="1" dirty="0" err="1"/>
              <a:t>The</a:t>
            </a:r>
            <a:r>
              <a:rPr lang="uk-UA" sz="1400" b="1" dirty="0"/>
              <a:t> </a:t>
            </a:r>
            <a:r>
              <a:rPr lang="uk-UA" sz="1400" b="1" dirty="0" err="1"/>
              <a:t>New</a:t>
            </a:r>
            <a:r>
              <a:rPr lang="uk-UA" sz="1400" b="1" dirty="0"/>
              <a:t> </a:t>
            </a:r>
            <a:r>
              <a:rPr lang="uk-UA" sz="1400" b="1" dirty="0" err="1"/>
              <a:t>York</a:t>
            </a:r>
            <a:r>
              <a:rPr lang="uk-UA" sz="1400" b="1" dirty="0"/>
              <a:t> </a:t>
            </a:r>
            <a:r>
              <a:rPr lang="uk-UA" sz="1400" b="1" dirty="0" err="1"/>
              <a:t>Times</a:t>
            </a:r>
            <a:r>
              <a:rPr lang="uk-UA" sz="1400" b="1" dirty="0"/>
              <a:t>»/ Стаття «Як виглядає зіткнення НАСА з астероїдом?»/Автор: </a:t>
            </a:r>
            <a:r>
              <a:rPr lang="uk-UA" sz="1400" b="1" dirty="0" err="1"/>
              <a:t>Кеннет</a:t>
            </a:r>
            <a:r>
              <a:rPr lang="uk-UA" sz="1400" b="1" dirty="0"/>
              <a:t> </a:t>
            </a:r>
            <a:r>
              <a:rPr lang="uk-UA" sz="1400" b="1" dirty="0" err="1"/>
              <a:t>Чанг</a:t>
            </a:r>
            <a:r>
              <a:rPr lang="uk-UA" sz="1400" b="1" dirty="0"/>
              <a:t>.  URL: https://www.nytimes.com/2022/09/27/science/nasa-dart-asteroid-photos.html</a:t>
            </a:r>
            <a:endParaRPr lang="ru-RU" sz="1400" b="1" dirty="0"/>
          </a:p>
          <a:p>
            <a:pPr lvl="0"/>
            <a:r>
              <a:rPr lang="uk-UA" sz="1400" b="1" dirty="0"/>
              <a:t>Журнал «Все про космос»/ Розділ «Астрономія»/Класифікація астероїдів. URL: https://aboutspacejornal.net/ 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21415466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1">
              <a:alpha val="40000"/>
            </a:schemeClr>
          </a:solidFill>
        </p:spPr>
        <p:txBody>
          <a:bodyPr/>
          <a:lstStyle/>
          <a:p>
            <a:r>
              <a:rPr lang="uk-UA" dirty="0" smtClean="0"/>
              <a:t>СПИСОК ВИКОРИСТАНИХ ДЖЕРЕЛ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solidFill>
            <a:schemeClr val="bg1"/>
          </a:solidFill>
        </p:spPr>
        <p:txBody>
          <a:bodyPr>
            <a:normAutofit fontScale="47500" lnSpcReduction="20000"/>
          </a:bodyPr>
          <a:lstStyle/>
          <a:p>
            <a:pPr lvl="0"/>
            <a:r>
              <a:rPr lang="uk-UA" b="1" dirty="0" smtClean="0"/>
              <a:t>Стаття </a:t>
            </a:r>
            <a:r>
              <a:rPr lang="uk-UA" b="1" dirty="0"/>
              <a:t>« Огляд методів відхилення астероїдів: де ми знаходимося зараз?». URL: https://www.zmescience.com/space/asteroid-deflection-methods-0423r/</a:t>
            </a:r>
            <a:endParaRPr lang="ru-RU" b="1" dirty="0"/>
          </a:p>
          <a:p>
            <a:pPr lvl="0"/>
            <a:r>
              <a:rPr lang="uk-UA" b="1" dirty="0"/>
              <a:t>Стаття «Запобігання зіткненню з астероїдом». URL: https://detailedpedia.com/wiki-Asteroid_deflection_strategies</a:t>
            </a:r>
            <a:endParaRPr lang="ru-RU" b="1" dirty="0"/>
          </a:p>
          <a:p>
            <a:pPr lvl="0"/>
            <a:r>
              <a:rPr lang="uk-UA" b="1" dirty="0"/>
              <a:t>Стаття «Запобігання зіткненню з астероїдом». URL: https://ingen.miraheze.org/wiki/Asteroid_impact_avoidance</a:t>
            </a:r>
            <a:endParaRPr lang="ru-RU" b="1" dirty="0"/>
          </a:p>
          <a:p>
            <a:pPr lvl="0"/>
            <a:r>
              <a:rPr lang="uk-UA" b="1" dirty="0"/>
              <a:t>Стаття «Потенційно небезпечні астрономічні об’єкти». URL: https://ru.wikipedia.org/wiki/Потенциально_опасные_астрономические_объекты</a:t>
            </a:r>
            <a:endParaRPr lang="ru-RU" b="1" dirty="0"/>
          </a:p>
          <a:p>
            <a:pPr lvl="0"/>
            <a:r>
              <a:rPr lang="uk-UA" b="1" dirty="0"/>
              <a:t>Стаття «Сімейство астероїдів». URL: https://ru.wikipedia.org/wiki/Семейство_астероидов</a:t>
            </a:r>
            <a:endParaRPr lang="ru-RU" b="1" dirty="0"/>
          </a:p>
          <a:p>
            <a:pPr lvl="0"/>
            <a:r>
              <a:rPr lang="uk-UA" b="1" dirty="0"/>
              <a:t>Стаття «Сімейство Вести». URL: https://ru.wikipedia.org/wiki/Семейство_Весты</a:t>
            </a:r>
            <a:endParaRPr lang="ru-RU" b="1" dirty="0"/>
          </a:p>
          <a:p>
            <a:pPr lvl="0"/>
            <a:r>
              <a:rPr lang="uk-UA" b="1" dirty="0"/>
              <a:t>Стаття «Сімейство </a:t>
            </a:r>
            <a:r>
              <a:rPr lang="uk-UA" b="1" dirty="0" err="1"/>
              <a:t>Гігеї</a:t>
            </a:r>
            <a:r>
              <a:rPr lang="uk-UA" b="1" dirty="0"/>
              <a:t>». URL: https://ru.wikipedia.org/wiki/Семейство_Гигеи</a:t>
            </a:r>
            <a:endParaRPr lang="ru-RU" b="1" dirty="0"/>
          </a:p>
          <a:p>
            <a:pPr lvl="0"/>
            <a:r>
              <a:rPr lang="uk-UA" b="1" dirty="0"/>
              <a:t>Стаття «Сімейство </a:t>
            </a:r>
            <a:r>
              <a:rPr lang="uk-UA" b="1" dirty="0" err="1"/>
              <a:t>Еос</a:t>
            </a:r>
            <a:r>
              <a:rPr lang="uk-UA" b="1" dirty="0"/>
              <a:t>». URL: https://ru.wikipedia.org/wiki/Семейство_Эос</a:t>
            </a:r>
            <a:endParaRPr lang="ru-RU" b="1" dirty="0"/>
          </a:p>
          <a:p>
            <a:pPr lvl="0"/>
            <a:r>
              <a:rPr lang="uk-UA" b="1" dirty="0"/>
              <a:t>Стаття «Сімейство </a:t>
            </a:r>
            <a:r>
              <a:rPr lang="uk-UA" b="1" dirty="0" err="1"/>
              <a:t>Євномії</a:t>
            </a:r>
            <a:r>
              <a:rPr lang="uk-UA" b="1" dirty="0"/>
              <a:t>». URL: https://ru.wikipedia.org/wiki/Семейство_Эвномии</a:t>
            </a:r>
            <a:endParaRPr lang="ru-RU" b="1" dirty="0"/>
          </a:p>
          <a:p>
            <a:pPr lvl="0"/>
            <a:r>
              <a:rPr lang="uk-UA" b="1" dirty="0"/>
              <a:t>Стаття «Сімейство </a:t>
            </a:r>
            <a:r>
              <a:rPr lang="uk-UA" b="1" dirty="0" err="1"/>
              <a:t>Короніди</a:t>
            </a:r>
            <a:r>
              <a:rPr lang="uk-UA" b="1" dirty="0"/>
              <a:t>». URL: https://ru.wikipedia.org/wiki/Семейство_Корониды</a:t>
            </a:r>
            <a:endParaRPr lang="ru-RU" b="1" dirty="0"/>
          </a:p>
          <a:p>
            <a:pPr lvl="0"/>
            <a:r>
              <a:rPr lang="uk-UA" b="1" dirty="0"/>
              <a:t>Стаття «Сімейство </a:t>
            </a:r>
            <a:r>
              <a:rPr lang="uk-UA" b="1" dirty="0" err="1"/>
              <a:t>Ніси</a:t>
            </a:r>
            <a:r>
              <a:rPr lang="uk-UA" b="1" dirty="0"/>
              <a:t>». URL: https://ru.wikipedia.org/wiki/Семейство_Нисы</a:t>
            </a:r>
            <a:endParaRPr lang="ru-RU" b="1" dirty="0"/>
          </a:p>
          <a:p>
            <a:pPr lvl="0"/>
            <a:r>
              <a:rPr lang="uk-UA" b="1" dirty="0"/>
              <a:t>Стаття «Сімейство Феміди». URL: https://ru.wikipedia.org/wiki/Семейство_Фемиды</a:t>
            </a:r>
            <a:endParaRPr lang="ru-RU" b="1" dirty="0"/>
          </a:p>
          <a:p>
            <a:pPr lvl="0"/>
            <a:r>
              <a:rPr lang="uk-UA" b="1" dirty="0"/>
              <a:t>Стаття «Сімейство Флори». URL: https://ru.wikipedia.org/wiki/Семейство_Флоры</a:t>
            </a:r>
            <a:endParaRPr lang="ru-RU" b="1" dirty="0"/>
          </a:p>
          <a:p>
            <a:pPr lvl="0"/>
            <a:r>
              <a:rPr lang="uk-UA" b="1" dirty="0"/>
              <a:t>Стаття «Сімейство </a:t>
            </a:r>
            <a:r>
              <a:rPr lang="uk-UA" b="1" dirty="0" err="1"/>
              <a:t>Хільди</a:t>
            </a:r>
            <a:r>
              <a:rPr lang="uk-UA" b="1" dirty="0"/>
              <a:t>». URL: https://ru.wikipedia.org/wiki/Семейство_Хильды</a:t>
            </a:r>
            <a:endParaRPr lang="ru-RU" b="1" dirty="0"/>
          </a:p>
          <a:p>
            <a:pPr lvl="0"/>
            <a:r>
              <a:rPr lang="uk-UA" b="1" dirty="0"/>
              <a:t>Стаття «Тест на подвійне </a:t>
            </a:r>
            <a:r>
              <a:rPr lang="uk-UA" b="1" dirty="0" err="1"/>
              <a:t>перенаправлення</a:t>
            </a:r>
            <a:r>
              <a:rPr lang="uk-UA" b="1" dirty="0"/>
              <a:t> астероїдів». URL:  https://en.wikipedia.org/wiki/Double_Asteroid_Redirection_Test</a:t>
            </a:r>
            <a:endParaRPr lang="ru-RU" b="1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52837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780928"/>
            <a:ext cx="8229600" cy="1143000"/>
          </a:xfrm>
          <a:solidFill>
            <a:schemeClr val="bg1">
              <a:alpha val="90000"/>
            </a:schemeClr>
          </a:solidFill>
        </p:spPr>
        <p:txBody>
          <a:bodyPr/>
          <a:lstStyle/>
          <a:p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Дякую за увагу!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2234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8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1">
              <a:alpha val="40000"/>
            </a:schemeClr>
          </a:solidFill>
        </p:spPr>
        <p:txBody>
          <a:bodyPr/>
          <a:lstStyle/>
          <a:p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Мета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uk-UA" dirty="0"/>
              <a:t>Мета даної роботи полягає в розгляді різноманітних астероїдів, які створюють потенціальну загрозу для Землі, розгляді способів захисту від </a:t>
            </a:r>
            <a:r>
              <a:rPr lang="uk-UA" dirty="0" err="1"/>
              <a:t>потенціально</a:t>
            </a:r>
            <a:r>
              <a:rPr lang="uk-UA" dirty="0"/>
              <a:t> небезпечних космічних об’єктів, перевірці закону збереження імпульсу, використовуючи дані місії DART</a:t>
            </a:r>
            <a:r>
              <a:rPr lang="uk-UA" dirty="0" smtClean="0"/>
              <a:t>.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endParaRPr lang="ru-RU"/>
          </a:p>
        </p:txBody>
      </p:sp>
      <p:pic>
        <p:nvPicPr>
          <p:cNvPr id="2052" name="Picture 4" descr="NASA попередило світ про зближення з п'ятьма астероїдами у 2022 році | Lif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866" y="4221088"/>
            <a:ext cx="3960440" cy="22252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Прихований астероїд-вбивця планет може становити загрозу для Землі в  майбутньому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556792"/>
            <a:ext cx="2585053" cy="22418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30734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8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1">
              <a:alpha val="40000"/>
            </a:schemeClr>
          </a:solidFill>
        </p:spPr>
        <p:txBody>
          <a:bodyPr/>
          <a:lstStyle/>
          <a:p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Завдання 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uk-UA" dirty="0" smtClean="0"/>
              <a:t>Завданнями </a:t>
            </a:r>
            <a:r>
              <a:rPr lang="uk-UA" dirty="0"/>
              <a:t>даної роботи є:</a:t>
            </a:r>
            <a:endParaRPr lang="ru-RU" dirty="0"/>
          </a:p>
          <a:p>
            <a:r>
              <a:rPr lang="uk-UA" dirty="0"/>
              <a:t>-	Опрацювання науково-методичної літератури та даних з відкритих джерел. </a:t>
            </a:r>
            <a:r>
              <a:rPr lang="uk-UA" dirty="0" err="1"/>
              <a:t>Класифікування</a:t>
            </a:r>
            <a:r>
              <a:rPr lang="uk-UA" dirty="0"/>
              <a:t> відомих астероїдів.</a:t>
            </a:r>
            <a:endParaRPr lang="ru-RU" dirty="0"/>
          </a:p>
          <a:p>
            <a:r>
              <a:rPr lang="uk-UA" dirty="0"/>
              <a:t>-	Збирання даних стосовно методів боротьби з </a:t>
            </a:r>
            <a:r>
              <a:rPr lang="uk-UA" dirty="0" err="1"/>
              <a:t>потенціально</a:t>
            </a:r>
            <a:r>
              <a:rPr lang="uk-UA" dirty="0"/>
              <a:t> небезпечними астероїдами. Виділення найбільш ефективних методів боротьби з астероїдами.</a:t>
            </a:r>
            <a:endParaRPr lang="ru-RU" dirty="0"/>
          </a:p>
          <a:p>
            <a:r>
              <a:rPr lang="uk-UA" dirty="0"/>
              <a:t>-	На основі даних з місії DART перевірка закону збереження імпульсу.</a:t>
            </a:r>
            <a:endParaRPr lang="ru-RU" dirty="0"/>
          </a:p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endParaRPr lang="ru-RU"/>
          </a:p>
        </p:txBody>
      </p:sp>
      <p:pic>
        <p:nvPicPr>
          <p:cNvPr id="2054" name="Picture 6" descr="Прихований астероїд-вбивця планет може становити загрозу для Землі в  майбутньому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556792"/>
            <a:ext cx="2585053" cy="22418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DDD9B3AB-39CE-4D54-812E-6AE5611982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4005064"/>
            <a:ext cx="4767808" cy="2681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0350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1">
              <a:alpha val="40000"/>
            </a:schemeClr>
          </a:solidFill>
        </p:spPr>
        <p:txBody>
          <a:bodyPr/>
          <a:lstStyle/>
          <a:p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Місія </a:t>
            </a:r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DART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026" name="Picture 2" descr="Зонд NASA столкнулся с астероидом. В рамках эксперимента по защите Земли |  Новости Таджикистана ASIA-Plu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72817"/>
            <a:ext cx="2241562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792779"/>
            <a:ext cx="5901857" cy="3272441"/>
          </a:xfr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46297FB-72D2-4580-AC0E-C808D38060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4077072"/>
            <a:ext cx="2687304" cy="201622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87BF717-6910-4CD2-8D1B-1177E58BE2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7824" y="5373216"/>
            <a:ext cx="2402209" cy="13407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A8FEABE-C7FC-495A-95F8-188972C1E9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52120" y="5373216"/>
            <a:ext cx="2362200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7351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728192"/>
          </a:xfrm>
          <a:solidFill>
            <a:schemeClr val="bg1">
              <a:alpha val="85000"/>
            </a:schemeClr>
          </a:solidFill>
        </p:spPr>
        <p:txBody>
          <a:bodyPr>
            <a:normAutofit fontScale="90000"/>
          </a:bodyPr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Переві</a:t>
            </a:r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рка закону збереження імпульсу на основі </a:t>
            </a:r>
            <a:r>
              <a:rPr lang="uk-UA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місіі</a:t>
            </a:r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DART</a:t>
            </a:r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539552" y="2060848"/>
                <a:ext cx="8003232" cy="4525963"/>
              </a:xfrm>
              <a:solidFill>
                <a:schemeClr val="bg1">
                  <a:alpha val="90000"/>
                </a:schemeClr>
              </a:solidFill>
            </p:spPr>
            <p:txBody>
              <a:bodyPr>
                <a:normAutofit fontScale="77500" lnSpcReduction="20000"/>
              </a:bodyPr>
              <a:lstStyle/>
              <a:p>
                <a:pPr marL="0" indent="0">
                  <a:buNone/>
                </a:pPr>
                <a:r>
                  <a:rPr lang="uk-UA" i="1" dirty="0"/>
                  <a:t>M</a:t>
                </a:r>
                <a:r>
                  <a:rPr lang="uk-UA" i="1" baseline="-25000" dirty="0"/>
                  <a:t>1</a:t>
                </a:r>
                <a:r>
                  <a:rPr lang="uk-UA" i="1" dirty="0"/>
                  <a:t>=</a:t>
                </a:r>
                <a:r>
                  <a:rPr lang="ru-RU" i="1" dirty="0"/>
                  <a:t>570</a:t>
                </a:r>
                <a:r>
                  <a:rPr lang="uk-UA" i="1" dirty="0"/>
                  <a:t> кг</a:t>
                </a:r>
                <a:endParaRPr lang="ru-RU" dirty="0">
                  <a:effectLst/>
                </a:endParaRPr>
              </a:p>
              <a:p>
                <a:pPr marL="0" indent="0">
                  <a:buNone/>
                </a:pPr>
                <a:r>
                  <a:rPr lang="uk-UA" i="1" dirty="0"/>
                  <a:t>M</a:t>
                </a:r>
                <a:r>
                  <a:rPr lang="uk-UA" i="1" baseline="-25000" dirty="0"/>
                  <a:t>2</a:t>
                </a:r>
                <a:r>
                  <a:rPr lang="uk-UA" i="1" dirty="0"/>
                  <a:t>=5 млн т=5∙10</a:t>
                </a:r>
                <a:r>
                  <a:rPr lang="uk-UA" i="1" baseline="30000" dirty="0"/>
                  <a:t>9</a:t>
                </a:r>
                <a:r>
                  <a:rPr lang="uk-UA" i="1" dirty="0"/>
                  <a:t> кг</a:t>
                </a:r>
                <a:endParaRPr lang="ru-RU" dirty="0">
                  <a:effectLst/>
                </a:endParaRPr>
              </a:p>
              <a:p>
                <a:pPr marL="0" indent="0">
                  <a:buNone/>
                </a:pPr>
                <a:r>
                  <a:rPr lang="uk-UA" i="1" dirty="0"/>
                  <a:t>υ</a:t>
                </a:r>
                <a:r>
                  <a:rPr lang="uk-UA" i="1" baseline="-25000" dirty="0"/>
                  <a:t>1</a:t>
                </a:r>
                <a:r>
                  <a:rPr lang="uk-UA" i="1" dirty="0"/>
                  <a:t>=22530 км/год=6258,3 м/с</a:t>
                </a:r>
                <a:endParaRPr lang="ru-RU" dirty="0">
                  <a:effectLst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uk-UA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ru-RU" i="1">
                            <a:latin typeface="Cambria Math"/>
                          </a:rPr>
                        </m:ctrlPr>
                      </m:sSubPr>
                      <m:e>
                        <m:r>
                          <a:rPr lang="uk-UA" i="1">
                            <a:latin typeface="Cambria Math" panose="02040503050406030204" pitchFamily="18" charset="0"/>
                          </a:rPr>
                          <m:t>𝜐</m:t>
                        </m:r>
                      </m:e>
                      <m:sub>
                        <m:r>
                          <a:rPr lang="uk-UA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uk-UA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ru-RU" i="1">
                            <a:latin typeface="Cambria Math"/>
                          </a:rPr>
                        </m:ctrlPr>
                      </m:sSubPr>
                      <m:e>
                        <m:r>
                          <a:rPr lang="uk-UA" i="1">
                            <a:latin typeface="Cambria Math" panose="02040503050406030204" pitchFamily="18" charset="0"/>
                          </a:rPr>
                          <m:t>𝜐</m:t>
                        </m:r>
                      </m:e>
                      <m:sub>
                        <m:r>
                          <a:rPr lang="uk-UA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uk-UA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ru-RU" i="1" dirty="0"/>
                  <a:t>=0,8 мм=8∙10</a:t>
                </a:r>
                <a:r>
                  <a:rPr lang="ru-RU" i="1" baseline="30000" dirty="0"/>
                  <a:t>-4</a:t>
                </a:r>
                <a:r>
                  <a:rPr lang="ru-RU" i="1" dirty="0"/>
                  <a:t> м/с </a:t>
                </a:r>
                <a:endParaRPr lang="ru-RU" dirty="0">
                  <a:effectLst/>
                </a:endParaRPr>
              </a:p>
              <a:p>
                <a:pPr marL="0" indent="0">
                  <a:buNone/>
                </a:pPr>
                <a:r>
                  <a:rPr lang="pl-PL" dirty="0"/>
                  <a:t>    </a:t>
                </a:r>
                <a:r>
                  <a:rPr lang="uk-UA" b="1" dirty="0"/>
                  <a:t>Дані для обчислень взяті з відкритих джерел </a:t>
                </a:r>
                <a:r>
                  <a:rPr lang="ru-RU" dirty="0"/>
                  <a:t>[29].</a:t>
                </a:r>
                <a:endParaRPr lang="ru-RU" dirty="0">
                  <a:effectLst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ru-RU" i="1">
                            <a:latin typeface="Cambria Math"/>
                          </a:rPr>
                        </m:ctrlPr>
                      </m:sSubPr>
                      <m:e>
                        <m:r>
                          <a:rPr lang="pl-PL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uk-UA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uk-UA" i="1">
                        <a:latin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ru-RU" i="1">
                            <a:latin typeface="Cambria Math"/>
                          </a:rPr>
                        </m:ctrlPr>
                      </m:sSubPr>
                      <m:e>
                        <m:r>
                          <a:rPr lang="uk-UA" i="1">
                            <a:latin typeface="Cambria Math" panose="02040503050406030204" pitchFamily="18" charset="0"/>
                          </a:rPr>
                          <m:t>𝜐</m:t>
                        </m:r>
                      </m:e>
                      <m:sub>
                        <m:r>
                          <a:rPr lang="uk-UA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uk-UA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ru-RU" i="1">
                            <a:latin typeface="Cambria Math"/>
                          </a:rPr>
                        </m:ctrlPr>
                      </m:sSubPr>
                      <m:e>
                        <m:r>
                          <a:rPr lang="pl-PL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uk-UA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uk-UA" i="1">
                        <a:latin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ru-RU" i="1">
                            <a:latin typeface="Cambria Math"/>
                          </a:rPr>
                        </m:ctrlPr>
                      </m:sSubPr>
                      <m:e>
                        <m:r>
                          <a:rPr lang="uk-UA" i="1">
                            <a:latin typeface="Cambria Math" panose="02040503050406030204" pitchFamily="18" charset="0"/>
                          </a:rPr>
                          <m:t>𝜐</m:t>
                        </m:r>
                      </m:e>
                      <m:sub>
                        <m:r>
                          <a:rPr lang="uk-UA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uk-UA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ru-RU" i="1"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ru-RU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pl-PL" i="1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uk-UA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uk-UA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ru-RU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pl-PL" i="1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uk-UA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uk-UA" i="1">
                        <a:latin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ru-RU" i="1">
                            <a:latin typeface="Cambria Math"/>
                          </a:rPr>
                        </m:ctrlPr>
                      </m:sSubPr>
                      <m:e>
                        <m:r>
                          <a:rPr lang="uk-UA" i="1">
                            <a:latin typeface="Cambria Math" panose="02040503050406030204" pitchFamily="18" charset="0"/>
                          </a:rPr>
                          <m:t>𝜐</m:t>
                        </m:r>
                      </m:e>
                      <m:sub>
                        <m:r>
                          <a:rPr lang="uk-UA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uk-UA" dirty="0"/>
                  <a:t>       	(2.2)</a:t>
                </a:r>
                <a:endParaRPr lang="ru-RU" dirty="0">
                  <a:effectLst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d>
                      <m:dPr>
                        <m:ctrlPr>
                          <a:rPr lang="ru-RU" i="1"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ru-RU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pl-PL" i="1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uk-UA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uk-UA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ru-RU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pl-PL" i="1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uk-UA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uk-UA" i="1">
                        <a:latin typeface="Cambria Math" panose="02040503050406030204" pitchFamily="18" charset="0"/>
                      </a:rPr>
                      <m:t>≈</m:t>
                    </m:r>
                    <m:sSub>
                      <m:sSubPr>
                        <m:ctrlPr>
                          <a:rPr lang="ru-RU" i="1">
                            <a:latin typeface="Cambria Math"/>
                          </a:rPr>
                        </m:ctrlPr>
                      </m:sSubPr>
                      <m:e>
                        <m:r>
                          <a:rPr lang="pl-PL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uk-UA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uk-UA" dirty="0"/>
                  <a:t> 	             	(2.3)</a:t>
                </a:r>
                <a:endParaRPr lang="ru-RU" dirty="0">
                  <a:effectLst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ru-RU" i="1">
                            <a:latin typeface="Cambria Math"/>
                          </a:rPr>
                        </m:ctrlPr>
                      </m:sSubPr>
                      <m:e>
                        <m:r>
                          <a:rPr lang="pl-PL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uk-UA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uk-UA" i="1">
                        <a:latin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ru-RU" i="1">
                            <a:latin typeface="Cambria Math"/>
                          </a:rPr>
                        </m:ctrlPr>
                      </m:sSubPr>
                      <m:e>
                        <m:r>
                          <a:rPr lang="uk-UA" i="1">
                            <a:latin typeface="Cambria Math" panose="02040503050406030204" pitchFamily="18" charset="0"/>
                          </a:rPr>
                          <m:t>𝜐</m:t>
                        </m:r>
                      </m:e>
                      <m:sub>
                        <m:r>
                          <a:rPr lang="uk-UA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uk-UA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ru-RU" i="1">
                            <a:latin typeface="Cambria Math"/>
                          </a:rPr>
                        </m:ctrlPr>
                      </m:sSubPr>
                      <m:e>
                        <m:r>
                          <a:rPr lang="pl-PL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uk-UA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uk-UA" i="1">
                        <a:latin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ru-RU" i="1">
                            <a:latin typeface="Cambria Math"/>
                          </a:rPr>
                        </m:ctrlPr>
                      </m:sSubPr>
                      <m:e>
                        <m:r>
                          <a:rPr lang="uk-UA" i="1">
                            <a:latin typeface="Cambria Math" panose="02040503050406030204" pitchFamily="18" charset="0"/>
                          </a:rPr>
                          <m:t>𝜐</m:t>
                        </m:r>
                      </m:e>
                      <m:sub>
                        <m:r>
                          <a:rPr lang="uk-UA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uk-UA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ru-RU" i="1">
                            <a:latin typeface="Cambria Math"/>
                          </a:rPr>
                        </m:ctrlPr>
                      </m:sSubPr>
                      <m:e>
                        <m:r>
                          <a:rPr lang="pl-PL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uk-UA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uk-UA" i="1">
                        <a:latin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ru-RU" i="1">
                            <a:latin typeface="Cambria Math"/>
                          </a:rPr>
                        </m:ctrlPr>
                      </m:sSubPr>
                      <m:e>
                        <m:r>
                          <a:rPr lang="uk-UA" i="1">
                            <a:latin typeface="Cambria Math" panose="02040503050406030204" pitchFamily="18" charset="0"/>
                          </a:rPr>
                          <m:t>𝜐</m:t>
                        </m:r>
                      </m:e>
                      <m:sub>
                        <m:r>
                          <a:rPr lang="uk-UA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uk-UA" dirty="0"/>
                  <a:t>                     (2.4)</a:t>
                </a:r>
                <a:endParaRPr lang="ru-RU" dirty="0">
                  <a:effectLst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ru-RU" i="1">
                            <a:latin typeface="Cambria Math"/>
                          </a:rPr>
                        </m:ctrlPr>
                      </m:sSubPr>
                      <m:e>
                        <m:r>
                          <a:rPr lang="pl-PL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uk-UA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uk-UA" i="1">
                        <a:latin typeface="Cambria Math" panose="02040503050406030204" pitchFamily="18" charset="0"/>
                      </a:rPr>
                      <m:t>∙(</m:t>
                    </m:r>
                    <m:sSub>
                      <m:sSubPr>
                        <m:ctrlPr>
                          <a:rPr lang="ru-RU" i="1">
                            <a:latin typeface="Cambria Math"/>
                          </a:rPr>
                        </m:ctrlPr>
                      </m:sSubPr>
                      <m:e>
                        <m:r>
                          <a:rPr lang="uk-UA" i="1">
                            <a:latin typeface="Cambria Math" panose="02040503050406030204" pitchFamily="18" charset="0"/>
                          </a:rPr>
                          <m:t>𝜐</m:t>
                        </m:r>
                      </m:e>
                      <m:sub>
                        <m:r>
                          <a:rPr lang="uk-UA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uk-UA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ru-RU" i="1">
                            <a:latin typeface="Cambria Math"/>
                          </a:rPr>
                        </m:ctrlPr>
                      </m:sSubPr>
                      <m:e>
                        <m:r>
                          <a:rPr lang="uk-UA" i="1">
                            <a:latin typeface="Cambria Math" panose="02040503050406030204" pitchFamily="18" charset="0"/>
                          </a:rPr>
                          <m:t>𝜐</m:t>
                        </m:r>
                      </m:e>
                      <m:sub>
                        <m:r>
                          <a:rPr lang="uk-UA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uk-UA" i="1">
                        <a:latin typeface="Cambria Math" panose="02040503050406030204" pitchFamily="18" charset="0"/>
                      </a:rPr>
                      <m:t>)=</m:t>
                    </m:r>
                    <m:sSub>
                      <m:sSubPr>
                        <m:ctrlPr>
                          <a:rPr lang="ru-RU" i="1">
                            <a:latin typeface="Cambria Math"/>
                          </a:rPr>
                        </m:ctrlPr>
                      </m:sSubPr>
                      <m:e>
                        <m:r>
                          <a:rPr lang="pl-PL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uk-UA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uk-UA" i="1">
                        <a:latin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ru-RU" i="1">
                            <a:latin typeface="Cambria Math"/>
                          </a:rPr>
                        </m:ctrlPr>
                      </m:sSubPr>
                      <m:e>
                        <m:r>
                          <a:rPr lang="uk-UA" i="1">
                            <a:latin typeface="Cambria Math" panose="02040503050406030204" pitchFamily="18" charset="0"/>
                          </a:rPr>
                          <m:t>𝜐</m:t>
                        </m:r>
                      </m:e>
                      <m:sub>
                        <m:r>
                          <a:rPr lang="uk-UA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uk-UA" dirty="0"/>
                  <a:t> 	(2.5)</a:t>
                </a:r>
                <a:endParaRPr lang="ru-RU" dirty="0">
                  <a:effectLst/>
                </a:endParaRPr>
              </a:p>
              <a:p>
                <a:pPr marL="0" indent="0">
                  <a:buNone/>
                </a:pPr>
                <a:r>
                  <a:rPr lang="uk-UA" i="1" dirty="0"/>
                  <a:t>5∙10</a:t>
                </a:r>
                <a:r>
                  <a:rPr lang="uk-UA" i="1" baseline="30000" dirty="0"/>
                  <a:t>9</a:t>
                </a:r>
                <a:r>
                  <a:rPr lang="uk-UA" i="1" dirty="0"/>
                  <a:t> кг∙8∙10</a:t>
                </a:r>
                <a:r>
                  <a:rPr lang="uk-UA" i="1" baseline="30000" dirty="0"/>
                  <a:t>-4</a:t>
                </a:r>
                <a:r>
                  <a:rPr lang="uk-UA" i="1" dirty="0"/>
                  <a:t> м/с ? 560 кг∙6258,3м/с</a:t>
                </a:r>
                <a:endParaRPr lang="ru-RU" dirty="0">
                  <a:effectLst/>
                </a:endParaRPr>
              </a:p>
              <a:p>
                <a:pPr marL="0" indent="0">
                  <a:buNone/>
                </a:pPr>
                <a:r>
                  <a:rPr lang="pl-PL" dirty="0"/>
                  <a:t>4</a:t>
                </a:r>
                <a:r>
                  <a:rPr lang="uk-UA" dirty="0"/>
                  <a:t>∙10</a:t>
                </a:r>
                <a:r>
                  <a:rPr lang="pl-PL" baseline="30000" dirty="0"/>
                  <a:t>6</a:t>
                </a:r>
                <a:r>
                  <a:rPr lang="uk-UA" dirty="0"/>
                  <a:t>≈4∙10</a:t>
                </a:r>
                <a:r>
                  <a:rPr lang="uk-UA" baseline="30000" dirty="0"/>
                  <a:t>6</a:t>
                </a:r>
                <a:endParaRPr lang="ru-RU" dirty="0">
                  <a:effectLst/>
                </a:endParaRPr>
              </a:p>
              <a:p>
                <a:endParaRPr lang="ru-RU" dirty="0"/>
              </a:p>
            </p:txBody>
          </p:sp>
        </mc:Choice>
        <mc:Fallback xmlns=""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39552" y="2060848"/>
                <a:ext cx="8003232" cy="4525963"/>
              </a:xfrm>
              <a:blipFill>
                <a:blip r:embed="rId2"/>
                <a:stretch>
                  <a:fillRect l="-1296" t="-2423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168607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1">
              <a:alpha val="90000"/>
            </a:schemeClr>
          </a:solidFill>
        </p:spPr>
        <p:txBody>
          <a:bodyPr>
            <a:normAutofit fontScale="90000"/>
          </a:bodyPr>
          <a:lstStyle/>
          <a:p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Способи захисту від астероїдів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844824"/>
            <a:ext cx="5482952" cy="4525963"/>
          </a:xfrm>
          <a:solidFill>
            <a:schemeClr val="bg1">
              <a:alpha val="90000"/>
            </a:schemeClr>
          </a:solidFill>
        </p:spPr>
        <p:txBody>
          <a:bodyPr>
            <a:normAutofit fontScale="77500" lnSpcReduction="20000"/>
          </a:bodyPr>
          <a:lstStyle/>
          <a:p>
            <a:r>
              <a:rPr lang="uk-UA" dirty="0"/>
              <a:t>ядерний вибуховий пристрій, </a:t>
            </a:r>
          </a:p>
          <a:p>
            <a:r>
              <a:rPr lang="en-US" dirty="0"/>
              <a:t> </a:t>
            </a:r>
            <a:r>
              <a:rPr lang="uk-UA" dirty="0"/>
              <a:t>використання поверхні та надр, </a:t>
            </a:r>
          </a:p>
          <a:p>
            <a:r>
              <a:rPr lang="en-US" dirty="0"/>
              <a:t> </a:t>
            </a:r>
            <a:r>
              <a:rPr lang="uk-UA" dirty="0"/>
              <a:t>підхід до протистояння, </a:t>
            </a:r>
          </a:p>
          <a:p>
            <a:r>
              <a:rPr lang="en-US" dirty="0"/>
              <a:t> </a:t>
            </a:r>
            <a:r>
              <a:rPr lang="uk-UA" dirty="0"/>
              <a:t>кінетичний удар, </a:t>
            </a:r>
          </a:p>
          <a:p>
            <a:r>
              <a:rPr lang="en-US" dirty="0"/>
              <a:t> </a:t>
            </a:r>
            <a:r>
              <a:rPr lang="uk-UA" dirty="0"/>
              <a:t>гравітаційний тягач, </a:t>
            </a:r>
          </a:p>
          <a:p>
            <a:r>
              <a:rPr lang="en-US" dirty="0"/>
              <a:t> </a:t>
            </a:r>
            <a:r>
              <a:rPr lang="uk-UA" dirty="0" err="1"/>
              <a:t>йонний</a:t>
            </a:r>
            <a:r>
              <a:rPr lang="uk-UA" dirty="0"/>
              <a:t> промінь, </a:t>
            </a:r>
          </a:p>
          <a:p>
            <a:r>
              <a:rPr lang="en-US" dirty="0"/>
              <a:t> </a:t>
            </a:r>
            <a:r>
              <a:rPr lang="uk-UA" dirty="0"/>
              <a:t>сфокусована сонячна енергія, </a:t>
            </a:r>
          </a:p>
          <a:p>
            <a:r>
              <a:rPr lang="en-US" dirty="0"/>
              <a:t> </a:t>
            </a:r>
            <a:r>
              <a:rPr lang="uk-UA" dirty="0"/>
              <a:t>масовий драйвер, </a:t>
            </a:r>
          </a:p>
          <a:p>
            <a:r>
              <a:rPr lang="en-US" dirty="0"/>
              <a:t> </a:t>
            </a:r>
            <a:r>
              <a:rPr lang="uk-UA" dirty="0"/>
              <a:t>звичайний ракетний двигун, </a:t>
            </a:r>
          </a:p>
          <a:p>
            <a:r>
              <a:rPr lang="uk-UA" dirty="0"/>
              <a:t>лазерна абляція астероїдів. </a:t>
            </a:r>
          </a:p>
          <a:p>
            <a:pPr marL="0" indent="0">
              <a:buNone/>
            </a:pPr>
            <a:r>
              <a:rPr lang="uk-UA" dirty="0"/>
              <a:t>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34041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1">
              <a:alpha val="90000"/>
            </a:schemeClr>
          </a:solidFill>
        </p:spPr>
        <p:txBody>
          <a:bodyPr/>
          <a:lstStyle/>
          <a:p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Висновок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988840"/>
            <a:ext cx="5482952" cy="3921299"/>
          </a:xfrm>
          <a:solidFill>
            <a:schemeClr val="bg1">
              <a:alpha val="80000"/>
            </a:schemeClr>
          </a:solidFill>
        </p:spPr>
        <p:txBody>
          <a:bodyPr>
            <a:normAutofit fontScale="92500" lnSpcReduction="10000"/>
          </a:bodyPr>
          <a:lstStyle/>
          <a:p>
            <a:r>
              <a:rPr lang="uk-UA" b="1" dirty="0"/>
              <a:t>Найкращим методом </a:t>
            </a:r>
            <a:r>
              <a:rPr lang="uk-UA" dirty="0"/>
              <a:t>знищення астероїдів є </a:t>
            </a:r>
            <a:r>
              <a:rPr lang="uk-UA" b="1" dirty="0"/>
              <a:t>підхід до протистояння</a:t>
            </a:r>
            <a:r>
              <a:rPr lang="uk-UA" dirty="0"/>
              <a:t>, який полягає в тому, щоб підірвати декілька ядерних вибухових пристроїв поряд з астероїдом на висоті 20 метрів або більше над його поверхнею .</a:t>
            </a:r>
          </a:p>
          <a:p>
            <a:r>
              <a:rPr lang="uk-UA" dirty="0"/>
              <a:t> 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EA152C4-189C-499F-A060-593A9A7E86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4168" y="1916832"/>
            <a:ext cx="2714625" cy="16859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EDBDED2-425A-4786-936F-833488FAC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168" y="3933056"/>
            <a:ext cx="2728914" cy="15281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980045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  <a:solidFill>
            <a:schemeClr val="bg1">
              <a:alpha val="40000"/>
            </a:schemeClr>
          </a:solidFill>
        </p:spPr>
        <p:txBody>
          <a:bodyPr>
            <a:normAutofit/>
          </a:bodyPr>
          <a:lstStyle/>
          <a:p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Мої ідеї для подальших досліджень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.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2420888"/>
            <a:ext cx="4906888" cy="3701008"/>
          </a:xfrm>
          <a:solidFill>
            <a:schemeClr val="bg1">
              <a:alpha val="73000"/>
            </a:schemeClr>
          </a:solidFill>
        </p:spPr>
        <p:txBody>
          <a:bodyPr>
            <a:normAutofit/>
          </a:bodyPr>
          <a:lstStyle/>
          <a:p>
            <a:r>
              <a:rPr lang="uk-UA" b="1" dirty="0"/>
              <a:t>Перший</a:t>
            </a:r>
            <a:r>
              <a:rPr lang="uk-UA" dirty="0"/>
              <a:t> метод полягає в тому, що тягач, який працює на сонячній енергії, зможе перенаправити астероїд в сторону Сонця, тим самим знищивши його</a:t>
            </a:r>
            <a:r>
              <a:rPr lang="ru-RU" dirty="0"/>
              <a:t>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C7651DC-5673-49E5-B554-C7122D0E2A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4088" y="2011557"/>
            <a:ext cx="3651821" cy="28348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2F26EB8-A3E3-41D7-9DD7-92C0CC446A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104" y="4725144"/>
            <a:ext cx="3312368" cy="18549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958548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296144"/>
          </a:xfrm>
          <a:solidFill>
            <a:schemeClr val="bg1">
              <a:alpha val="40000"/>
            </a:schemeClr>
          </a:solidFill>
        </p:spPr>
        <p:txBody>
          <a:bodyPr>
            <a:normAutofit fontScale="90000"/>
          </a:bodyPr>
          <a:lstStyle/>
          <a:p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Мої ідеї для подальших досліджень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.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4" name="Picture 2" descr="Падіння астероїда на Землю - Наслідки - Кінець людської цивілізації: Земля  у великій небезпеці, вчені створюють «щит» від астероїді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700808"/>
            <a:ext cx="3427159" cy="19192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700808"/>
            <a:ext cx="4906888" cy="3701008"/>
          </a:xfrm>
          <a:solidFill>
            <a:schemeClr val="bg1">
              <a:alpha val="80000"/>
            </a:schemeClr>
          </a:solidFill>
        </p:spPr>
        <p:txBody>
          <a:bodyPr>
            <a:normAutofit fontScale="85000" lnSpcReduction="10000"/>
          </a:bodyPr>
          <a:lstStyle/>
          <a:p>
            <a:r>
              <a:rPr lang="uk-UA" b="1" dirty="0"/>
              <a:t>Другий</a:t>
            </a:r>
            <a:r>
              <a:rPr lang="uk-UA" dirty="0"/>
              <a:t> метод полягає в використанні потужного магніту, який зможе змінити траєкторію руху астероїда, запобігши зіткненню з планетою. Обидва методи потребують певного часу, але зможуть вберегти Землю від уламків.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48B2665-C87D-4F88-AE81-98D50DD50A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080" y="3717032"/>
            <a:ext cx="3757222" cy="25834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2188144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769</Words>
  <Application>Microsoft Office PowerPoint</Application>
  <PresentationFormat>Экран (4:3)</PresentationFormat>
  <Paragraphs>78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АСТЕРОЇДИ ЯК КОСМІЧНА НЕБЕЗПЕКА. СПОСОБИ ЗАХИСТУ</vt:lpstr>
      <vt:lpstr>Мета</vt:lpstr>
      <vt:lpstr>Завдання </vt:lpstr>
      <vt:lpstr>Місія DART</vt:lpstr>
      <vt:lpstr>Перевірка закону збереження імпульсу на основі місіі DART </vt:lpstr>
      <vt:lpstr>Способи захисту від астероїдів</vt:lpstr>
      <vt:lpstr>Висновок</vt:lpstr>
      <vt:lpstr>Мої ідеї для подальших досліджень.</vt:lpstr>
      <vt:lpstr>Мої ідеї для подальших досліджень.</vt:lpstr>
      <vt:lpstr>СПИСОК ВИКОРИСТАНИХ ДЖЕРЕЛ</vt:lpstr>
      <vt:lpstr>СПИСОК ВИКОРИСТАНИХ ДЖЕРЕЛ</vt:lpstr>
      <vt:lpstr>СПИСОК ВИКОРИСТАНИХ ДЖЕРЕЛ</vt:lpstr>
      <vt:lpstr>Дякую за увагу!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ACER</dc:creator>
  <cp:lastModifiedBy>ACER</cp:lastModifiedBy>
  <cp:revision>14</cp:revision>
  <dcterms:created xsi:type="dcterms:W3CDTF">2023-02-18T14:25:31Z</dcterms:created>
  <dcterms:modified xsi:type="dcterms:W3CDTF">2023-04-04T18:05:02Z</dcterms:modified>
</cp:coreProperties>
</file>