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</p:sldMasterIdLst>
  <p:sldIdLst>
    <p:sldId id="257" r:id="rId2"/>
    <p:sldId id="258" r:id="rId3"/>
    <p:sldId id="259" r:id="rId4"/>
    <p:sldId id="260" r:id="rId5"/>
    <p:sldId id="266" r:id="rId6"/>
    <p:sldId id="261" r:id="rId7"/>
    <p:sldId id="287" r:id="rId8"/>
    <p:sldId id="267" r:id="rId9"/>
    <p:sldId id="321" r:id="rId10"/>
    <p:sldId id="318" r:id="rId11"/>
    <p:sldId id="320" r:id="rId12"/>
    <p:sldId id="319" r:id="rId13"/>
    <p:sldId id="322" r:id="rId14"/>
    <p:sldId id="324" r:id="rId15"/>
    <p:sldId id="301" r:id="rId16"/>
    <p:sldId id="316" r:id="rId17"/>
    <p:sldId id="291" r:id="rId18"/>
    <p:sldId id="317" r:id="rId19"/>
    <p:sldId id="302" r:id="rId20"/>
    <p:sldId id="315" r:id="rId21"/>
    <p:sldId id="293" r:id="rId22"/>
    <p:sldId id="310" r:id="rId23"/>
    <p:sldId id="311" r:id="rId24"/>
    <p:sldId id="313" r:id="rId25"/>
  </p:sldIdLst>
  <p:sldSz cx="9144000" cy="6858000" type="screen4x3"/>
  <p:notesSz cx="6858000" cy="9144000"/>
  <p:defaultTextStyle>
    <a:defPPr>
      <a:defRPr lang="uk-U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5F5F5F"/>
    <a:srgbClr val="777777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Світлий стиль 3 –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25E5076-3810-47DD-B79F-674D7AD40C01}" styleName="Темний стиль 1 –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Помірний стиль 4 –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Помірний стиль 4 –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ітлий стиль 2 –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Помірний стиль 2 –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Світлий стиль 3 –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Помірний стиль 2 –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Помірний стиль 2 –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Помірний стиль 2 –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Помірний стиль 2 –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Світлий стиль 3 –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ітлий стиль 3 –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ітлий стиль 3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ітлий стиль 1 –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ітлий стиль 1 –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ітлий стиль 1 –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ітлий стиль 1 –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ітлий стиль 1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50" autoAdjust="0"/>
    <p:restoredTop sz="94660" autoAdjust="0"/>
  </p:normalViewPr>
  <p:slideViewPr>
    <p:cSldViewPr>
      <p:cViewPr varScale="1">
        <p:scale>
          <a:sx n="86" d="100"/>
          <a:sy n="86" d="100"/>
        </p:scale>
        <p:origin x="2152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99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B85DCB0D-D1EA-4552-8749-96B9CFC97769}"/>
              </a:ext>
            </a:extLst>
          </p:cNvPr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EBD84EB-82FA-4CF8-931C-04BFF257640B}"/>
              </a:ext>
            </a:extLst>
          </p:cNvPr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6" name="Дата 6">
            <a:extLst>
              <a:ext uri="{FF2B5EF4-FFF2-40B4-BE49-F238E27FC236}">
                <a16:creationId xmlns:a16="http://schemas.microsoft.com/office/drawing/2014/main" id="{EC785DF2-130F-4D26-99FB-6CFCAB580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5A5519-1CB5-48BD-AC6C-51416C0E809A}" type="datetimeFigureOut">
              <a:rPr lang="uk-UA"/>
              <a:pPr>
                <a:defRPr/>
              </a:pPr>
              <a:t>13.04.2023</a:t>
            </a:fld>
            <a:endParaRPr lang="uk-UA"/>
          </a:p>
        </p:txBody>
      </p:sp>
      <p:sp>
        <p:nvSpPr>
          <p:cNvPr id="7" name="Нижний колонтитул 19">
            <a:extLst>
              <a:ext uri="{FF2B5EF4-FFF2-40B4-BE49-F238E27FC236}">
                <a16:creationId xmlns:a16="http://schemas.microsoft.com/office/drawing/2014/main" id="{534A712F-A0F7-41C5-A513-E211FF9CE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8" name="Номер слайда 9">
            <a:extLst>
              <a:ext uri="{FF2B5EF4-FFF2-40B4-BE49-F238E27FC236}">
                <a16:creationId xmlns:a16="http://schemas.microsoft.com/office/drawing/2014/main" id="{36FBC237-3191-4CE9-928B-984E39017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17422-3600-4AC5-9D99-0CF92490D96E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137196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>
            <a:extLst>
              <a:ext uri="{FF2B5EF4-FFF2-40B4-BE49-F238E27FC236}">
                <a16:creationId xmlns:a16="http://schemas.microsoft.com/office/drawing/2014/main" id="{E538B9DB-5380-4BF3-A632-FE653A64B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FE857-1AA5-4884-909D-4EA7C68ECAC5}" type="datetimeFigureOut">
              <a:rPr lang="uk-UA"/>
              <a:pPr>
                <a:defRPr/>
              </a:pPr>
              <a:t>13.04.2023</a:t>
            </a:fld>
            <a:endParaRPr lang="uk-UA"/>
          </a:p>
        </p:txBody>
      </p:sp>
      <p:sp>
        <p:nvSpPr>
          <p:cNvPr id="5" name="Нижний колонтитул 9">
            <a:extLst>
              <a:ext uri="{FF2B5EF4-FFF2-40B4-BE49-F238E27FC236}">
                <a16:creationId xmlns:a16="http://schemas.microsoft.com/office/drawing/2014/main" id="{F7662A18-AEF0-4338-8165-BC7544D66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6299B403-28EC-4CB9-8560-2F98FC4F7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82D99-62B6-45D3-A634-A14AA88F1650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10801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>
            <a:extLst>
              <a:ext uri="{FF2B5EF4-FFF2-40B4-BE49-F238E27FC236}">
                <a16:creationId xmlns:a16="http://schemas.microsoft.com/office/drawing/2014/main" id="{5E77ACC4-17B6-49B5-87C1-C9F896382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DAECF-2A79-4434-9DFA-480D06695930}" type="datetimeFigureOut">
              <a:rPr lang="uk-UA"/>
              <a:pPr>
                <a:defRPr/>
              </a:pPr>
              <a:t>13.04.2023</a:t>
            </a:fld>
            <a:endParaRPr lang="uk-UA"/>
          </a:p>
        </p:txBody>
      </p:sp>
      <p:sp>
        <p:nvSpPr>
          <p:cNvPr id="5" name="Нижний колонтитул 9">
            <a:extLst>
              <a:ext uri="{FF2B5EF4-FFF2-40B4-BE49-F238E27FC236}">
                <a16:creationId xmlns:a16="http://schemas.microsoft.com/office/drawing/2014/main" id="{843B6E75-06DA-4394-B77C-82D5E029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152AB8A7-A2FA-429C-B89A-52FA9334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BC3F8-CDDC-4860-8A71-702D965273CB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178234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875" y="4876800"/>
            <a:ext cx="7543800" cy="914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2133600" y="685800"/>
            <a:ext cx="6096000" cy="36576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3">
            <a:extLst>
              <a:ext uri="{FF2B5EF4-FFF2-40B4-BE49-F238E27FC236}">
                <a16:creationId xmlns:a16="http://schemas.microsoft.com/office/drawing/2014/main" id="{08EE1FA7-3BE3-4D6E-B88D-53A77669B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600AE-42F0-479E-96DE-F8640EE3033D}" type="datetimeFigureOut">
              <a:rPr lang="uk-UA"/>
              <a:pPr>
                <a:defRPr/>
              </a:pPr>
              <a:t>13.04.2023</a:t>
            </a:fld>
            <a:endParaRPr lang="uk-UA"/>
          </a:p>
        </p:txBody>
      </p:sp>
      <p:sp>
        <p:nvSpPr>
          <p:cNvPr id="5" name="Нижний колонтитул 9">
            <a:extLst>
              <a:ext uri="{FF2B5EF4-FFF2-40B4-BE49-F238E27FC236}">
                <a16:creationId xmlns:a16="http://schemas.microsoft.com/office/drawing/2014/main" id="{4D75A22B-67AC-4EBB-8068-644363682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02224FD6-55BE-4F31-8A69-1B92F13F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82C67-70DB-419B-BB49-3CF9608A2292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8982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777875" y="685800"/>
            <a:ext cx="7543800" cy="5105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3">
            <a:extLst>
              <a:ext uri="{FF2B5EF4-FFF2-40B4-BE49-F238E27FC236}">
                <a16:creationId xmlns:a16="http://schemas.microsoft.com/office/drawing/2014/main" id="{983D201C-E9CD-4A8D-A7BB-B88548B56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F73F9-A169-47F2-B540-072940E0A5C1}" type="datetimeFigureOut">
              <a:rPr lang="uk-UA"/>
              <a:pPr>
                <a:defRPr/>
              </a:pPr>
              <a:t>13.04.2023</a:t>
            </a:fld>
            <a:endParaRPr lang="uk-UA"/>
          </a:p>
        </p:txBody>
      </p:sp>
      <p:sp>
        <p:nvSpPr>
          <p:cNvPr id="4" name="Нижний колонтитул 9">
            <a:extLst>
              <a:ext uri="{FF2B5EF4-FFF2-40B4-BE49-F238E27FC236}">
                <a16:creationId xmlns:a16="http://schemas.microsoft.com/office/drawing/2014/main" id="{8F801276-4859-4552-AE33-42571324E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6F6529C6-1714-492F-8875-261210BD8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DB8A6-F828-4EC0-A25F-D911C7DB9A2B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486738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Дата 23">
            <a:extLst>
              <a:ext uri="{FF2B5EF4-FFF2-40B4-BE49-F238E27FC236}">
                <a16:creationId xmlns:a16="http://schemas.microsoft.com/office/drawing/2014/main" id="{DD459CD8-3B61-44E8-B329-E579B6389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4357E-C016-45A4-8677-44480E0F57EE}" type="datetimeFigureOut">
              <a:rPr lang="uk-UA"/>
              <a:pPr>
                <a:defRPr/>
              </a:pPr>
              <a:t>13.04.2023</a:t>
            </a:fld>
            <a:endParaRPr lang="uk-UA"/>
          </a:p>
        </p:txBody>
      </p:sp>
      <p:sp>
        <p:nvSpPr>
          <p:cNvPr id="5" name="Нижний колонтитул 9">
            <a:extLst>
              <a:ext uri="{FF2B5EF4-FFF2-40B4-BE49-F238E27FC236}">
                <a16:creationId xmlns:a16="http://schemas.microsoft.com/office/drawing/2014/main" id="{BD800219-FE2A-4F7F-81A7-7998B61B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D278CC82-9B89-4BF9-A350-0C7676BAA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F7A5A-9C72-4886-8ABB-EB9AD9362D37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162086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>
            <a:extLst>
              <a:ext uri="{FF2B5EF4-FFF2-40B4-BE49-F238E27FC236}">
                <a16:creationId xmlns:a16="http://schemas.microsoft.com/office/drawing/2014/main" id="{9912B6FF-FB45-42B9-BB4B-6D8CF9A4E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C6F42-86C8-4F03-A117-DD2184BE5005}" type="datetimeFigureOut">
              <a:rPr lang="uk-UA"/>
              <a:pPr>
                <a:defRPr/>
              </a:pPr>
              <a:t>13.04.2023</a:t>
            </a:fld>
            <a:endParaRPr lang="uk-UA"/>
          </a:p>
        </p:txBody>
      </p:sp>
      <p:sp>
        <p:nvSpPr>
          <p:cNvPr id="5" name="Нижний колонтитул 9">
            <a:extLst>
              <a:ext uri="{FF2B5EF4-FFF2-40B4-BE49-F238E27FC236}">
                <a16:creationId xmlns:a16="http://schemas.microsoft.com/office/drawing/2014/main" id="{60DAEEE0-A6DC-4E13-B9BA-40979720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45249C4D-67FB-482C-AD40-5CF1A26CA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72AC7-B4CE-486C-A564-48D8BE56CF1D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391394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059B7E1-3BEA-4735-A494-85D2E786220E}"/>
              </a:ext>
            </a:extLst>
          </p:cNvPr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14B4F87-6DD0-488A-AAE2-A5BF4C4E90A7}"/>
              </a:ext>
            </a:extLst>
          </p:cNvPr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57EE874-0C80-46EB-86DC-6954BCF426C1}"/>
              </a:ext>
            </a:extLst>
          </p:cNvPr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A6ECD14C-3D0D-4CD3-87A5-994A8ABEEEF3}"/>
              </a:ext>
            </a:extLst>
          </p:cNvPr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458297B0-7E10-4797-A504-1B28AF851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1EEB62D-F792-4046-A841-A548A2B22C38}" type="datetimeFigureOut">
              <a:rPr lang="uk-UA"/>
              <a:pPr>
                <a:defRPr/>
              </a:pPr>
              <a:t>13.04.2023</a:t>
            </a:fld>
            <a:endParaRPr lang="uk-UA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0B3601F1-E2DA-48F8-852D-D3CE4BAA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7533A8CB-8370-4063-B7FB-66A4E63FF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2F93EE-DABF-4818-8ABC-7CACDEC12547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964827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3">
            <a:extLst>
              <a:ext uri="{FF2B5EF4-FFF2-40B4-BE49-F238E27FC236}">
                <a16:creationId xmlns:a16="http://schemas.microsoft.com/office/drawing/2014/main" id="{DE142DAD-E5CE-4A97-995B-74EC72DD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ED2C5-C1B2-47E4-BC07-760DA15613AB}" type="datetimeFigureOut">
              <a:rPr lang="uk-UA"/>
              <a:pPr>
                <a:defRPr/>
              </a:pPr>
              <a:t>13.04.2023</a:t>
            </a:fld>
            <a:endParaRPr lang="uk-UA"/>
          </a:p>
        </p:txBody>
      </p:sp>
      <p:sp>
        <p:nvSpPr>
          <p:cNvPr id="6" name="Нижний колонтитул 9">
            <a:extLst>
              <a:ext uri="{FF2B5EF4-FFF2-40B4-BE49-F238E27FC236}">
                <a16:creationId xmlns:a16="http://schemas.microsoft.com/office/drawing/2014/main" id="{7AC9B0A5-9AA3-4598-801D-0F871C0C9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21">
            <a:extLst>
              <a:ext uri="{FF2B5EF4-FFF2-40B4-BE49-F238E27FC236}">
                <a16:creationId xmlns:a16="http://schemas.microsoft.com/office/drawing/2014/main" id="{59FB78CC-F077-418B-9701-4D6535563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B807F-08C5-4FC1-8555-60D57941AAC7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55178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CC546A-4C08-4458-9A39-0D6C99E0A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973B4BF-7C75-473D-A678-C4DA8D42E655}" type="datetimeFigureOut">
              <a:rPr lang="uk-UA"/>
              <a:pPr>
                <a:defRPr/>
              </a:pPr>
              <a:t>13.04.2023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62D896-307B-4A4F-8B0D-5C163C722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2DE50D-30C1-4650-9692-E3CD432E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A0E01-1E6F-460F-8DEE-F07694B92FF6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821622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3">
            <a:extLst>
              <a:ext uri="{FF2B5EF4-FFF2-40B4-BE49-F238E27FC236}">
                <a16:creationId xmlns:a16="http://schemas.microsoft.com/office/drawing/2014/main" id="{E474F5EA-0DC9-4BA3-A4E0-627F375D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91B8A-75DE-4162-B356-26C16E33CB81}" type="datetimeFigureOut">
              <a:rPr lang="uk-UA"/>
              <a:pPr>
                <a:defRPr/>
              </a:pPr>
              <a:t>13.04.2023</a:t>
            </a:fld>
            <a:endParaRPr lang="uk-UA"/>
          </a:p>
        </p:txBody>
      </p:sp>
      <p:sp>
        <p:nvSpPr>
          <p:cNvPr id="4" name="Нижний колонтитул 9">
            <a:extLst>
              <a:ext uri="{FF2B5EF4-FFF2-40B4-BE49-F238E27FC236}">
                <a16:creationId xmlns:a16="http://schemas.microsoft.com/office/drawing/2014/main" id="{F67537E3-0D28-4965-9210-C1915FEEF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ECD2FC03-E7D2-406D-A91C-54896E9D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0A60B4-3536-4FB9-94F4-74C7749C33B4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708736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F19DDA9-7E1D-4D33-B233-794CA65C736A}"/>
              </a:ext>
            </a:extLst>
          </p:cNvPr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A74EBE7-53EB-42D5-82A3-79327FBB7BA9}"/>
              </a:ext>
            </a:extLst>
          </p:cNvPr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Дата 1">
            <a:extLst>
              <a:ext uri="{FF2B5EF4-FFF2-40B4-BE49-F238E27FC236}">
                <a16:creationId xmlns:a16="http://schemas.microsoft.com/office/drawing/2014/main" id="{CE80FA8C-8169-4F42-A05C-AEE2607F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1E2A19A-D810-4513-9A83-DA9C117BBB67}" type="datetimeFigureOut">
              <a:rPr lang="uk-UA"/>
              <a:pPr>
                <a:defRPr/>
              </a:pPr>
              <a:t>13.04.2023</a:t>
            </a:fld>
            <a:endParaRPr lang="uk-UA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3341E1F7-D9C6-4D07-9744-F534A03A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A74E4ADB-E832-4BCE-8572-3C77D3D9A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C450D-6619-4E1E-8FAF-306CE69D5F1A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4033470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DBB405-0614-4894-85AE-8B64A91FC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7DA63D4-ADEB-41E1-B567-426F354FB959}" type="datetimeFigureOut">
              <a:rPr lang="uk-UA"/>
              <a:pPr>
                <a:defRPr/>
              </a:pPr>
              <a:t>13.04.2023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C8FC1E-0BFF-4036-8010-0D107E7F9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53041-C824-4893-B253-2CEDD2294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DC6F44-DC3B-477F-BA22-F7B972DBDA13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588183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9DDEF42-4F47-4E8B-BD29-0071E18DA7EA}"/>
              </a:ext>
            </a:extLst>
          </p:cNvPr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eaLnBrk="1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5">
            <a:extLst>
              <a:ext uri="{FF2B5EF4-FFF2-40B4-BE49-F238E27FC236}">
                <a16:creationId xmlns:a16="http://schemas.microsoft.com/office/drawing/2014/main" id="{892595E2-1C9C-4626-ABE8-8CD602D3FE85}"/>
              </a:ext>
            </a:extLst>
          </p:cNvPr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3B7A082C-E121-4271-BA92-FDF240DFB6C0}"/>
              </a:ext>
            </a:extLst>
          </p:cNvPr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4">
            <a:extLst>
              <a:ext uri="{FF2B5EF4-FFF2-40B4-BE49-F238E27FC236}">
                <a16:creationId xmlns:a16="http://schemas.microsoft.com/office/drawing/2014/main" id="{A85EE7D0-3260-4AFE-960A-F21C20D5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968C75-775A-42A1-A251-03A58B51C5AA}" type="datetimeFigureOut">
              <a:rPr lang="uk-UA"/>
              <a:pPr>
                <a:defRPr/>
              </a:pPr>
              <a:t>13.04.2023</a:t>
            </a:fld>
            <a:endParaRPr lang="uk-UA"/>
          </a:p>
        </p:txBody>
      </p:sp>
      <p:sp>
        <p:nvSpPr>
          <p:cNvPr id="9" name="Нижний колонтитул 5">
            <a:extLst>
              <a:ext uri="{FF2B5EF4-FFF2-40B4-BE49-F238E27FC236}">
                <a16:creationId xmlns:a16="http://schemas.microsoft.com/office/drawing/2014/main" id="{A4895203-0D04-478F-927A-38644CDF5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10" name="Номер слайда 6">
            <a:extLst>
              <a:ext uri="{FF2B5EF4-FFF2-40B4-BE49-F238E27FC236}">
                <a16:creationId xmlns:a16="http://schemas.microsoft.com/office/drawing/2014/main" id="{4336189A-80CC-47F6-B927-45DBD64C9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3E042B-9B42-4BF9-AF56-91D60A2EEA10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847776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>
            <a:extLst>
              <a:ext uri="{FF2B5EF4-FFF2-40B4-BE49-F238E27FC236}">
                <a16:creationId xmlns:a16="http://schemas.microsoft.com/office/drawing/2014/main" id="{BDED98D5-9A17-4AFD-B36E-FCD0B904BD40}"/>
              </a:ext>
            </a:extLst>
          </p:cNvPr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D48D273D-2DF0-4B92-9375-084C59970AFC}"/>
              </a:ext>
            </a:extLst>
          </p:cNvPr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Кольцо 10">
            <a:extLst>
              <a:ext uri="{FF2B5EF4-FFF2-40B4-BE49-F238E27FC236}">
                <a16:creationId xmlns:a16="http://schemas.microsoft.com/office/drawing/2014/main" id="{C496FC9F-841D-4FBF-A568-ECDE50A81EF4}"/>
              </a:ext>
            </a:extLst>
          </p:cNvPr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AB4CA76-DF31-4E05-8DE6-B60211E7EA69}"/>
              </a:ext>
            </a:extLst>
          </p:cNvPr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A37FEBE-ED40-4E71-A9AC-26B1E84AB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3" name="Текст 8">
            <a:extLst>
              <a:ext uri="{FF2B5EF4-FFF2-40B4-BE49-F238E27FC236}">
                <a16:creationId xmlns:a16="http://schemas.microsoft.com/office/drawing/2014/main" id="{C672AED8-F262-41EB-928D-0A7B06A3A8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  <a:endParaRPr lang="en-US" altLang="uk-UA"/>
          </a:p>
        </p:txBody>
      </p:sp>
      <p:sp>
        <p:nvSpPr>
          <p:cNvPr id="24" name="Дата 23">
            <a:extLst>
              <a:ext uri="{FF2B5EF4-FFF2-40B4-BE49-F238E27FC236}">
                <a16:creationId xmlns:a16="http://schemas.microsoft.com/office/drawing/2014/main" id="{E0D3EDF6-80B2-40AD-BE36-C227E2165D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Palatino Linotype" panose="02040502050505030304" pitchFamily="18" charset="0"/>
                <a:cs typeface="Arial" charset="0"/>
              </a:defRPr>
            </a:lvl1pPr>
            <a:extLst/>
          </a:lstStyle>
          <a:p>
            <a:pPr>
              <a:defRPr/>
            </a:pPr>
            <a:fld id="{EECAF585-2E50-4990-93A8-836EADF444CB}" type="datetimeFigureOut">
              <a:rPr lang="uk-UA"/>
              <a:pPr>
                <a:defRPr/>
              </a:pPr>
              <a:t>13.04.2023</a:t>
            </a:fld>
            <a:endParaRPr lang="uk-UA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DB283361-4F7D-4E7D-83FF-741FD4395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Palatino Linotype" panose="02040502050505030304" pitchFamily="18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16B27136-F749-43AF-935C-F4D83AAE4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B5A788"/>
                </a:solidFill>
                <a:latin typeface="Palatino Linotype" panose="02040502050505030304" pitchFamily="18" charset="0"/>
              </a:defRPr>
            </a:lvl1pPr>
          </a:lstStyle>
          <a:p>
            <a:fld id="{AFBC2023-8867-416E-A8A5-A8C31F1B86D6}" type="slidenum">
              <a:rPr lang="uk-UA" altLang="uk-UA"/>
              <a:pPr/>
              <a:t>‹#›</a:t>
            </a:fld>
            <a:endParaRPr lang="uk-UA" altLang="uk-UA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17437E2-E3DD-4B01-BD0C-65C47832E832}"/>
              </a:ext>
            </a:extLst>
          </p:cNvPr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2" r:id="rId1"/>
    <p:sldLayoutId id="2147484254" r:id="rId2"/>
    <p:sldLayoutId id="2147484263" r:id="rId3"/>
    <p:sldLayoutId id="2147484255" r:id="rId4"/>
    <p:sldLayoutId id="2147484264" r:id="rId5"/>
    <p:sldLayoutId id="2147484256" r:id="rId6"/>
    <p:sldLayoutId id="2147484265" r:id="rId7"/>
    <p:sldLayoutId id="2147484266" r:id="rId8"/>
    <p:sldLayoutId id="2147484267" r:id="rId9"/>
    <p:sldLayoutId id="2147484257" r:id="rId10"/>
    <p:sldLayoutId id="2147484258" r:id="rId11"/>
    <p:sldLayoutId id="2147484259" r:id="rId12"/>
    <p:sldLayoutId id="2147484260" r:id="rId13"/>
    <p:sldLayoutId id="2147484261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https://gorohiv.rayon.in.ua/upload/news/7/2017-07/149927194486/t_1_bez-imeni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https://www.volyn24.com/img/modules/news/0/bb/b1f88aedbd75b170a33807f3291d3bb0/original-photo.jpg" TargetMode="Externa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BA2E3-8F4F-408D-B644-F744C77BF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115888"/>
            <a:ext cx="7543800" cy="93662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uk-UA" sz="1400" b="1" dirty="0">
                <a:effectLst/>
                <a:latin typeface="Times New Roman" pitchFamily="18" charset="0"/>
              </a:rPr>
              <a:t>Управління освіти, культури, молоді, спорту, соціального захисту та охорони здоров’я  </a:t>
            </a:r>
            <a:r>
              <a:rPr lang="uk-UA" sz="1400" b="1" dirty="0" err="1">
                <a:effectLst/>
                <a:latin typeface="Times New Roman" pitchFamily="18" charset="0"/>
              </a:rPr>
              <a:t>Горохівської</a:t>
            </a:r>
            <a:r>
              <a:rPr lang="uk-UA" sz="1400" b="1" dirty="0">
                <a:effectLst/>
                <a:latin typeface="Times New Roman" pitchFamily="18" charset="0"/>
              </a:rPr>
              <a:t> міської ради</a:t>
            </a:r>
            <a:br>
              <a:rPr lang="uk-UA" sz="1400" b="1" dirty="0">
                <a:effectLst/>
                <a:latin typeface="Times New Roman" pitchFamily="18" charset="0"/>
              </a:rPr>
            </a:br>
            <a:r>
              <a:rPr lang="uk-UA" sz="1400" b="1" dirty="0" err="1">
                <a:effectLst/>
                <a:latin typeface="Times New Roman" pitchFamily="18" charset="0"/>
              </a:rPr>
              <a:t>Горохівський</a:t>
            </a:r>
            <a:r>
              <a:rPr lang="uk-UA" sz="1400" b="1" dirty="0">
                <a:effectLst/>
                <a:latin typeface="Times New Roman" pitchFamily="18" charset="0"/>
              </a:rPr>
              <a:t> ліцей №2 </a:t>
            </a:r>
            <a:r>
              <a:rPr lang="uk-UA" sz="1400" b="1" dirty="0" err="1">
                <a:effectLst/>
                <a:latin typeface="Times New Roman" pitchFamily="18" charset="0"/>
              </a:rPr>
              <a:t>Горохівської</a:t>
            </a:r>
            <a:r>
              <a:rPr lang="uk-UA" sz="1400" b="1" dirty="0">
                <a:effectLst/>
                <a:latin typeface="Times New Roman" pitchFamily="18" charset="0"/>
              </a:rPr>
              <a:t> міської ради Луцького району Волинської області</a:t>
            </a:r>
            <a:endParaRPr lang="uk-UA" sz="1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25A8-7503-41C5-A1AF-36D36A791C1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6788" y="3860800"/>
            <a:ext cx="3097212" cy="1857375"/>
          </a:xfrm>
        </p:spPr>
        <p:txBody>
          <a:bodyPr>
            <a:normAutofit fontScale="47500" lnSpcReduction="20000"/>
          </a:bodyPr>
          <a:lstStyle/>
          <a:p>
            <a:pPr marL="273050" indent="-255588" algn="ctr" eaLnBrk="1" hangingPunct="1">
              <a:lnSpc>
                <a:spcPct val="80000"/>
              </a:lnSpc>
              <a:defRPr/>
            </a:pPr>
            <a:endParaRPr lang="uk-UA" sz="1400" dirty="0"/>
          </a:p>
          <a:p>
            <a:pPr marL="273050" indent="-255588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uk-UA" sz="4000" b="1" dirty="0">
                <a:latin typeface="Times New Roman" pitchFamily="18" charset="0"/>
              </a:rPr>
              <a:t>Роботу виконала:</a:t>
            </a:r>
          </a:p>
          <a:p>
            <a:pPr marL="273050" indent="-255588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uk-UA" sz="4000" b="1" dirty="0">
                <a:latin typeface="Times New Roman" pitchFamily="18" charset="0"/>
              </a:rPr>
              <a:t>учениця 10 класу</a:t>
            </a:r>
          </a:p>
          <a:p>
            <a:pPr marL="273050" indent="-255588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uk-UA" sz="4000" b="1" dirty="0">
                <a:latin typeface="Times New Roman" pitchFamily="18" charset="0"/>
              </a:rPr>
              <a:t>Шевчук Валентина</a:t>
            </a:r>
          </a:p>
          <a:p>
            <a:pPr marL="273050" indent="-255588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ru-RU" sz="4000" b="1" dirty="0">
                <a:latin typeface="Times New Roman" pitchFamily="18" charset="0"/>
              </a:rPr>
              <a:t>Н</a:t>
            </a:r>
            <a:r>
              <a:rPr lang="uk-UA" sz="4000" b="1" dirty="0" err="1">
                <a:latin typeface="Times New Roman" pitchFamily="18" charset="0"/>
              </a:rPr>
              <a:t>ауковий</a:t>
            </a:r>
            <a:r>
              <a:rPr lang="uk-UA" sz="4000" b="1" dirty="0">
                <a:latin typeface="Times New Roman" pitchFamily="18" charset="0"/>
              </a:rPr>
              <a:t> керівник:</a:t>
            </a:r>
          </a:p>
          <a:p>
            <a:pPr marL="273050" indent="-255588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uk-UA" sz="4000" b="1" dirty="0">
                <a:latin typeface="Times New Roman" pitchFamily="18" charset="0"/>
              </a:rPr>
              <a:t>Зінчук Галина Йосифівна,</a:t>
            </a:r>
          </a:p>
          <a:p>
            <a:pPr marL="273050" indent="-255588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uk-UA" sz="4000" b="1">
                <a:latin typeface="Times New Roman" pitchFamily="18" charset="0"/>
              </a:rPr>
              <a:t>вчитель біології</a:t>
            </a:r>
          </a:p>
          <a:p>
            <a:pPr marL="273050" indent="-255588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uk-UA" sz="4000" b="1" dirty="0">
              <a:latin typeface="Times New Roman" pitchFamily="18" charset="0"/>
            </a:endParaRPr>
          </a:p>
          <a:p>
            <a:pPr marL="273050" indent="-255588" eaLnBrk="1" hangingPunct="1">
              <a:lnSpc>
                <a:spcPct val="80000"/>
              </a:lnSpc>
              <a:defRPr/>
            </a:pPr>
            <a:endParaRPr lang="uk-UA" sz="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73050" indent="-255588" eaLnBrk="1" hangingPunct="1">
              <a:lnSpc>
                <a:spcPct val="80000"/>
              </a:lnSpc>
              <a:defRPr/>
            </a:pPr>
            <a:endParaRPr lang="uk-UA" sz="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196" name="Прямокутник 4">
            <a:extLst>
              <a:ext uri="{FF2B5EF4-FFF2-40B4-BE49-F238E27FC236}">
                <a16:creationId xmlns:a16="http://schemas.microsoft.com/office/drawing/2014/main" id="{0BC3787C-7A7F-4D4D-B5BE-9EBA8878D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75" y="6286500"/>
            <a:ext cx="1489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800" b="1">
                <a:latin typeface="Times New Roman" panose="02020603050405020304" pitchFamily="18" charset="0"/>
              </a:rPr>
              <a:t>Горохів 2023</a:t>
            </a:r>
          </a:p>
        </p:txBody>
      </p:sp>
      <p:sp>
        <p:nvSpPr>
          <p:cNvPr id="8197" name="Прямоугольник 4">
            <a:extLst>
              <a:ext uri="{FF2B5EF4-FFF2-40B4-BE49-F238E27FC236}">
                <a16:creationId xmlns:a16="http://schemas.microsoft.com/office/drawing/2014/main" id="{6BF6CF0B-1575-4255-82D7-6262E4E95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1412875"/>
            <a:ext cx="6275387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uk-UA" sz="2400" b="1" dirty="0">
              <a:latin typeface="Palatino Linotype" panose="0204050205050503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uk-UA" altLang="uk-UA" sz="1800" b="1" dirty="0">
                <a:latin typeface="Palatino Linotype" panose="02040502050505030304" pitchFamily="18" charset="0"/>
              </a:rPr>
              <a:t> </a:t>
            </a:r>
            <a:endParaRPr lang="uk-UA" altLang="uk-UA" sz="1800" dirty="0">
              <a:latin typeface="Palatino Linotype" panose="0204050205050503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uk-UA" altLang="uk-UA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ЕКОЛОГІЧНА ОЦІНКА ОСОБЛИВОСТЕЙ ПОШИРЕННЯ ЛИШАЙНИКІВ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uk-UA" altLang="uk-UA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У  ПРИМІСЬКІЙ  ЗОНІ </a:t>
            </a:r>
            <a:endParaRPr lang="en-US" altLang="uk-UA" sz="24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uk-UA" altLang="uk-UA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ГОРОХОВА</a:t>
            </a:r>
            <a:r>
              <a:rPr lang="uk-UA" altLang="uk-UA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7C248-9610-4799-B7FA-722D965F3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88913"/>
            <a:ext cx="7543800" cy="9144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uk-UA" sz="4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над визначенням видів лишайників</a:t>
            </a:r>
          </a:p>
        </p:txBody>
      </p:sp>
      <p:pic>
        <p:nvPicPr>
          <p:cNvPr id="17411" name="Picture 3" descr="IMG_20191113_170542">
            <a:extLst>
              <a:ext uri="{FF2B5EF4-FFF2-40B4-BE49-F238E27FC236}">
                <a16:creationId xmlns:a16="http://schemas.microsoft.com/office/drawing/2014/main" id="{24747532-2E49-4C08-9257-9B3247A8A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2698750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IMG_20191113_170509">
            <a:extLst>
              <a:ext uri="{FF2B5EF4-FFF2-40B4-BE49-F238E27FC236}">
                <a16:creationId xmlns:a16="http://schemas.microsoft.com/office/drawing/2014/main" id="{4986F401-88FE-41E3-99E1-34FA9C833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825875"/>
            <a:ext cx="2151062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IMG_20191113_170702">
            <a:extLst>
              <a:ext uri="{FF2B5EF4-FFF2-40B4-BE49-F238E27FC236}">
                <a16:creationId xmlns:a16="http://schemas.microsoft.com/office/drawing/2014/main" id="{D3895995-0667-4B5C-AF53-195F0977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1558925"/>
            <a:ext cx="3062288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" descr="IMG_20191024_153313">
            <a:extLst>
              <a:ext uri="{FF2B5EF4-FFF2-40B4-BE49-F238E27FC236}">
                <a16:creationId xmlns:a16="http://schemas.microsoft.com/office/drawing/2014/main" id="{AB49307A-0033-4BE7-AE99-4A4938345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1965325"/>
            <a:ext cx="2100262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4">
            <a:extLst>
              <a:ext uri="{FF2B5EF4-FFF2-40B4-BE49-F238E27FC236}">
                <a16:creationId xmlns:a16="http://schemas.microsoft.com/office/drawing/2014/main" id="{308DFB34-91A5-431B-94FE-9E553A4D3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588" y="5343525"/>
            <a:ext cx="27416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uk-UA" altLang="uk-UA"/>
              <a:t>Лишайник лециделла</a:t>
            </a:r>
          </a:p>
          <a:p>
            <a:r>
              <a:rPr lang="uk-UA" altLang="uk-UA" i="1"/>
              <a:t>(Lecidella sp. ,L.)</a:t>
            </a:r>
          </a:p>
          <a:p>
            <a:endParaRPr lang="uk-UA" altLang="uk-UA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BE63D60-C704-4B2B-B5EA-A2440CF6C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13" y="404813"/>
            <a:ext cx="7543800" cy="914400"/>
          </a:xfrm>
        </p:spPr>
        <p:txBody>
          <a:bodyPr/>
          <a:lstStyle/>
          <a:p>
            <a:pPr algn="ctr">
              <a:defRPr/>
            </a:pPr>
            <a:r>
              <a:rPr lang="uk-UA" sz="4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 лишайників</a:t>
            </a:r>
          </a:p>
        </p:txBody>
      </p:sp>
      <p:sp>
        <p:nvSpPr>
          <p:cNvPr id="18437" name="TextBox 7">
            <a:extLst>
              <a:ext uri="{FF2B5EF4-FFF2-40B4-BE49-F238E27FC236}">
                <a16:creationId xmlns:a16="http://schemas.microsoft.com/office/drawing/2014/main" id="{76EB75BC-F401-4A06-9082-28BEA8291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5563" y="5805488"/>
            <a:ext cx="25542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uk-UA" altLang="uk-UA"/>
              <a:t>Леканора накипна</a:t>
            </a:r>
          </a:p>
          <a:p>
            <a:r>
              <a:rPr lang="uk-UA" altLang="uk-UA" i="1"/>
              <a:t>(</a:t>
            </a:r>
            <a:r>
              <a:rPr lang="ru-RU" altLang="uk-UA" i="1"/>
              <a:t>Lecanora allophana</a:t>
            </a:r>
            <a:r>
              <a:rPr lang="en-US" altLang="uk-UA" i="1"/>
              <a:t>, L.</a:t>
            </a:r>
            <a:r>
              <a:rPr lang="uk-UA" altLang="uk-UA" i="1"/>
              <a:t>)</a:t>
            </a:r>
            <a:endParaRPr lang="uk-UA" altLang="uk-UA"/>
          </a:p>
          <a:p>
            <a:r>
              <a:rPr lang="uk-UA" altLang="uk-UA"/>
              <a:t> </a:t>
            </a:r>
          </a:p>
          <a:p>
            <a:endParaRPr lang="uk-UA" altLang="uk-UA"/>
          </a:p>
        </p:txBody>
      </p:sp>
      <p:pic>
        <p:nvPicPr>
          <p:cNvPr id="18438" name="Picture 3" descr="IMG_20191007_154333">
            <a:extLst>
              <a:ext uri="{FF2B5EF4-FFF2-40B4-BE49-F238E27FC236}">
                <a16:creationId xmlns:a16="http://schemas.microsoft.com/office/drawing/2014/main" id="{CA40E31E-1673-4614-8EE1-451FD6523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1738313"/>
            <a:ext cx="2298700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2" descr="IMG_20191007_154327">
            <a:extLst>
              <a:ext uri="{FF2B5EF4-FFF2-40B4-BE49-F238E27FC236}">
                <a16:creationId xmlns:a16="http://schemas.microsoft.com/office/drawing/2014/main" id="{A23BFCCD-C290-4B0E-8D58-9701926B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1212850"/>
            <a:ext cx="161290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5" descr="IMG_20191024_151911">
            <a:extLst>
              <a:ext uri="{FF2B5EF4-FFF2-40B4-BE49-F238E27FC236}">
                <a16:creationId xmlns:a16="http://schemas.microsoft.com/office/drawing/2014/main" id="{93C1CB26-9F77-4C7B-AF86-D10830F29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1236663"/>
            <a:ext cx="2568575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6" descr="IMG_20191024_152420">
            <a:extLst>
              <a:ext uri="{FF2B5EF4-FFF2-40B4-BE49-F238E27FC236}">
                <a16:creationId xmlns:a16="http://schemas.microsoft.com/office/drawing/2014/main" id="{8129EB58-4ACE-45B9-B1AE-30D9AA16F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3297238"/>
            <a:ext cx="1881187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Box 9">
            <a:extLst>
              <a:ext uri="{FF2B5EF4-FFF2-40B4-BE49-F238E27FC236}">
                <a16:creationId xmlns:a16="http://schemas.microsoft.com/office/drawing/2014/main" id="{AE30437B-A655-4109-9A60-34E8F82FF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1050" y="6165850"/>
            <a:ext cx="30146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uk-UA" altLang="uk-UA"/>
              <a:t>Сколіціоспорум зелений</a:t>
            </a:r>
          </a:p>
          <a:p>
            <a:r>
              <a:rPr lang="uk-UA" altLang="uk-UA" i="1"/>
              <a:t>(</a:t>
            </a:r>
            <a:r>
              <a:rPr lang="en-US" altLang="uk-UA" i="1"/>
              <a:t>Scoliciosporum green, L.)</a:t>
            </a:r>
            <a:endParaRPr lang="uk-UA" altLang="uk-UA" i="1"/>
          </a:p>
          <a:p>
            <a:endParaRPr lang="uk-UA" altLang="uk-UA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B75B20-6C29-48B7-A353-58E5DD59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13" y="404813"/>
            <a:ext cx="7543800" cy="914400"/>
          </a:xfrm>
        </p:spPr>
        <p:txBody>
          <a:bodyPr/>
          <a:lstStyle/>
          <a:p>
            <a:pPr algn="ctr">
              <a:defRPr/>
            </a:pPr>
            <a:r>
              <a:rPr lang="uk-UA" sz="4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 лишайників</a:t>
            </a:r>
          </a:p>
        </p:txBody>
      </p:sp>
      <p:pic>
        <p:nvPicPr>
          <p:cNvPr id="19459" name="Picture 3" descr="IMG_20191024_153727">
            <a:extLst>
              <a:ext uri="{FF2B5EF4-FFF2-40B4-BE49-F238E27FC236}">
                <a16:creationId xmlns:a16="http://schemas.microsoft.com/office/drawing/2014/main" id="{6675C76D-9CFC-4CEC-ACCF-2F00CD346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811338"/>
            <a:ext cx="1857375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20190725_125831">
            <a:extLst>
              <a:ext uri="{FF2B5EF4-FFF2-40B4-BE49-F238E27FC236}">
                <a16:creationId xmlns:a16="http://schemas.microsoft.com/office/drawing/2014/main" id="{4E644456-8A60-4E96-A7A2-7E4E5231A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1792288"/>
            <a:ext cx="20161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3">
            <a:extLst>
              <a:ext uri="{FF2B5EF4-FFF2-40B4-BE49-F238E27FC236}">
                <a16:creationId xmlns:a16="http://schemas.microsoft.com/office/drawing/2014/main" id="{9EDFF7A8-2682-427A-A127-5AB5ACAF6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724400"/>
            <a:ext cx="22320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uk-UA" altLang="uk-UA"/>
              <a:t>Пармелія борозенчаста</a:t>
            </a:r>
          </a:p>
          <a:p>
            <a:r>
              <a:rPr lang="en-US" altLang="uk-UA" i="1"/>
              <a:t>(</a:t>
            </a:r>
            <a:r>
              <a:rPr lang="ru-RU" altLang="uk-UA" i="1"/>
              <a:t>Parmélia sulcáta</a:t>
            </a:r>
            <a:r>
              <a:rPr lang="en-US" altLang="uk-UA" i="1"/>
              <a:t>. L.)</a:t>
            </a:r>
            <a:endParaRPr lang="uk-UA" altLang="uk-UA"/>
          </a:p>
          <a:p>
            <a:endParaRPr lang="uk-UA" altLang="uk-UA"/>
          </a:p>
        </p:txBody>
      </p:sp>
      <p:sp>
        <p:nvSpPr>
          <p:cNvPr id="19462" name="TextBox 4">
            <a:extLst>
              <a:ext uri="{FF2B5EF4-FFF2-40B4-BE49-F238E27FC236}">
                <a16:creationId xmlns:a16="http://schemas.microsoft.com/office/drawing/2014/main" id="{95AC244C-6327-4159-A076-BB5018A93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5400" y="4622800"/>
            <a:ext cx="2465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uk-UA" altLang="uk-UA"/>
              <a:t>Евернія сливова</a:t>
            </a:r>
          </a:p>
          <a:p>
            <a:r>
              <a:rPr lang="uk-UA" altLang="uk-UA" i="1"/>
              <a:t>(Evernia prunastri. </a:t>
            </a:r>
            <a:r>
              <a:rPr lang="en-US" altLang="uk-UA" i="1"/>
              <a:t>L.</a:t>
            </a:r>
            <a:r>
              <a:rPr lang="uk-UA" altLang="uk-UA" i="1"/>
              <a:t>)</a:t>
            </a:r>
            <a:endParaRPr lang="uk-UA" altLang="uk-UA"/>
          </a:p>
          <a:p>
            <a:endParaRPr lang="uk-UA" altLang="uk-UA"/>
          </a:p>
        </p:txBody>
      </p:sp>
      <p:pic>
        <p:nvPicPr>
          <p:cNvPr id="19463" name="Picture 7" descr="20190704_204520">
            <a:extLst>
              <a:ext uri="{FF2B5EF4-FFF2-40B4-BE49-F238E27FC236}">
                <a16:creationId xmlns:a16="http://schemas.microsoft.com/office/drawing/2014/main" id="{6F1304C1-38E4-408E-B8A3-684D44B56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2387600"/>
            <a:ext cx="26781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Box 5">
            <a:extLst>
              <a:ext uri="{FF2B5EF4-FFF2-40B4-BE49-F238E27FC236}">
                <a16:creationId xmlns:a16="http://schemas.microsoft.com/office/drawing/2014/main" id="{16BCEF9A-98AE-4EF0-A6FE-34410AED5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213" y="4724400"/>
            <a:ext cx="2647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uk-UA" altLang="uk-UA"/>
              <a:t>Ксанторія настінна</a:t>
            </a:r>
          </a:p>
          <a:p>
            <a:r>
              <a:rPr lang="uk-UA" altLang="uk-UA" i="1"/>
              <a:t>(</a:t>
            </a:r>
            <a:r>
              <a:rPr lang="ru-RU" altLang="uk-UA" i="1"/>
              <a:t>Xanthoria parietina</a:t>
            </a:r>
            <a:r>
              <a:rPr lang="uk-UA" altLang="uk-UA" i="1"/>
              <a:t>, </a:t>
            </a:r>
            <a:r>
              <a:rPr lang="en-US" altLang="uk-UA" i="1"/>
              <a:t>L.</a:t>
            </a:r>
            <a:r>
              <a:rPr lang="uk-UA" altLang="uk-UA" i="1"/>
              <a:t>)</a:t>
            </a:r>
            <a:endParaRPr lang="uk-UA" altLang="uk-UA"/>
          </a:p>
          <a:p>
            <a:endParaRPr lang="uk-UA" altLang="uk-UA"/>
          </a:p>
        </p:txBody>
      </p:sp>
      <p:pic>
        <p:nvPicPr>
          <p:cNvPr id="19465" name="Picture 8" descr="220px-Xantoria_parientina">
            <a:extLst>
              <a:ext uri="{FF2B5EF4-FFF2-40B4-BE49-F238E27FC236}">
                <a16:creationId xmlns:a16="http://schemas.microsoft.com/office/drawing/2014/main" id="{34DF6BD3-518A-45D5-BB8C-75E567C49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1647825"/>
            <a:ext cx="207327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TextBox 6">
            <a:extLst>
              <a:ext uri="{FF2B5EF4-FFF2-40B4-BE49-F238E27FC236}">
                <a16:creationId xmlns:a16="http://schemas.microsoft.com/office/drawing/2014/main" id="{BF61DE32-F5EE-48CA-95FF-4831E636C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800" y="10185400"/>
            <a:ext cx="2952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uk-UA" altLang="uk-UA"/>
              <a:t>Лишайник лециделла</a:t>
            </a:r>
          </a:p>
          <a:p>
            <a:r>
              <a:rPr lang="uk-UA" altLang="uk-UA"/>
              <a:t>(Lecidella sp. ,L.)</a:t>
            </a:r>
          </a:p>
          <a:p>
            <a:endParaRPr lang="uk-UA" altLang="uk-UA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Картинки по запросу &quot;клен гостролистий&quot;&quot;">
            <a:extLst>
              <a:ext uri="{FF2B5EF4-FFF2-40B4-BE49-F238E27FC236}">
                <a16:creationId xmlns:a16="http://schemas.microsoft.com/office/drawing/2014/main" id="{AD442513-2986-4291-A910-89DFF5462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1104900"/>
            <a:ext cx="25939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Картинки по запросу &quot;граб звичайний&quot;&quot;">
            <a:extLst>
              <a:ext uri="{FF2B5EF4-FFF2-40B4-BE49-F238E27FC236}">
                <a16:creationId xmlns:a16="http://schemas.microsoft.com/office/drawing/2014/main" id="{EDEADC32-833B-49AF-9CF8-5FCC4B8F2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63" y="1793875"/>
            <a:ext cx="2300287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3">
            <a:extLst>
              <a:ext uri="{FF2B5EF4-FFF2-40B4-BE49-F238E27FC236}">
                <a16:creationId xmlns:a16="http://schemas.microsoft.com/office/drawing/2014/main" id="{48F9195A-316D-4308-89E6-F531C1D50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050" y="3748088"/>
            <a:ext cx="215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uk-UA" altLang="ru-RU"/>
              <a:t>Клен гостролистий</a:t>
            </a:r>
          </a:p>
        </p:txBody>
      </p:sp>
      <p:sp>
        <p:nvSpPr>
          <p:cNvPr id="20485" name="TextBox 4">
            <a:extLst>
              <a:ext uri="{FF2B5EF4-FFF2-40B4-BE49-F238E27FC236}">
                <a16:creationId xmlns:a16="http://schemas.microsoft.com/office/drawing/2014/main" id="{BECFA9C8-2618-439C-AEE2-13867A58A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688" y="3843338"/>
            <a:ext cx="1944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uk-UA" altLang="ru-RU"/>
              <a:t>Граб звичайний</a:t>
            </a:r>
          </a:p>
        </p:txBody>
      </p:sp>
      <p:pic>
        <p:nvPicPr>
          <p:cNvPr id="20486" name="Picture 6" descr="Картинки по запросу &quot;порічка&quot;&quot;">
            <a:extLst>
              <a:ext uri="{FF2B5EF4-FFF2-40B4-BE49-F238E27FC236}">
                <a16:creationId xmlns:a16="http://schemas.microsoft.com/office/drawing/2014/main" id="{7A42AFB0-7F53-4A1F-A904-7F8095A83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13" y="4672013"/>
            <a:ext cx="1878012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5">
            <a:extLst>
              <a:ext uri="{FF2B5EF4-FFF2-40B4-BE49-F238E27FC236}">
                <a16:creationId xmlns:a16="http://schemas.microsoft.com/office/drawing/2014/main" id="{7D0D2144-4AF1-4559-9979-713A62670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0713" y="3895725"/>
            <a:ext cx="17256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uk-UA" altLang="ru-RU"/>
              <a:t>Слива венгерка</a:t>
            </a:r>
          </a:p>
          <a:p>
            <a:endParaRPr lang="uk-UA" altLang="ru-RU"/>
          </a:p>
        </p:txBody>
      </p:sp>
      <p:pic>
        <p:nvPicPr>
          <p:cNvPr id="20488" name="Рисунок 6">
            <a:extLst>
              <a:ext uri="{FF2B5EF4-FFF2-40B4-BE49-F238E27FC236}">
                <a16:creationId xmlns:a16="http://schemas.microsoft.com/office/drawing/2014/main" id="{897D5F29-C949-4EF5-9447-729F4B430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4327525"/>
            <a:ext cx="144780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Box 7">
            <a:extLst>
              <a:ext uri="{FF2B5EF4-FFF2-40B4-BE49-F238E27FC236}">
                <a16:creationId xmlns:a16="http://schemas.microsoft.com/office/drawing/2014/main" id="{40F63F5B-75EE-427D-801B-8349361F3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00" y="6318250"/>
            <a:ext cx="3035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uk-UA" altLang="ru-RU"/>
              <a:t>Смородина чорна, червона</a:t>
            </a:r>
          </a:p>
        </p:txBody>
      </p:sp>
      <p:pic>
        <p:nvPicPr>
          <p:cNvPr id="20490" name="Рисунок 8">
            <a:extLst>
              <a:ext uri="{FF2B5EF4-FFF2-40B4-BE49-F238E27FC236}">
                <a16:creationId xmlns:a16="http://schemas.microsoft.com/office/drawing/2014/main" id="{5FD0B3BF-D73F-4ADA-AAD0-E44956B4E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4195763"/>
            <a:ext cx="1570037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Box 9">
            <a:extLst>
              <a:ext uri="{FF2B5EF4-FFF2-40B4-BE49-F238E27FC236}">
                <a16:creationId xmlns:a16="http://schemas.microsoft.com/office/drawing/2014/main" id="{6DB63080-A2D1-4F69-83B1-AEE2969A1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088" y="6289675"/>
            <a:ext cx="2233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uk-UA" altLang="ru-RU"/>
              <a:t>Яблуня Голден </a:t>
            </a:r>
          </a:p>
        </p:txBody>
      </p:sp>
      <p:pic>
        <p:nvPicPr>
          <p:cNvPr id="20492" name="Рисунок 10">
            <a:extLst>
              <a:ext uri="{FF2B5EF4-FFF2-40B4-BE49-F238E27FC236}">
                <a16:creationId xmlns:a16="http://schemas.microsoft.com/office/drawing/2014/main" id="{F44AE052-E9AB-46B6-B1E3-BB3FC850E5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1104900"/>
            <a:ext cx="1858962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8" descr="Картинки по запросу &quot;слива&quot;&quot;">
            <a:extLst>
              <a:ext uri="{FF2B5EF4-FFF2-40B4-BE49-F238E27FC236}">
                <a16:creationId xmlns:a16="http://schemas.microsoft.com/office/drawing/2014/main" id="{90BF9376-2D17-44C2-AAFD-C3279E633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2417763"/>
            <a:ext cx="12636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Рисунок 11">
            <a:extLst>
              <a:ext uri="{FF2B5EF4-FFF2-40B4-BE49-F238E27FC236}">
                <a16:creationId xmlns:a16="http://schemas.microsoft.com/office/drawing/2014/main" id="{B5A2FCB2-76BD-41D9-B853-9081D01C62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0" y="4243388"/>
            <a:ext cx="1430338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5" name="TextBox 12">
            <a:extLst>
              <a:ext uri="{FF2B5EF4-FFF2-40B4-BE49-F238E27FC236}">
                <a16:creationId xmlns:a16="http://schemas.microsoft.com/office/drawing/2014/main" id="{F276A3B0-7948-479D-A1A1-41CAD9415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9763" y="6259513"/>
            <a:ext cx="1831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uk-UA" altLang="ru-RU"/>
              <a:t>Груша Бере Боск</a:t>
            </a:r>
          </a:p>
        </p:txBody>
      </p:sp>
      <p:sp>
        <p:nvSpPr>
          <p:cNvPr id="20496" name="TextBox 2">
            <a:extLst>
              <a:ext uri="{FF2B5EF4-FFF2-40B4-BE49-F238E27FC236}">
                <a16:creationId xmlns:a16="http://schemas.microsoft.com/office/drawing/2014/main" id="{37A8F986-E7A2-41C5-87F2-CEF87C684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788" y="173038"/>
            <a:ext cx="54308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uk-UA" altLang="uk-UA" sz="4400" b="1">
                <a:solidFill>
                  <a:srgbClr val="990000"/>
                </a:solidFill>
              </a:rPr>
              <a:t>Субстрати вивчення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4AAC0-F08A-4F3C-9890-B1EE64938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713" y="260350"/>
            <a:ext cx="7424737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altLang="uk-UA" sz="40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Метод Браун-Бланке</a:t>
            </a:r>
            <a:br>
              <a:rPr lang="ru-RU" altLang="uk-UA" sz="40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</a:br>
            <a:r>
              <a:rPr lang="ru-RU" altLang="uk-UA" sz="20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  <a:t>(</a:t>
            </a:r>
            <a:r>
              <a:rPr lang="uk-UA" altLang="uk-UA" sz="18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  <a:t>ступінь проективного покриття деревного стовбура лишайниками)</a:t>
            </a:r>
            <a:br>
              <a:rPr lang="ru-RU" altLang="uk-UA" sz="18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</a:br>
            <a:r>
              <a:rPr lang="ru-RU" altLang="uk-UA" sz="31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вул.Паркова-контрольна</a:t>
            </a:r>
            <a:r>
              <a:rPr lang="ru-RU" altLang="uk-UA" sz="31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altLang="uk-UA" sz="31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ділянка</a:t>
            </a:r>
            <a:endParaRPr lang="uk-UA" sz="6000" dirty="0">
              <a:solidFill>
                <a:schemeClr val="tx1"/>
              </a:solidFill>
            </a:endParaRPr>
          </a:p>
        </p:txBody>
      </p:sp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64E6042A-3953-4F52-BEE1-60F99E24CD4E}"/>
              </a:ext>
            </a:extLst>
          </p:cNvPr>
          <p:cNvGraphicFramePr>
            <a:graphicFrameLocks noGrp="1"/>
          </p:cNvGraphicFramePr>
          <p:nvPr/>
        </p:nvGraphicFramePr>
        <p:xfrm>
          <a:off x="1006475" y="1914525"/>
          <a:ext cx="7927975" cy="453866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616846">
                  <a:extLst>
                    <a:ext uri="{9D8B030D-6E8A-4147-A177-3AD203B41FA5}">
                      <a16:colId xmlns:a16="http://schemas.microsoft.com/office/drawing/2014/main" val="223267027"/>
                    </a:ext>
                  </a:extLst>
                </a:gridCol>
                <a:gridCol w="516891">
                  <a:extLst>
                    <a:ext uri="{9D8B030D-6E8A-4147-A177-3AD203B41FA5}">
                      <a16:colId xmlns:a16="http://schemas.microsoft.com/office/drawing/2014/main" val="3124567052"/>
                    </a:ext>
                  </a:extLst>
                </a:gridCol>
                <a:gridCol w="275028">
                  <a:extLst>
                    <a:ext uri="{9D8B030D-6E8A-4147-A177-3AD203B41FA5}">
                      <a16:colId xmlns:a16="http://schemas.microsoft.com/office/drawing/2014/main" val="2404532819"/>
                    </a:ext>
                  </a:extLst>
                </a:gridCol>
                <a:gridCol w="395960">
                  <a:extLst>
                    <a:ext uri="{9D8B030D-6E8A-4147-A177-3AD203B41FA5}">
                      <a16:colId xmlns:a16="http://schemas.microsoft.com/office/drawing/2014/main" val="317790476"/>
                    </a:ext>
                  </a:extLst>
                </a:gridCol>
                <a:gridCol w="395960">
                  <a:extLst>
                    <a:ext uri="{9D8B030D-6E8A-4147-A177-3AD203B41FA5}">
                      <a16:colId xmlns:a16="http://schemas.microsoft.com/office/drawing/2014/main" val="4077872823"/>
                    </a:ext>
                  </a:extLst>
                </a:gridCol>
                <a:gridCol w="395960">
                  <a:extLst>
                    <a:ext uri="{9D8B030D-6E8A-4147-A177-3AD203B41FA5}">
                      <a16:colId xmlns:a16="http://schemas.microsoft.com/office/drawing/2014/main" val="4051965150"/>
                    </a:ext>
                  </a:extLst>
                </a:gridCol>
                <a:gridCol w="395960">
                  <a:extLst>
                    <a:ext uri="{9D8B030D-6E8A-4147-A177-3AD203B41FA5}">
                      <a16:colId xmlns:a16="http://schemas.microsoft.com/office/drawing/2014/main" val="2647320668"/>
                    </a:ext>
                  </a:extLst>
                </a:gridCol>
                <a:gridCol w="395960">
                  <a:extLst>
                    <a:ext uri="{9D8B030D-6E8A-4147-A177-3AD203B41FA5}">
                      <a16:colId xmlns:a16="http://schemas.microsoft.com/office/drawing/2014/main" val="2617569146"/>
                    </a:ext>
                  </a:extLst>
                </a:gridCol>
                <a:gridCol w="395960">
                  <a:extLst>
                    <a:ext uri="{9D8B030D-6E8A-4147-A177-3AD203B41FA5}">
                      <a16:colId xmlns:a16="http://schemas.microsoft.com/office/drawing/2014/main" val="3003610596"/>
                    </a:ext>
                  </a:extLst>
                </a:gridCol>
                <a:gridCol w="395960">
                  <a:extLst>
                    <a:ext uri="{9D8B030D-6E8A-4147-A177-3AD203B41FA5}">
                      <a16:colId xmlns:a16="http://schemas.microsoft.com/office/drawing/2014/main" val="4253830117"/>
                    </a:ext>
                  </a:extLst>
                </a:gridCol>
                <a:gridCol w="395960">
                  <a:extLst>
                    <a:ext uri="{9D8B030D-6E8A-4147-A177-3AD203B41FA5}">
                      <a16:colId xmlns:a16="http://schemas.microsoft.com/office/drawing/2014/main" val="1103169670"/>
                    </a:ext>
                  </a:extLst>
                </a:gridCol>
                <a:gridCol w="1351531">
                  <a:extLst>
                    <a:ext uri="{9D8B030D-6E8A-4147-A177-3AD203B41FA5}">
                      <a16:colId xmlns:a16="http://schemas.microsoft.com/office/drawing/2014/main" val="159484077"/>
                    </a:ext>
                  </a:extLst>
                </a:gridCol>
              </a:tblGrid>
              <a:tr h="604679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Загальна кількість видів лишайників,%:  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 gridSpan="10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  Дерева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Загальна кількість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extLst>
                  <a:ext uri="{0D108BD9-81ED-4DB2-BD59-A6C34878D82A}">
                    <a16:rowId xmlns:a16="http://schemas.microsoft.com/office/drawing/2014/main" val="2596336123"/>
                  </a:ext>
                </a:extLst>
              </a:tr>
              <a:tr h="69106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5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6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7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8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9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10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852416"/>
                  </a:ext>
                </a:extLst>
              </a:tr>
              <a:tr h="5204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кущисті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0.4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extLst>
                  <a:ext uri="{0D108BD9-81ED-4DB2-BD59-A6C34878D82A}">
                    <a16:rowId xmlns:a16="http://schemas.microsoft.com/office/drawing/2014/main" val="2727493650"/>
                  </a:ext>
                </a:extLst>
              </a:tr>
              <a:tr h="5204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листуваті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7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22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8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7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7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15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5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8.9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extLst>
                  <a:ext uri="{0D108BD9-81ED-4DB2-BD59-A6C34878D82A}">
                    <a16:rowId xmlns:a16="http://schemas.microsoft.com/office/drawing/2014/main" val="1350481547"/>
                  </a:ext>
                </a:extLst>
              </a:tr>
              <a:tr h="5204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накипні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35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21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18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31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23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17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17.3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extLst>
                  <a:ext uri="{0D108BD9-81ED-4DB2-BD59-A6C34878D82A}">
                    <a16:rowId xmlns:a16="http://schemas.microsoft.com/office/drawing/2014/main" val="2074990555"/>
                  </a:ext>
                </a:extLst>
              </a:tr>
              <a:tr h="16814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Ступінь покриття стовбура дерева лишайниками,%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16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10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57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24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27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38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36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20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33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5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26.6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/>
                </a:tc>
                <a:extLst>
                  <a:ext uri="{0D108BD9-81ED-4DB2-BD59-A6C34878D82A}">
                    <a16:rowId xmlns:a16="http://schemas.microsoft.com/office/drawing/2014/main" val="27284658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35">
            <a:extLst>
              <a:ext uri="{FF2B5EF4-FFF2-40B4-BE49-F238E27FC236}">
                <a16:creationId xmlns:a16="http://schemas.microsoft.com/office/drawing/2014/main" id="{F6208E19-8225-4AA8-BCE4-6E0232C73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16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uk-UA" sz="1800">
              <a:latin typeface="Palatino Linotype" panose="02040502050505030304" pitchFamily="18" charset="0"/>
            </a:endParaRPr>
          </a:p>
        </p:txBody>
      </p:sp>
      <p:sp>
        <p:nvSpPr>
          <p:cNvPr id="24633" name="Rectangle 237">
            <a:extLst>
              <a:ext uri="{FF2B5EF4-FFF2-40B4-BE49-F238E27FC236}">
                <a16:creationId xmlns:a16="http://schemas.microsoft.com/office/drawing/2014/main" id="{B3C6AC0A-1697-4B2F-9461-333FFAE23A4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71550" y="333375"/>
            <a:ext cx="8172450" cy="9144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br>
              <a:rPr lang="uk-UA" altLang="uk-UA" sz="3600" dirty="0">
                <a:solidFill>
                  <a:srgbClr val="990000"/>
                </a:solidFill>
                <a:effectLst/>
              </a:rPr>
            </a:br>
            <a:r>
              <a:rPr lang="ru-RU" altLang="uk-UA" sz="4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Метод Браун-Бланке</a:t>
            </a:r>
            <a:br>
              <a:rPr lang="ru-RU" altLang="uk-UA" sz="44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</a:br>
            <a:r>
              <a:rPr lang="ru-RU" altLang="uk-UA" sz="20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  <a:t>(</a:t>
            </a:r>
            <a:r>
              <a:rPr lang="uk-UA" altLang="uk-UA" sz="20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  <a:t>ступінь проективного покриття деревного стовбура лишайниками</a:t>
            </a:r>
            <a:r>
              <a:rPr lang="ru-RU" altLang="uk-UA" sz="20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  <a:t>)</a:t>
            </a:r>
            <a:br>
              <a:rPr lang="uk-UA" altLang="uk-UA" sz="3900" dirty="0">
                <a:solidFill>
                  <a:srgbClr val="990000"/>
                </a:solidFill>
                <a:effectLst/>
              </a:rPr>
            </a:br>
            <a:r>
              <a:rPr lang="uk-UA" altLang="uk-UA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Присадибна ділянка с. Озерці</a:t>
            </a:r>
            <a:endParaRPr lang="ru-RU" altLang="uk-UA" sz="36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я 1">
            <a:extLst>
              <a:ext uri="{FF2B5EF4-FFF2-40B4-BE49-F238E27FC236}">
                <a16:creationId xmlns:a16="http://schemas.microsoft.com/office/drawing/2014/main" id="{F4225964-D8A1-4AB9-B7BF-54A1CA1EF317}"/>
              </a:ext>
            </a:extLst>
          </p:cNvPr>
          <p:cNvGraphicFramePr>
            <a:graphicFrameLocks noGrp="1"/>
          </p:cNvGraphicFramePr>
          <p:nvPr/>
        </p:nvGraphicFramePr>
        <p:xfrm>
          <a:off x="1457325" y="1916113"/>
          <a:ext cx="7507288" cy="389096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488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0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41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25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08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25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577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774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3690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59473">
                <a:tc rowSpan="2"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Загальна кількість видів лишайників,%:  </a:t>
                      </a:r>
                      <a:endParaRPr kumimoji="0" lang="uk-UA" altLang="uk-UA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 gridSpan="10"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Дерева</a:t>
                      </a:r>
                      <a:endParaRPr kumimoji="0" lang="uk-UA" altLang="uk-UA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Загальна кількість</a:t>
                      </a:r>
                      <a:endParaRPr kumimoji="0" lang="uk-UA" altLang="uk-UA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80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77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кущисті</a:t>
                      </a:r>
                      <a:endParaRPr kumimoji="0" lang="uk-UA" altLang="uk-UA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759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листуваті</a:t>
                      </a:r>
                      <a:endParaRPr kumimoji="0" lang="uk-UA" altLang="uk-UA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054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накипні</a:t>
                      </a:r>
                      <a:endParaRPr kumimoji="0" lang="uk-UA" altLang="uk-UA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6494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Ступінь покриття стовбура дерева лишайниками,%</a:t>
                      </a:r>
                      <a:endParaRPr kumimoji="0" lang="uk-UA" altLang="uk-UA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20.5</a:t>
                      </a:r>
                      <a:endParaRPr kumimoji="0" lang="uk-UA" altLang="uk-UA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20190725_121633">
            <a:extLst>
              <a:ext uri="{FF2B5EF4-FFF2-40B4-BE49-F238E27FC236}">
                <a16:creationId xmlns:a16="http://schemas.microsoft.com/office/drawing/2014/main" id="{CA918BB4-2422-46BE-B83F-7F24DB08A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60350"/>
            <a:ext cx="4392613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16" descr="20190725_121812">
            <a:extLst>
              <a:ext uri="{FF2B5EF4-FFF2-40B4-BE49-F238E27FC236}">
                <a16:creationId xmlns:a16="http://schemas.microsoft.com/office/drawing/2014/main" id="{7C439D5E-A53B-4FF4-8EA6-C6D737E9D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60350"/>
            <a:ext cx="2470150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7" descr="20190725_125700">
            <a:extLst>
              <a:ext uri="{FF2B5EF4-FFF2-40B4-BE49-F238E27FC236}">
                <a16:creationId xmlns:a16="http://schemas.microsoft.com/office/drawing/2014/main" id="{673909B9-5594-4823-B3D2-CA2B5D515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997200"/>
            <a:ext cx="2487613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8" descr="20190725_125815">
            <a:extLst>
              <a:ext uri="{FF2B5EF4-FFF2-40B4-BE49-F238E27FC236}">
                <a16:creationId xmlns:a16="http://schemas.microsoft.com/office/drawing/2014/main" id="{E73C842F-DCF4-48A0-BF04-8FB8B5EE7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5" y="3948113"/>
            <a:ext cx="262572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5" descr="20190725_122635">
            <a:extLst>
              <a:ext uri="{FF2B5EF4-FFF2-40B4-BE49-F238E27FC236}">
                <a16:creationId xmlns:a16="http://schemas.microsoft.com/office/drawing/2014/main" id="{F4FAC7B1-0988-4A3D-8331-296D6B98E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3675063"/>
            <a:ext cx="3362325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35">
            <a:extLst>
              <a:ext uri="{FF2B5EF4-FFF2-40B4-BE49-F238E27FC236}">
                <a16:creationId xmlns:a16="http://schemas.microsoft.com/office/drawing/2014/main" id="{BAF17A6A-29D2-4A0F-8510-2B44273E7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16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uk-UA" sz="1800">
              <a:latin typeface="Palatino Linotype" panose="02040502050505030304" pitchFamily="18" charset="0"/>
            </a:endParaRPr>
          </a:p>
        </p:txBody>
      </p:sp>
      <p:sp>
        <p:nvSpPr>
          <p:cNvPr id="24633" name="Rectangle 237">
            <a:extLst>
              <a:ext uri="{FF2B5EF4-FFF2-40B4-BE49-F238E27FC236}">
                <a16:creationId xmlns:a16="http://schemas.microsoft.com/office/drawing/2014/main" id="{FF988BDA-99D8-4548-96E4-0D7637FD28E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71550" y="620713"/>
            <a:ext cx="8172450" cy="9144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ru-RU" altLang="uk-UA" sz="4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Метод Браун-Бланке</a:t>
            </a:r>
            <a:br>
              <a:rPr lang="ru-RU" altLang="uk-UA" sz="49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</a:br>
            <a:r>
              <a:rPr lang="ru-RU" altLang="uk-UA" sz="20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  <a:t>(</a:t>
            </a:r>
            <a:r>
              <a:rPr lang="uk-UA" altLang="uk-UA" sz="20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  <a:t>ступінь проективного покриття деревного стовбура лишайниками</a:t>
            </a:r>
            <a:r>
              <a:rPr lang="ru-RU" altLang="uk-UA" sz="20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4580" name="TextBox 5">
            <a:extLst>
              <a:ext uri="{FF2B5EF4-FFF2-40B4-BE49-F238E27FC236}">
                <a16:creationId xmlns:a16="http://schemas.microsoft.com/office/drawing/2014/main" id="{6EE7344A-3280-4E49-80BB-95918C7D3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1844675"/>
            <a:ext cx="54721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3200" b="1"/>
              <a:t>Шкільне подвір’я</a:t>
            </a:r>
            <a:endParaRPr lang="uk-UA" altLang="uk-UA" sz="3200"/>
          </a:p>
        </p:txBody>
      </p:sp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C7C57D8C-ABA4-4C40-B651-E1BF45F25F93}"/>
              </a:ext>
            </a:extLst>
          </p:cNvPr>
          <p:cNvGraphicFramePr>
            <a:graphicFrameLocks noGrp="1"/>
          </p:cNvGraphicFramePr>
          <p:nvPr/>
        </p:nvGraphicFramePr>
        <p:xfrm>
          <a:off x="1187450" y="2424113"/>
          <a:ext cx="7345363" cy="3817937"/>
        </p:xfrm>
        <a:graphic>
          <a:graphicData uri="http://schemas.openxmlformats.org/drawingml/2006/table">
            <a:tbl>
              <a:tblPr>
                <a:tableStyleId>{69012ECD-51FC-41F1-AA8D-1B2483CD663E}</a:tableStyleId>
              </a:tblPr>
              <a:tblGrid>
                <a:gridCol w="2434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3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3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63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4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30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47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76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929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33949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50850">
                <a:tc rowSpan="2"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Загальна кількість видів лишайників,%:  </a:t>
                      </a:r>
                      <a:endParaRPr kumimoji="0" lang="uk-UA" altLang="uk-UA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Дерева</a:t>
                      </a:r>
                      <a:endParaRPr kumimoji="0" lang="uk-UA" altLang="uk-UA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Загальна кількість</a:t>
                      </a:r>
                      <a:endParaRPr kumimoji="0" lang="uk-UA" altLang="uk-UA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93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938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кущисті</a:t>
                      </a:r>
                      <a:endParaRPr kumimoji="0" lang="uk-UA" altLang="uk-UA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350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листуваті</a:t>
                      </a:r>
                      <a:endParaRPr kumimoji="0" lang="uk-UA" altLang="uk-UA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325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накипні</a:t>
                      </a:r>
                      <a:endParaRPr kumimoji="0" lang="uk-UA" altLang="uk-UA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52537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Ступінь покриття стовбура дерева лишайниками,%</a:t>
                      </a:r>
                      <a:endParaRPr kumimoji="0" lang="uk-UA" altLang="uk-UA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</a:t>
                      </a:r>
                      <a:endParaRPr kumimoji="0" lang="uk-UA" altLang="uk-UA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IMG_20191015_165716">
            <a:extLst>
              <a:ext uri="{FF2B5EF4-FFF2-40B4-BE49-F238E27FC236}">
                <a16:creationId xmlns:a16="http://schemas.microsoft.com/office/drawing/2014/main" id="{4EF01E9A-C5FB-4B31-B567-BB5644E46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44675"/>
            <a:ext cx="3327400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0" descr="IMG_20191015_170026">
            <a:extLst>
              <a:ext uri="{FF2B5EF4-FFF2-40B4-BE49-F238E27FC236}">
                <a16:creationId xmlns:a16="http://schemas.microsoft.com/office/drawing/2014/main" id="{CB991297-2496-487E-9999-375F915792BA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765175"/>
            <a:ext cx="2701925" cy="360045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35">
            <a:extLst>
              <a:ext uri="{FF2B5EF4-FFF2-40B4-BE49-F238E27FC236}">
                <a16:creationId xmlns:a16="http://schemas.microsoft.com/office/drawing/2014/main" id="{C73582EF-C33D-4265-8BF0-4ED7175F5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16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uk-UA" sz="1800">
              <a:latin typeface="Palatino Linotype" panose="02040502050505030304" pitchFamily="18" charset="0"/>
            </a:endParaRPr>
          </a:p>
        </p:txBody>
      </p:sp>
      <p:sp>
        <p:nvSpPr>
          <p:cNvPr id="24633" name="Rectangle 237">
            <a:extLst>
              <a:ext uri="{FF2B5EF4-FFF2-40B4-BE49-F238E27FC236}">
                <a16:creationId xmlns:a16="http://schemas.microsoft.com/office/drawing/2014/main" id="{417988E7-E5F0-4D1B-BAAA-F25E3D5756D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71550" y="114300"/>
            <a:ext cx="8172450" cy="9144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br>
              <a:rPr lang="uk-UA" altLang="uk-UA" sz="3600" dirty="0">
                <a:solidFill>
                  <a:schemeClr val="tx1"/>
                </a:solidFill>
                <a:effectLst/>
              </a:rPr>
            </a:br>
            <a:endParaRPr lang="ru-RU" altLang="uk-UA" sz="36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FE7AA735-7F6D-492C-B8F1-5B99526696D7}"/>
              </a:ext>
            </a:extLst>
          </p:cNvPr>
          <p:cNvGraphicFramePr>
            <a:graphicFrameLocks noGrp="1"/>
          </p:cNvGraphicFramePr>
          <p:nvPr/>
        </p:nvGraphicFramePr>
        <p:xfrm>
          <a:off x="1295400" y="1882775"/>
          <a:ext cx="6985000" cy="392271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601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84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2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66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8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84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426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426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6942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72250">
                <a:tc rowSpan="2"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Загальна кількість видів лишайників,%:  </a:t>
                      </a:r>
                      <a:endParaRPr kumimoji="0" lang="uk-UA" altLang="uk-UA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 gridSpan="10"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uk-UA" altLang="uk-UA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Дерева і кущі</a:t>
                      </a:r>
                      <a:endParaRPr kumimoji="0" lang="uk-UA" altLang="uk-UA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Загальна кількість</a:t>
                      </a:r>
                      <a:endParaRPr kumimoji="0" lang="uk-UA" altLang="uk-UA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47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026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кущисті</a:t>
                      </a:r>
                      <a:endParaRPr kumimoji="0" lang="uk-UA" altLang="uk-UA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245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литуваті</a:t>
                      </a:r>
                      <a:endParaRPr kumimoji="0" lang="uk-UA" altLang="uk-UA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245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накипні</a:t>
                      </a:r>
                      <a:endParaRPr kumimoji="0" lang="uk-UA" altLang="uk-UA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5477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Ступінь покриття стовбура дерева лишайниками,%</a:t>
                      </a:r>
                      <a:endParaRPr kumimoji="0" lang="uk-UA" altLang="uk-UA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uk-UA" altLang="uk-UA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uk-UA" altLang="uk-UA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kumimoji="0" lang="uk-UA" altLang="uk-UA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710" name="TextBox 1">
            <a:extLst>
              <a:ext uri="{FF2B5EF4-FFF2-40B4-BE49-F238E27FC236}">
                <a16:creationId xmlns:a16="http://schemas.microsoft.com/office/drawing/2014/main" id="{02F23C4F-D98F-4B1D-AF59-55EC2B1BE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3338" y="1252538"/>
            <a:ext cx="4968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uk-UA" altLang="uk-UA" sz="3200" b="1"/>
              <a:t>вул. Львівська</a:t>
            </a:r>
            <a:endParaRPr lang="uk-UA" altLang="uk-UA" sz="3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06F0E-FAE9-4E6D-A6B1-4F7A56A3C701}"/>
              </a:ext>
            </a:extLst>
          </p:cNvPr>
          <p:cNvSpPr txBox="1"/>
          <p:nvPr/>
        </p:nvSpPr>
        <p:spPr>
          <a:xfrm>
            <a:off x="1295400" y="134938"/>
            <a:ext cx="7848600" cy="1539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altLang="uk-UA" sz="40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Метод Браун-Бланке</a:t>
            </a:r>
            <a:br>
              <a:rPr lang="ru-RU" altLang="uk-UA" sz="4000" b="1" dirty="0">
                <a:solidFill>
                  <a:srgbClr val="990000"/>
                </a:solidFill>
              </a:rPr>
            </a:br>
            <a:r>
              <a:rPr lang="ru-RU" altLang="uk-UA" b="1" dirty="0">
                <a:solidFill>
                  <a:srgbClr val="990000"/>
                </a:solidFill>
              </a:rPr>
              <a:t>(</a:t>
            </a:r>
            <a:r>
              <a:rPr lang="uk-UA" altLang="uk-UA" b="1" dirty="0">
                <a:solidFill>
                  <a:srgbClr val="990000"/>
                </a:solidFill>
              </a:rPr>
              <a:t>ступінь проективного покриття деревного стовбура лишайниками</a:t>
            </a:r>
            <a:r>
              <a:rPr lang="ru-RU" altLang="uk-UA" b="1" dirty="0">
                <a:solidFill>
                  <a:srgbClr val="990000"/>
                </a:solidFill>
              </a:rPr>
              <a:t>)</a:t>
            </a:r>
            <a:br>
              <a:rPr lang="uk-UA" altLang="uk-UA" sz="3600" dirty="0">
                <a:solidFill>
                  <a:srgbClr val="990000"/>
                </a:solidFill>
              </a:rPr>
            </a:br>
            <a:endParaRPr lang="uk-UA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0B602792-BBF2-4EF8-BD1F-27221F329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913" y="404813"/>
            <a:ext cx="6983412" cy="5905500"/>
          </a:xfrm>
        </p:spPr>
        <p:txBody>
          <a:bodyPr>
            <a:normAutofit/>
          </a:bodyPr>
          <a:lstStyle/>
          <a:p>
            <a:pPr algn="ctr" eaLnBrk="1" hangingPunct="1">
              <a:buFont typeface="Wingdings 2" panose="05020102010507070707" pitchFamily="18" charset="2"/>
              <a:buNone/>
              <a:defRPr/>
            </a:pPr>
            <a:r>
              <a:rPr lang="ru-RU" altLang="uk-UA" sz="4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Метою </a:t>
            </a:r>
            <a:r>
              <a:rPr lang="ru-RU" altLang="uk-UA" sz="44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дослідження</a:t>
            </a:r>
            <a:r>
              <a:rPr lang="ru-RU" altLang="uk-UA" sz="36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buFont typeface="Wingdings 2" panose="05020102010507070707" pitchFamily="18" charset="2"/>
              <a:buNone/>
              <a:defRPr/>
            </a:pPr>
            <a:r>
              <a:rPr lang="uk-UA" altLang="uk-UA" sz="4400" dirty="0">
                <a:latin typeface="Times New Roman" panose="02020603050405020304" pitchFamily="18" charset="0"/>
              </a:rPr>
              <a:t>є вивчення та екологічна оцінка особливостей поширення </a:t>
            </a:r>
            <a:r>
              <a:rPr lang="uk-UA" altLang="uk-UA" sz="4400" dirty="0" err="1">
                <a:latin typeface="Times New Roman" panose="02020603050405020304" pitchFamily="18" charset="0"/>
              </a:rPr>
              <a:t>ліхенофлори</a:t>
            </a:r>
            <a:r>
              <a:rPr lang="uk-UA" altLang="uk-UA" sz="4400" dirty="0">
                <a:latin typeface="Times New Roman" panose="02020603050405020304" pitchFamily="18" charset="0"/>
              </a:rPr>
              <a:t> в приміській зоні </a:t>
            </a:r>
            <a:r>
              <a:rPr lang="uk-UA" altLang="uk-UA" sz="4400" dirty="0" err="1">
                <a:latin typeface="Times New Roman" panose="02020603050405020304" pitchFamily="18" charset="0"/>
              </a:rPr>
              <a:t>м.Горохова</a:t>
            </a:r>
            <a:r>
              <a:rPr lang="uk-UA" altLang="uk-UA" sz="4400" dirty="0">
                <a:latin typeface="Times New Roman" panose="02020603050405020304" pitchFamily="18" charset="0"/>
              </a:rPr>
              <a:t> з урахуванням впливу на них речовин-забруднювачів.</a:t>
            </a:r>
            <a:endParaRPr lang="ru-RU" altLang="uk-UA" sz="4400" dirty="0">
              <a:latin typeface="Times New Roman" panose="02020603050405020304" pitchFamily="18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uk-UA" altLang="uk-UA" sz="4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uk-UA" altLang="uk-UA" sz="4400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uk-UA" altLang="uk-UA" sz="44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IMG_20191024_150945">
            <a:extLst>
              <a:ext uri="{FF2B5EF4-FFF2-40B4-BE49-F238E27FC236}">
                <a16:creationId xmlns:a16="http://schemas.microsoft.com/office/drawing/2014/main" id="{F7BEC622-D041-47F3-8195-E2B3243F95D1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404813"/>
            <a:ext cx="3600450" cy="4800600"/>
          </a:xfrm>
        </p:spPr>
      </p:pic>
      <p:pic>
        <p:nvPicPr>
          <p:cNvPr id="27651" name="Picture 9" descr="IMG_20191024_151552">
            <a:extLst>
              <a:ext uri="{FF2B5EF4-FFF2-40B4-BE49-F238E27FC236}">
                <a16:creationId xmlns:a16="http://schemas.microsoft.com/office/drawing/2014/main" id="{46E59539-C7FD-477B-B76B-A61A7E11A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9" r="-3145"/>
          <a:stretch>
            <a:fillRect/>
          </a:stretch>
        </p:blipFill>
        <p:spPr bwMode="auto">
          <a:xfrm>
            <a:off x="5341938" y="692150"/>
            <a:ext cx="315436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6" descr="IMG_20191024_151006">
            <a:extLst>
              <a:ext uri="{FF2B5EF4-FFF2-40B4-BE49-F238E27FC236}">
                <a16:creationId xmlns:a16="http://schemas.microsoft.com/office/drawing/2014/main" id="{6223C4A6-B632-44E8-8B0B-65C89BF6D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3906838"/>
            <a:ext cx="19431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7" descr="IMG_20191024_150751">
            <a:extLst>
              <a:ext uri="{FF2B5EF4-FFF2-40B4-BE49-F238E27FC236}">
                <a16:creationId xmlns:a16="http://schemas.microsoft.com/office/drawing/2014/main" id="{EC03587F-9D59-47AE-8541-64FFCD758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88" y="3851275"/>
            <a:ext cx="225425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3">
            <a:extLst>
              <a:ext uri="{FF2B5EF4-FFF2-40B4-BE49-F238E27FC236}">
                <a16:creationId xmlns:a16="http://schemas.microsoft.com/office/drawing/2014/main" id="{8D589594-D4B2-4248-8074-32A80F545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uk-UA" sz="1800"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E81642-4757-4350-BDED-C327F7613263}"/>
              </a:ext>
            </a:extLst>
          </p:cNvPr>
          <p:cNvSpPr txBox="1"/>
          <p:nvPr/>
        </p:nvSpPr>
        <p:spPr>
          <a:xfrm>
            <a:off x="1908175" y="260350"/>
            <a:ext cx="6480175" cy="14462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uk-UA" altLang="uk-UA" sz="4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Інтенсивність</a:t>
            </a:r>
          </a:p>
          <a:p>
            <a:pPr algn="ctr" eaLnBrk="1" hangingPunct="1">
              <a:defRPr/>
            </a:pPr>
            <a:r>
              <a:rPr lang="uk-UA" altLang="uk-UA" sz="4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руху автотранспорту</a:t>
            </a:r>
            <a:endParaRPr lang="uk-UA" altLang="uk-UA" sz="20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6E90DE1E-1EE7-45FF-A5B8-8F781CEA6FE6}"/>
              </a:ext>
            </a:extLst>
          </p:cNvPr>
          <p:cNvGraphicFramePr>
            <a:graphicFrameLocks noGrp="1"/>
          </p:cNvGraphicFramePr>
          <p:nvPr/>
        </p:nvGraphicFramePr>
        <p:xfrm>
          <a:off x="1928813" y="2060575"/>
          <a:ext cx="6315075" cy="450850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354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2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5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22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197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 дослідної ділянки</a:t>
                      </a:r>
                      <a:endParaRPr lang="uk-UA" sz="14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uk-UA" sz="1400" baseline="300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uk-UA" sz="14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шт./год</a:t>
                      </a:r>
                      <a:endParaRPr lang="uk-UA" sz="14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uk-UA" sz="1400" baseline="300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uk-UA" sz="14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шт./год.</a:t>
                      </a:r>
                      <a:endParaRPr lang="uk-UA" sz="14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uk-UA" sz="1400" baseline="300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uk-UA" sz="14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шт./год</a:t>
                      </a:r>
                      <a:endParaRPr lang="uk-UA" sz="14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Середнє</a:t>
                      </a:r>
                      <a:r>
                        <a:rPr lang="uk-UA" sz="1400" baseline="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значення</a:t>
                      </a:r>
                      <a:endParaRPr lang="uk-UA" sz="14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317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Вул.Львівська</a:t>
                      </a:r>
                      <a:endParaRPr lang="uk-UA" sz="14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971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974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973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972</a:t>
                      </a:r>
                      <a:endParaRPr lang="uk-UA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6946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Горохівський</a:t>
                      </a:r>
                      <a:endParaRPr lang="uk-UA" sz="1400" baseline="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ліцей № 2 </a:t>
                      </a:r>
                      <a:endParaRPr lang="uk-UA" sz="14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382</a:t>
                      </a:r>
                      <a:endParaRPr lang="uk-UA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</a:t>
                      </a:r>
                      <a:endParaRPr lang="uk-UA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628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Вул.Паркова</a:t>
                      </a:r>
                      <a:endParaRPr lang="uk-UA" sz="14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(парк міста)</a:t>
                      </a:r>
                      <a:endParaRPr lang="uk-UA" sz="14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  <a:endParaRPr lang="uk-UA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</a:t>
                      </a:r>
                      <a:endParaRPr lang="uk-UA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endParaRPr lang="uk-UA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197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Центр. вулиця </a:t>
                      </a:r>
                      <a:r>
                        <a:rPr lang="uk-UA" sz="1400" dirty="0" err="1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с.Озерці</a:t>
                      </a:r>
                      <a:endParaRPr lang="uk-UA" sz="14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  <a:endParaRPr lang="uk-UA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uk-UA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uk-UA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</a:t>
                      </a:r>
                      <a:endParaRPr lang="uk-UA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7FC07810-B7CB-4E5B-A6D3-59562B4079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uk-UA" altLang="uk-UA" sz="4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Практичні рекомендації</a:t>
            </a:r>
            <a:r>
              <a:rPr lang="ru-RU" altLang="uk-UA" dirty="0">
                <a:solidFill>
                  <a:srgbClr val="990000"/>
                </a:solidFill>
                <a:effectLst/>
              </a:rPr>
              <a:t> 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AF7EAEB6-44F3-436A-9FCB-0DCFC5CC8C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2550" indent="0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uk-UA" altLang="uk-UA" sz="2200" dirty="0">
                <a:latin typeface="Times New Roman" panose="02020603050405020304" pitchFamily="18" charset="0"/>
              </a:rPr>
              <a:t>Результати нашого дослідження рекомендуємо використати для: </a:t>
            </a:r>
          </a:p>
          <a:p>
            <a:pPr>
              <a:lnSpc>
                <a:spcPct val="80000"/>
              </a:lnSpc>
              <a:defRPr/>
            </a:pPr>
            <a:r>
              <a:rPr lang="uk-UA" altLang="uk-UA" sz="2200" dirty="0">
                <a:latin typeface="Times New Roman" panose="02020603050405020304" pitchFamily="18" charset="0"/>
              </a:rPr>
              <a:t>виявлення небезпечних зон забруднення повітря у </a:t>
            </a:r>
            <a:r>
              <a:rPr lang="uk-UA" altLang="uk-UA" sz="2200" dirty="0" err="1">
                <a:latin typeface="Times New Roman" panose="02020603050405020304" pitchFamily="18" charset="0"/>
              </a:rPr>
              <a:t>м.Горохові</a:t>
            </a:r>
            <a:r>
              <a:rPr lang="uk-UA" altLang="uk-UA" sz="2200" dirty="0">
                <a:latin typeface="Times New Roman" panose="02020603050405020304" pitchFamily="18" charset="0"/>
              </a:rPr>
              <a:t> та його околицях;</a:t>
            </a:r>
          </a:p>
          <a:p>
            <a:pPr>
              <a:lnSpc>
                <a:spcPct val="80000"/>
              </a:lnSpc>
              <a:defRPr/>
            </a:pPr>
            <a:r>
              <a:rPr lang="uk-UA" altLang="uk-UA" sz="2200" dirty="0">
                <a:latin typeface="Times New Roman" panose="02020603050405020304" pitchFamily="18" charset="0"/>
              </a:rPr>
              <a:t>вивчення техногенного навантаження при подальших дослідженнях екологічного стану повітря приміської зони м. Горохова із застосуванням методу </a:t>
            </a:r>
            <a:r>
              <a:rPr lang="uk-UA" altLang="uk-UA" sz="2200" dirty="0" err="1">
                <a:latin typeface="Times New Roman" panose="02020603050405020304" pitchFamily="18" charset="0"/>
              </a:rPr>
              <a:t>ліхеноіндикації</a:t>
            </a:r>
            <a:r>
              <a:rPr lang="uk-UA" altLang="uk-UA" sz="2200" dirty="0">
                <a:latin typeface="Times New Roman" panose="02020603050405020304" pitchFamily="18" charset="0"/>
              </a:rPr>
              <a:t>;</a:t>
            </a:r>
            <a:endParaRPr lang="ru-RU" altLang="uk-UA" sz="2200" dirty="0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altLang="uk-UA" sz="2200" dirty="0" err="1">
                <a:latin typeface="Times New Roman" panose="02020603050405020304" pitchFamily="18" charset="0"/>
              </a:rPr>
              <a:t>поліпшення</a:t>
            </a:r>
            <a:r>
              <a:rPr lang="ru-RU" altLang="uk-UA" sz="2200" dirty="0">
                <a:latin typeface="Times New Roman" panose="02020603050405020304" pitchFamily="18" charset="0"/>
              </a:rPr>
              <a:t> </a:t>
            </a:r>
            <a:r>
              <a:rPr lang="ru-RU" altLang="uk-UA" sz="2200" dirty="0" err="1">
                <a:latin typeface="Times New Roman" panose="02020603050405020304" pitchFamily="18" charset="0"/>
              </a:rPr>
              <a:t>екологічного</a:t>
            </a:r>
            <a:r>
              <a:rPr lang="ru-RU" altLang="uk-UA" sz="2200" dirty="0">
                <a:latin typeface="Times New Roman" panose="02020603050405020304" pitchFamily="18" charset="0"/>
              </a:rPr>
              <a:t> стану </a:t>
            </a:r>
            <a:r>
              <a:rPr lang="ru-RU" altLang="uk-UA" sz="2200" dirty="0" err="1">
                <a:latin typeface="Times New Roman" panose="02020603050405020304" pitchFamily="18" charset="0"/>
              </a:rPr>
              <a:t>населених</a:t>
            </a:r>
            <a:r>
              <a:rPr lang="ru-RU" altLang="uk-UA" sz="2200" dirty="0">
                <a:latin typeface="Times New Roman" panose="02020603050405020304" pitchFamily="18" charset="0"/>
              </a:rPr>
              <a:t> </a:t>
            </a:r>
            <a:r>
              <a:rPr lang="ru-RU" altLang="uk-UA" sz="2200" dirty="0" err="1">
                <a:latin typeface="Times New Roman" panose="02020603050405020304" pitchFamily="18" charset="0"/>
              </a:rPr>
              <a:t>пунктів</a:t>
            </a:r>
            <a:r>
              <a:rPr lang="ru-RU" altLang="uk-UA" sz="2200" dirty="0">
                <a:latin typeface="Times New Roman" panose="02020603050405020304" pitchFamily="18" charset="0"/>
              </a:rPr>
              <a:t> району за </a:t>
            </a:r>
            <a:r>
              <a:rPr lang="ru-RU" altLang="uk-UA" sz="2200" dirty="0" err="1">
                <a:latin typeface="Times New Roman" panose="02020603050405020304" pitchFamily="18" charset="0"/>
              </a:rPr>
              <a:t>рахунок</a:t>
            </a:r>
            <a:r>
              <a:rPr lang="ru-RU" altLang="uk-UA" sz="2200" dirty="0">
                <a:latin typeface="Times New Roman" panose="02020603050405020304" pitchFamily="18" charset="0"/>
              </a:rPr>
              <a:t> переходу автотранспорту на </a:t>
            </a:r>
            <a:r>
              <a:rPr lang="ru-RU" altLang="uk-UA" sz="2200" dirty="0" err="1">
                <a:latin typeface="Times New Roman" panose="02020603050405020304" pitchFamily="18" charset="0"/>
              </a:rPr>
              <a:t>менш</a:t>
            </a:r>
            <a:r>
              <a:rPr lang="ru-RU" altLang="uk-UA" sz="2200" dirty="0">
                <a:latin typeface="Times New Roman" panose="02020603050405020304" pitchFamily="18" charset="0"/>
              </a:rPr>
              <a:t> </a:t>
            </a:r>
            <a:r>
              <a:rPr lang="ru-RU" altLang="uk-UA" sz="2200" dirty="0" err="1">
                <a:latin typeface="Times New Roman" panose="02020603050405020304" pitchFamily="18" charset="0"/>
              </a:rPr>
              <a:t>шкідливі</a:t>
            </a:r>
            <a:r>
              <a:rPr lang="ru-RU" altLang="uk-UA" sz="2200" dirty="0">
                <a:latin typeface="Times New Roman" panose="02020603050405020304" pitchFamily="18" charset="0"/>
              </a:rPr>
              <a:t> </a:t>
            </a:r>
            <a:r>
              <a:rPr lang="ru-RU" altLang="uk-UA" sz="2200" dirty="0" err="1">
                <a:latin typeface="Times New Roman" panose="02020603050405020304" pitchFamily="18" charset="0"/>
              </a:rPr>
              <a:t>види</a:t>
            </a:r>
            <a:r>
              <a:rPr lang="ru-RU" altLang="uk-UA" sz="2200" dirty="0">
                <a:latin typeface="Times New Roman" panose="02020603050405020304" pitchFamily="18" charset="0"/>
              </a:rPr>
              <a:t> </a:t>
            </a:r>
            <a:r>
              <a:rPr lang="ru-RU" altLang="uk-UA" sz="2200" dirty="0" err="1">
                <a:latin typeface="Times New Roman" panose="02020603050405020304" pitchFamily="18" charset="0"/>
              </a:rPr>
              <a:t>палива</a:t>
            </a:r>
            <a:r>
              <a:rPr lang="ru-RU" altLang="uk-UA" sz="2200" dirty="0">
                <a:latin typeface="Times New Roman" panose="02020603050405020304" pitchFamily="18" charset="0"/>
              </a:rPr>
              <a:t> (</a:t>
            </a:r>
            <a:r>
              <a:rPr lang="ru-RU" altLang="uk-UA" sz="2200" dirty="0" err="1">
                <a:latin typeface="Times New Roman" panose="02020603050405020304" pitchFamily="18" charset="0"/>
              </a:rPr>
              <a:t>газ,сонце</a:t>
            </a:r>
            <a:r>
              <a:rPr lang="ru-RU" altLang="uk-UA" sz="2200" dirty="0">
                <a:latin typeface="Times New Roman" panose="02020603050405020304" pitchFamily="18" charset="0"/>
              </a:rPr>
              <a:t>, </a:t>
            </a:r>
            <a:r>
              <a:rPr lang="ru-RU" altLang="uk-UA" sz="2200" dirty="0" err="1">
                <a:latin typeface="Times New Roman" panose="02020603050405020304" pitchFamily="18" charset="0"/>
              </a:rPr>
              <a:t>біосинтетичне</a:t>
            </a:r>
            <a:r>
              <a:rPr lang="ru-RU" altLang="uk-UA" sz="2200" dirty="0">
                <a:latin typeface="Times New Roman" panose="02020603050405020304" pitchFamily="18" charset="0"/>
              </a:rPr>
              <a:t> </a:t>
            </a:r>
            <a:r>
              <a:rPr lang="ru-RU" altLang="uk-UA" sz="2200" dirty="0" err="1">
                <a:latin typeface="Times New Roman" panose="02020603050405020304" pitchFamily="18" charset="0"/>
              </a:rPr>
              <a:t>паливо</a:t>
            </a:r>
            <a:r>
              <a:rPr lang="ru-RU" altLang="uk-UA" sz="2200" dirty="0">
                <a:latin typeface="Times New Roman" panose="02020603050405020304" pitchFamily="18" charset="0"/>
              </a:rPr>
              <a:t> </a:t>
            </a:r>
            <a:r>
              <a:rPr lang="ru-RU" altLang="uk-UA" sz="2200" dirty="0" err="1">
                <a:latin typeface="Times New Roman" panose="02020603050405020304" pitchFamily="18" charset="0"/>
              </a:rPr>
              <a:t>чи</a:t>
            </a:r>
            <a:r>
              <a:rPr lang="ru-RU" altLang="uk-UA" sz="2200" dirty="0">
                <a:latin typeface="Times New Roman" panose="02020603050405020304" pitchFamily="18" charset="0"/>
              </a:rPr>
              <a:t> </a:t>
            </a:r>
            <a:r>
              <a:rPr lang="ru-RU" altLang="uk-UA" sz="2200" dirty="0" err="1">
                <a:latin typeface="Times New Roman" panose="02020603050405020304" pitchFamily="18" charset="0"/>
              </a:rPr>
              <a:t>електромобілі</a:t>
            </a:r>
            <a:r>
              <a:rPr lang="ru-RU" altLang="uk-UA" sz="2200" dirty="0">
                <a:latin typeface="Times New Roman" panose="02020603050405020304" pitchFamily="18" charset="0"/>
              </a:rPr>
              <a:t> та </a:t>
            </a:r>
            <a:r>
              <a:rPr lang="ru-RU" altLang="uk-UA" sz="2200" dirty="0" err="1">
                <a:latin typeface="Times New Roman" panose="02020603050405020304" pitchFamily="18" charset="0"/>
              </a:rPr>
              <a:t>ін</a:t>
            </a:r>
            <a:r>
              <a:rPr lang="ru-RU" altLang="uk-UA" sz="2200" dirty="0">
                <a:latin typeface="Times New Roman" panose="02020603050405020304" pitchFamily="18" charset="0"/>
              </a:rPr>
              <a:t>.).</a:t>
            </a:r>
            <a:endParaRPr lang="ru-RU" altLang="uk-UA" sz="2200" i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744BD655-C55C-493C-89F7-E6F0C29168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333375"/>
            <a:ext cx="749935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uk-UA" altLang="uk-UA" sz="39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ВИСНОВКИ</a:t>
            </a:r>
            <a:br>
              <a:rPr lang="uk-UA" altLang="uk-UA" sz="39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</a:br>
            <a:endParaRPr lang="ru-RU" altLang="uk-UA" sz="3900" b="1" i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22911488-8024-4EA7-ABF3-EAF8C9019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6013" y="1052513"/>
            <a:ext cx="7786687" cy="53276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altLang="uk-UA" sz="2200">
                <a:latin typeface="Times New Roman" panose="02020603050405020304" pitchFamily="18" charset="0"/>
              </a:rPr>
              <a:t>Ліхеноіндикація - перспективний метод біоіндикації.</a:t>
            </a:r>
          </a:p>
          <a:p>
            <a:pPr>
              <a:lnSpc>
                <a:spcPct val="80000"/>
              </a:lnSpc>
            </a:pPr>
            <a:r>
              <a:rPr lang="uk-UA" altLang="uk-UA" sz="2200">
                <a:latin typeface="Times New Roman" panose="02020603050405020304" pitchFamily="18" charset="0"/>
              </a:rPr>
              <a:t>Серед еколого-субстратних груп лишайників з метою оцінки стану повітряного середовища найкраще використовувати епіфіти, а найбільш стійкими до забруднення повітря </a:t>
            </a:r>
            <a:r>
              <a:rPr lang="ru-RU" altLang="uk-UA" sz="2200">
                <a:latin typeface="Times New Roman" panose="02020603050405020304" pitchFamily="18" charset="0"/>
              </a:rPr>
              <a:t>SO</a:t>
            </a:r>
            <a:r>
              <a:rPr lang="uk-UA" altLang="uk-UA" sz="2200">
                <a:latin typeface="Times New Roman" panose="02020603050405020304" pitchFamily="18" charset="0"/>
              </a:rPr>
              <a:t>2</a:t>
            </a:r>
            <a:r>
              <a:rPr lang="ru-RU" altLang="uk-UA" sz="2200">
                <a:latin typeface="Times New Roman" panose="02020603050405020304" pitchFamily="18" charset="0"/>
              </a:rPr>
              <a:t> </a:t>
            </a:r>
            <a:r>
              <a:rPr lang="uk-UA" altLang="uk-UA" sz="2200">
                <a:latin typeface="Times New Roman" panose="02020603050405020304" pitchFamily="18" charset="0"/>
              </a:rPr>
              <a:t>є накипні форми лишайників.</a:t>
            </a:r>
          </a:p>
          <a:p>
            <a:pPr>
              <a:lnSpc>
                <a:spcPct val="80000"/>
              </a:lnSpc>
            </a:pPr>
            <a:r>
              <a:rPr lang="uk-UA" altLang="uk-UA" sz="2200">
                <a:latin typeface="Times New Roman" panose="02020603050405020304" pitchFamily="18" charset="0"/>
              </a:rPr>
              <a:t>Забруднення середньої величини повітря спостерігається на шкільному подвір’ї, парку, а найбільше забрудненою ділянкою є вул. Львівська, ступінь покриття якої становить всього </a:t>
            </a:r>
            <a:r>
              <a:rPr lang="uk-UA" altLang="uk-UA" sz="2200" b="1">
                <a:latin typeface="Times New Roman" panose="02020603050405020304" pitchFamily="18" charset="0"/>
              </a:rPr>
              <a:t>4.3%</a:t>
            </a:r>
            <a:r>
              <a:rPr lang="uk-UA" altLang="uk-UA" sz="2200"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altLang="uk-UA" sz="2200">
                <a:latin typeface="Times New Roman" panose="02020603050405020304" pitchFamily="18" charset="0"/>
              </a:rPr>
              <a:t>Для поліпшення екологічного стану повітря у десятикілометровій зоні дослідження потрібен негайний перехід автотранспорту на менш шкідливі види палива (газ, біосинтетичне паливо та ін.)</a:t>
            </a:r>
          </a:p>
          <a:p>
            <a:pPr>
              <a:lnSpc>
                <a:spcPct val="80000"/>
              </a:lnSpc>
            </a:pPr>
            <a:endParaRPr lang="ru-RU" altLang="uk-UA" sz="2200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uk-UA" altLang="uk-UA" sz="2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1">
            <a:extLst>
              <a:ext uri="{FF2B5EF4-FFF2-40B4-BE49-F238E27FC236}">
                <a16:creationId xmlns:a16="http://schemas.microsoft.com/office/drawing/2014/main" id="{E957128E-40B7-487F-BB37-0179CD92B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324975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4">
            <a:extLst>
              <a:ext uri="{FF2B5EF4-FFF2-40B4-BE49-F238E27FC236}">
                <a16:creationId xmlns:a16="http://schemas.microsoft.com/office/drawing/2014/main" id="{59168BE2-DF5E-43C9-A97F-940A278AC01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71550" y="4437063"/>
            <a:ext cx="7772400" cy="14700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uk-UA" altLang="uk-UA" sz="80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Дякую за увагу!</a:t>
            </a:r>
            <a:endParaRPr lang="ru-RU" altLang="uk-UA" sz="80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2">
            <a:extLst>
              <a:ext uri="{FF2B5EF4-FFF2-40B4-BE49-F238E27FC236}">
                <a16:creationId xmlns:a16="http://schemas.microsoft.com/office/drawing/2014/main" id="{14B63A64-4F76-4B14-A981-F2E68074DC5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00125" y="428625"/>
            <a:ext cx="7708900" cy="1439863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uk-UA" altLang="uk-UA" sz="4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ЗАВДАННЯ</a:t>
            </a:r>
            <a:r>
              <a:rPr lang="ru-RU" altLang="uk-UA" sz="4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:</a:t>
            </a:r>
            <a:br>
              <a:rPr lang="ru-RU" altLang="uk-UA" sz="54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</a:br>
            <a:endParaRPr lang="uk-UA" altLang="uk-UA" sz="5400" b="1" dirty="0">
              <a:solidFill>
                <a:srgbClr val="99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BDE9B4D3-5E21-4481-B869-8C4081472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268413"/>
            <a:ext cx="8172450" cy="4881562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70000"/>
              </a:lnSpc>
              <a:buFont typeface="Wingdings" panose="05000000000000000000" pitchFamily="2" charset="2"/>
              <a:buNone/>
              <a:defRPr/>
            </a:pPr>
            <a:endParaRPr lang="uk-UA" altLang="uk-UA" sz="25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defRPr/>
            </a:pPr>
            <a:r>
              <a:rPr lang="uk-UA" altLang="uk-UA" sz="2800" dirty="0">
                <a:latin typeface="Times New Roman" panose="02020603050405020304" pitchFamily="18" charset="0"/>
              </a:rPr>
              <a:t>проаналізувати аспекти виникнення </a:t>
            </a:r>
            <a:r>
              <a:rPr lang="uk-UA" altLang="uk-UA" sz="2800" dirty="0" err="1">
                <a:latin typeface="Times New Roman" panose="02020603050405020304" pitchFamily="18" charset="0"/>
              </a:rPr>
              <a:t>ліхеноіндикації</a:t>
            </a:r>
            <a:r>
              <a:rPr lang="uk-UA" altLang="uk-UA" sz="2800" dirty="0">
                <a:latin typeface="Times New Roman" panose="02020603050405020304" pitchFamily="18" charset="0"/>
              </a:rPr>
              <a:t>;</a:t>
            </a:r>
          </a:p>
          <a:p>
            <a:pPr eaLnBrk="1" hangingPunct="1">
              <a:lnSpc>
                <a:spcPct val="70000"/>
              </a:lnSpc>
              <a:defRPr/>
            </a:pPr>
            <a:r>
              <a:rPr lang="uk-UA" altLang="uk-UA" sz="2800" dirty="0">
                <a:latin typeface="Times New Roman" panose="02020603050405020304" pitchFamily="18" charset="0"/>
              </a:rPr>
              <a:t>описати екологічні особливості зовнішньої та внутрішньої будови лишайників;</a:t>
            </a:r>
          </a:p>
          <a:p>
            <a:pPr eaLnBrk="1" hangingPunct="1">
              <a:lnSpc>
                <a:spcPct val="70000"/>
              </a:lnSpc>
              <a:defRPr/>
            </a:pPr>
            <a:r>
              <a:rPr lang="uk-UA" altLang="uk-UA" sz="2800" dirty="0">
                <a:latin typeface="Times New Roman" panose="02020603050405020304" pitchFamily="18" charset="0"/>
              </a:rPr>
              <a:t>оцінити залежність розвитку слані лишайників від стану атмосферного повітря;</a:t>
            </a:r>
          </a:p>
          <a:p>
            <a:pPr eaLnBrk="1" hangingPunct="1">
              <a:lnSpc>
                <a:spcPct val="70000"/>
              </a:lnSpc>
              <a:defRPr/>
            </a:pPr>
            <a:r>
              <a:rPr lang="uk-UA" altLang="uk-UA" sz="2800" dirty="0">
                <a:latin typeface="Times New Roman" panose="02020603050405020304" pitchFamily="18" charset="0"/>
              </a:rPr>
              <a:t>на основі отриманих відомостей розробити заходи щодо</a:t>
            </a:r>
            <a:r>
              <a:rPr lang="ru-RU" altLang="uk-UA" sz="2800" dirty="0">
                <a:latin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</a:rPr>
              <a:t>поліпшення</a:t>
            </a:r>
            <a:r>
              <a:rPr lang="ru-RU" altLang="uk-UA" sz="2800" dirty="0">
                <a:latin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</a:rPr>
              <a:t>екологічної</a:t>
            </a:r>
            <a:r>
              <a:rPr lang="ru-RU" altLang="uk-UA" sz="2800" dirty="0">
                <a:latin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</a:rPr>
              <a:t>ситуації</a:t>
            </a:r>
            <a:r>
              <a:rPr lang="ru-RU" altLang="uk-UA" sz="2800" dirty="0">
                <a:latin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</a:rPr>
              <a:t>населених</a:t>
            </a:r>
            <a:r>
              <a:rPr lang="ru-RU" altLang="uk-UA" sz="2800" dirty="0">
                <a:latin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</a:rPr>
              <a:t>пунктів</a:t>
            </a:r>
            <a:r>
              <a:rPr lang="ru-RU" altLang="uk-UA" sz="2800" dirty="0">
                <a:latin typeface="Times New Roman" panose="02020603050405020304" pitchFamily="18" charset="0"/>
              </a:rPr>
              <a:t> району</a:t>
            </a:r>
            <a:r>
              <a:rPr lang="uk-UA" altLang="uk-UA" sz="2800" dirty="0">
                <a:latin typeface="Times New Roman" panose="02020603050405020304" pitchFamily="18" charset="0"/>
              </a:rPr>
              <a:t> із застосуванням методу </a:t>
            </a:r>
            <a:r>
              <a:rPr lang="uk-UA" altLang="uk-UA" sz="2800" dirty="0" err="1">
                <a:latin typeface="Times New Roman" panose="02020603050405020304" pitchFamily="18" charset="0"/>
              </a:rPr>
              <a:t>ліхеноіндикації</a:t>
            </a:r>
            <a:r>
              <a:rPr lang="uk-UA" altLang="uk-UA" sz="2800" dirty="0">
                <a:latin typeface="Times New Roman" panose="02020603050405020304" pitchFamily="18" charset="0"/>
              </a:rPr>
              <a:t>. </a:t>
            </a:r>
          </a:p>
          <a:p>
            <a:pPr eaLnBrk="1" hangingPunct="1">
              <a:lnSpc>
                <a:spcPct val="70000"/>
              </a:lnSpc>
              <a:defRPr/>
            </a:pPr>
            <a:endParaRPr lang="uk-UA" altLang="uk-UA" sz="28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C437D4FF-41CE-48A9-A2CC-96DF66D26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88913"/>
            <a:ext cx="7712075" cy="2781300"/>
          </a:xfrm>
        </p:spPr>
        <p:txBody>
          <a:bodyPr>
            <a:noAutofit/>
          </a:bodyPr>
          <a:lstStyle/>
          <a:p>
            <a:pPr algn="ctr" eaLnBrk="1" hangingPunct="1">
              <a:buFont typeface="Wingdings 2" panose="05020102010507070707" pitchFamily="18" charset="2"/>
              <a:buNone/>
              <a:defRPr/>
            </a:pPr>
            <a:r>
              <a:rPr lang="uk-UA" altLang="uk-UA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altLang="uk-UA" sz="4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Об’єкт дослідження</a:t>
            </a:r>
            <a:r>
              <a:rPr lang="uk-UA" altLang="uk-UA" sz="4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uk-UA" altLang="uk-UA" sz="3600" dirty="0">
                <a:latin typeface="Times New Roman" panose="02020603050405020304" pitchFamily="18" charset="0"/>
              </a:rPr>
              <a:t>– </a:t>
            </a:r>
            <a:r>
              <a:rPr lang="uk-UA" altLang="uk-UA" sz="3600" dirty="0" err="1">
                <a:latin typeface="Times New Roman" panose="02020603050405020304" pitchFamily="18" charset="0"/>
              </a:rPr>
              <a:t>ліхенофлора</a:t>
            </a:r>
            <a:r>
              <a:rPr lang="uk-UA" altLang="uk-UA" sz="3600" dirty="0">
                <a:latin typeface="Times New Roman" panose="02020603050405020304" pitchFamily="18" charset="0"/>
              </a:rPr>
              <a:t> в приміській зоні </a:t>
            </a:r>
            <a:r>
              <a:rPr lang="uk-UA" altLang="uk-UA" sz="3600" dirty="0" err="1">
                <a:latin typeface="Times New Roman" panose="02020603050405020304" pitchFamily="18" charset="0"/>
              </a:rPr>
              <a:t>м.Горохова</a:t>
            </a:r>
            <a:r>
              <a:rPr lang="uk-UA" altLang="uk-UA" sz="3600" dirty="0">
                <a:latin typeface="Times New Roman" panose="02020603050405020304" pitchFamily="18" charset="0"/>
              </a:rPr>
              <a:t>.</a:t>
            </a:r>
          </a:p>
          <a:p>
            <a:pPr algn="ctr" eaLnBrk="1" hangingPunct="1">
              <a:buFont typeface="Wingdings 2" panose="05020102010507070707" pitchFamily="18" charset="2"/>
              <a:buNone/>
              <a:defRPr/>
            </a:pPr>
            <a:endParaRPr lang="uk-UA" altLang="uk-UA" sz="3600" dirty="0">
              <a:latin typeface="Times New Roman" panose="02020603050405020304" pitchFamily="18" charset="0"/>
            </a:endParaRPr>
          </a:p>
        </p:txBody>
      </p:sp>
      <p:sp>
        <p:nvSpPr>
          <p:cNvPr id="11267" name="Rectangle 4">
            <a:extLst>
              <a:ext uri="{FF2B5EF4-FFF2-40B4-BE49-F238E27FC236}">
                <a16:creationId xmlns:a16="http://schemas.microsoft.com/office/drawing/2014/main" id="{56C8B756-4157-4E22-88CC-DAE311B54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5827713"/>
            <a:ext cx="4000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tabLst>
                <a:tab pos="4848225" algn="l"/>
              </a:tabLst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tabLst>
                <a:tab pos="4848225" algn="l"/>
              </a:tabLst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4848225" algn="l"/>
              </a:tabLst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tabLst>
                <a:tab pos="4848225" algn="l"/>
              </a:tabLst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4848225" algn="l"/>
              </a:tabLst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4848225" algn="l"/>
              </a:tabLst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4848225" algn="l"/>
              </a:tabLst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4848225" algn="l"/>
              </a:tabLst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4848225" algn="l"/>
              </a:tabLst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altLang="uk-UA" sz="1800"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6" descr="20190725_121633">
            <a:extLst>
              <a:ext uri="{FF2B5EF4-FFF2-40B4-BE49-F238E27FC236}">
                <a16:creationId xmlns:a16="http://schemas.microsoft.com/office/drawing/2014/main" id="{58513B27-C7B9-4482-8B79-2530117B3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420938"/>
            <a:ext cx="456247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7" descr="IMG_20191015_165805">
            <a:extLst>
              <a:ext uri="{FF2B5EF4-FFF2-40B4-BE49-F238E27FC236}">
                <a16:creationId xmlns:a16="http://schemas.microsoft.com/office/drawing/2014/main" id="{2DB6D8EF-6C0B-49E9-A502-A5E2DE72C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2133600"/>
            <a:ext cx="3201988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Місце для вмісту 1">
            <a:extLst>
              <a:ext uri="{FF2B5EF4-FFF2-40B4-BE49-F238E27FC236}">
                <a16:creationId xmlns:a16="http://schemas.microsoft.com/office/drawing/2014/main" id="{DF7C43C8-CE2A-4964-A5AA-62364CDEC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913" y="549275"/>
            <a:ext cx="7240587" cy="5122863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uk-UA" altLang="uk-UA" sz="4400" b="1">
                <a:solidFill>
                  <a:srgbClr val="990000"/>
                </a:solidFill>
                <a:latin typeface="Times New Roman" panose="02020603050405020304" pitchFamily="18" charset="0"/>
              </a:rPr>
              <a:t>Предмет дослідження </a:t>
            </a:r>
            <a:r>
              <a:rPr lang="uk-UA" altLang="uk-UA" sz="4400" b="1">
                <a:latin typeface="Times New Roman" panose="02020603050405020304" pitchFamily="18" charset="0"/>
              </a:rPr>
              <a:t>–</a:t>
            </a:r>
            <a:r>
              <a:rPr lang="uk-UA" altLang="uk-UA" sz="4400">
                <a:latin typeface="Times New Roman" panose="02020603050405020304" pitchFamily="18" charset="0"/>
              </a:rPr>
              <a:t> вплив речовин-забруднювачів на поширення лишайників, як індикаторів довкілля</a:t>
            </a:r>
            <a:r>
              <a:rPr lang="uk-UA" altLang="uk-UA" sz="4400" b="1">
                <a:latin typeface="Times New Roman" panose="02020603050405020304" pitchFamily="18" charset="0"/>
              </a:rPr>
              <a:t>.</a:t>
            </a:r>
            <a:endParaRPr lang="uk-UA" altLang="uk-UA" sz="4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2">
            <a:extLst>
              <a:ext uri="{FF2B5EF4-FFF2-40B4-BE49-F238E27FC236}">
                <a16:creationId xmlns:a16="http://schemas.microsoft.com/office/drawing/2014/main" id="{3AED495F-31CF-4D39-93AB-C20EA4022CF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03350" y="260350"/>
            <a:ext cx="7543800" cy="1071563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uk-UA" altLang="uk-UA" sz="4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Наукова новизна</a:t>
            </a:r>
            <a:r>
              <a:rPr lang="en-US" altLang="uk-UA" sz="4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:</a:t>
            </a:r>
            <a:endParaRPr lang="uk-UA" altLang="uk-UA" sz="44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315" name="Місце для вмісту 3">
            <a:extLst>
              <a:ext uri="{FF2B5EF4-FFF2-40B4-BE49-F238E27FC236}">
                <a16:creationId xmlns:a16="http://schemas.microsoft.com/office/drawing/2014/main" id="{6686B7FA-88FB-4CE0-978B-8C4999B16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88" y="1844675"/>
            <a:ext cx="8102600" cy="3168650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uk-UA" altLang="uk-UA"/>
              <a:t>    </a:t>
            </a:r>
            <a:r>
              <a:rPr lang="uk-UA" altLang="uk-UA">
                <a:latin typeface="Times New Roman" panose="02020603050405020304" pitchFamily="18" charset="0"/>
              </a:rPr>
              <a:t>Нами вперше проведено порівняння ліхенофлори різних експериментальних ділянок в межах приміської зони м.Горохова під впливом речовин-забруднювачів.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7DFDA18-086A-4830-8B7E-AA7B154EC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285750"/>
            <a:ext cx="7708900" cy="10795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ru-RU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4E3B30"/>
                  </a:outerShdw>
                </a:effectLst>
              </a:rPr>
            </a:br>
            <a:endParaRPr lang="uk-UA" sz="4400"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4E3B30"/>
                </a:outerShdw>
              </a:effectLst>
            </a:endParaRPr>
          </a:p>
        </p:txBody>
      </p:sp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1E4FF06A-C96F-4527-93B9-B97975D5F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450" y="476250"/>
            <a:ext cx="7561263" cy="5457825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uk-UA" altLang="uk-UA" sz="4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Методи дослідження:</a:t>
            </a:r>
          </a:p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uk-UA" altLang="uk-UA" sz="4400" b="1" dirty="0">
              <a:solidFill>
                <a:srgbClr val="77777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uk-UA" altLang="uk-UA" dirty="0">
                <a:solidFill>
                  <a:srgbClr val="990000"/>
                </a:solidFill>
                <a:latin typeface="Times New Roman" panose="02020603050405020304" pitchFamily="18" charset="0"/>
              </a:rPr>
              <a:t>загально-наукові: </a:t>
            </a:r>
            <a:r>
              <a:rPr lang="uk-UA" altLang="uk-UA" dirty="0">
                <a:latin typeface="Times New Roman" panose="02020603050405020304" pitchFamily="18" charset="0"/>
              </a:rPr>
              <a:t>порівняння; оцінювання; аналіз; синтез; узагальнення;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altLang="uk-UA" dirty="0">
                <a:solidFill>
                  <a:srgbClr val="990000"/>
                </a:solidFill>
                <a:latin typeface="Times New Roman" panose="02020603050405020304" pitchFamily="18" charset="0"/>
              </a:rPr>
              <a:t>метод визначення проективного покриття за допомогою рамки;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altLang="uk-UA" dirty="0">
                <a:solidFill>
                  <a:srgbClr val="990000"/>
                </a:solidFill>
                <a:latin typeface="Times New Roman" panose="02020603050405020304" pitchFamily="18" charset="0"/>
              </a:rPr>
              <a:t>метод аналізу морфологічних змін;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altLang="uk-UA" dirty="0">
                <a:solidFill>
                  <a:srgbClr val="990000"/>
                </a:solidFill>
                <a:latin typeface="Times New Roman" panose="02020603050405020304" pitchFamily="18" charset="0"/>
              </a:rPr>
              <a:t>картографічний метод;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altLang="uk-UA" dirty="0">
                <a:solidFill>
                  <a:srgbClr val="990000"/>
                </a:solidFill>
                <a:latin typeface="Times New Roman" panose="02020603050405020304" pitchFamily="18" charset="0"/>
              </a:rPr>
              <a:t>статистична обробка результатів.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uk-UA" altLang="uk-UA" dirty="0">
              <a:solidFill>
                <a:srgbClr val="99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uk-UA" altLang="uk-UA" sz="1300" dirty="0">
              <a:solidFill>
                <a:srgbClr val="777777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кутник 5">
            <a:extLst>
              <a:ext uri="{FF2B5EF4-FFF2-40B4-BE49-F238E27FC236}">
                <a16:creationId xmlns:a16="http://schemas.microsoft.com/office/drawing/2014/main" id="{F799B275-6405-4921-BCC7-631342BCA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1075" y="260350"/>
            <a:ext cx="50688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uk-UA" altLang="uk-UA" sz="4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Район дослідження</a:t>
            </a:r>
          </a:p>
        </p:txBody>
      </p:sp>
      <p:sp>
        <p:nvSpPr>
          <p:cNvPr id="15363" name="TextBox 3">
            <a:extLst>
              <a:ext uri="{FF2B5EF4-FFF2-40B4-BE49-F238E27FC236}">
                <a16:creationId xmlns:a16="http://schemas.microsoft.com/office/drawing/2014/main" id="{9AEEF779-1FC3-44CC-828A-8129EC48A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1916113"/>
            <a:ext cx="12271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1400">
                <a:solidFill>
                  <a:schemeClr val="bg1"/>
                </a:solidFill>
                <a:latin typeface="Palatino Linotype" panose="02040502050505030304" pitchFamily="18" charset="0"/>
              </a:rPr>
              <a:t>Присадибна ділянка</a:t>
            </a:r>
          </a:p>
        </p:txBody>
      </p:sp>
      <p:pic>
        <p:nvPicPr>
          <p:cNvPr id="15364" name="Picture 12" descr="Картинки по запросу &quot;фото Горохова з висоти&quot;&quot;">
            <a:extLst>
              <a:ext uri="{FF2B5EF4-FFF2-40B4-BE49-F238E27FC236}">
                <a16:creationId xmlns:a16="http://schemas.microsoft.com/office/drawing/2014/main" id="{9B606B55-317F-4138-A5BA-0451624B4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116263"/>
            <a:ext cx="4254500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3" descr="Картинки по запросу &quot;фото Горохова з висоти&quot;&quot;">
            <a:extLst>
              <a:ext uri="{FF2B5EF4-FFF2-40B4-BE49-F238E27FC236}">
                <a16:creationId xmlns:a16="http://schemas.microsoft.com/office/drawing/2014/main" id="{828823FD-4EF1-4080-9E6D-FF813BF8C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1030288"/>
            <a:ext cx="4943475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кутник 5">
            <a:extLst>
              <a:ext uri="{FF2B5EF4-FFF2-40B4-BE49-F238E27FC236}">
                <a16:creationId xmlns:a16="http://schemas.microsoft.com/office/drawing/2014/main" id="{07D115A8-E714-4437-96B0-2F0EEE7F7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1075" y="260350"/>
            <a:ext cx="50688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uk-UA" altLang="uk-UA" sz="4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Район дослідження</a:t>
            </a:r>
          </a:p>
        </p:txBody>
      </p:sp>
      <p:pic>
        <p:nvPicPr>
          <p:cNvPr id="16387" name="Picture 4" descr="Screenshot_2019-11-12-23-46-07-954_com">
            <a:extLst>
              <a:ext uri="{FF2B5EF4-FFF2-40B4-BE49-F238E27FC236}">
                <a16:creationId xmlns:a16="http://schemas.microsoft.com/office/drawing/2014/main" id="{E9D0E9F2-E97F-4BC4-B855-5362BE7CC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052513"/>
            <a:ext cx="511175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953A42D-8D0D-4511-9445-127D5A9A8B47}"/>
              </a:ext>
            </a:extLst>
          </p:cNvPr>
          <p:cNvSpPr/>
          <p:nvPr/>
        </p:nvSpPr>
        <p:spPr>
          <a:xfrm>
            <a:off x="4056063" y="1758950"/>
            <a:ext cx="142875" cy="1444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480F7D21-FA4C-47B7-BE17-E2DCECCCFEDD}"/>
              </a:ext>
            </a:extLst>
          </p:cNvPr>
          <p:cNvSpPr/>
          <p:nvPr/>
        </p:nvSpPr>
        <p:spPr>
          <a:xfrm>
            <a:off x="3708400" y="5084763"/>
            <a:ext cx="142875" cy="1444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13B14006-C0B6-43FB-A9DD-C2824A7DEC89}"/>
              </a:ext>
            </a:extLst>
          </p:cNvPr>
          <p:cNvSpPr/>
          <p:nvPr/>
        </p:nvSpPr>
        <p:spPr>
          <a:xfrm>
            <a:off x="5076825" y="5157788"/>
            <a:ext cx="142875" cy="1428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F5D7CE3F-5812-4698-95CC-DA300E30B409}"/>
              </a:ext>
            </a:extLst>
          </p:cNvPr>
          <p:cNvSpPr/>
          <p:nvPr/>
        </p:nvSpPr>
        <p:spPr>
          <a:xfrm>
            <a:off x="4035425" y="4130675"/>
            <a:ext cx="144463" cy="1444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16392" name="TextBox 3">
            <a:extLst>
              <a:ext uri="{FF2B5EF4-FFF2-40B4-BE49-F238E27FC236}">
                <a16:creationId xmlns:a16="http://schemas.microsoft.com/office/drawing/2014/main" id="{90AD942A-3FC2-4EC4-A34D-448A80604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1916113"/>
            <a:ext cx="12271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1400">
                <a:solidFill>
                  <a:schemeClr val="bg1"/>
                </a:solidFill>
                <a:latin typeface="Palatino Linotype" panose="02040502050505030304" pitchFamily="18" charset="0"/>
              </a:rPr>
              <a:t>Присадибна ділянка</a:t>
            </a:r>
          </a:p>
        </p:txBody>
      </p:sp>
      <p:sp>
        <p:nvSpPr>
          <p:cNvPr id="16393" name="TextBox 11">
            <a:extLst>
              <a:ext uri="{FF2B5EF4-FFF2-40B4-BE49-F238E27FC236}">
                <a16:creationId xmlns:a16="http://schemas.microsoft.com/office/drawing/2014/main" id="{BAAA099E-6B19-4693-9E73-166018AB1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1950" y="4271963"/>
            <a:ext cx="12255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1400">
                <a:solidFill>
                  <a:schemeClr val="bg1"/>
                </a:solidFill>
                <a:latin typeface="Palatino Linotype" panose="02040502050505030304" pitchFamily="18" charset="0"/>
              </a:rPr>
              <a:t>Горохівсь-кий ліцей №2</a:t>
            </a:r>
          </a:p>
        </p:txBody>
      </p:sp>
      <p:sp>
        <p:nvSpPr>
          <p:cNvPr id="16394" name="TextBox 12">
            <a:extLst>
              <a:ext uri="{FF2B5EF4-FFF2-40B4-BE49-F238E27FC236}">
                <a16:creationId xmlns:a16="http://schemas.microsoft.com/office/drawing/2014/main" id="{3AE10BC8-0EE8-4263-87CD-4AC2E8A0F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188" y="5229225"/>
            <a:ext cx="12271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1400">
                <a:solidFill>
                  <a:schemeClr val="bg1"/>
                </a:solidFill>
                <a:latin typeface="Palatino Linotype" panose="02040502050505030304" pitchFamily="18" charset="0"/>
              </a:rPr>
              <a:t>Парк м.Горохів</a:t>
            </a:r>
          </a:p>
        </p:txBody>
      </p:sp>
      <p:sp>
        <p:nvSpPr>
          <p:cNvPr id="16395" name="TextBox 13">
            <a:extLst>
              <a:ext uri="{FF2B5EF4-FFF2-40B4-BE49-F238E27FC236}">
                <a16:creationId xmlns:a16="http://schemas.microsoft.com/office/drawing/2014/main" id="{588D9954-2B6E-4A05-B11F-03A347BFA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8088" y="5157788"/>
            <a:ext cx="12255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1400">
                <a:solidFill>
                  <a:schemeClr val="bg1"/>
                </a:solidFill>
                <a:latin typeface="Palatino Linotype" panose="02040502050505030304" pitchFamily="18" charset="0"/>
              </a:rPr>
              <a:t>Вул. Львівська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 2">
      <a:dk1>
        <a:srgbClr val="000000"/>
      </a:dk1>
      <a:lt1>
        <a:srgbClr val="FFFFFF"/>
      </a:lt1>
      <a:dk2>
        <a:srgbClr val="4F271C"/>
      </a:dk2>
      <a:lt2>
        <a:srgbClr val="E7DEC9"/>
      </a:lt2>
      <a:accent1>
        <a:srgbClr val="777777"/>
      </a:accent1>
      <a:accent2>
        <a:srgbClr val="FEB80A"/>
      </a:accent2>
      <a:accent3>
        <a:srgbClr val="FFFFFF"/>
      </a:accent3>
      <a:accent4>
        <a:srgbClr val="000000"/>
      </a:accent4>
      <a:accent5>
        <a:srgbClr val="BDBDBD"/>
      </a:accent5>
      <a:accent6>
        <a:srgbClr val="E6A608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>
    <a:extraClrScheme>
      <a:clrScheme name="Солнцестояние 1">
        <a:dk1>
          <a:srgbClr val="000000"/>
        </a:dk1>
        <a:lt1>
          <a:srgbClr val="FFFFFF"/>
        </a:lt1>
        <a:dk2>
          <a:srgbClr val="4F271C"/>
        </a:dk2>
        <a:lt2>
          <a:srgbClr val="E7DEC9"/>
        </a:lt2>
        <a:accent1>
          <a:srgbClr val="3891A7"/>
        </a:accent1>
        <a:accent2>
          <a:srgbClr val="FEB80A"/>
        </a:accent2>
        <a:accent3>
          <a:srgbClr val="FFFFFF"/>
        </a:accent3>
        <a:accent4>
          <a:srgbClr val="000000"/>
        </a:accent4>
        <a:accent5>
          <a:srgbClr val="AEC7D0"/>
        </a:accent5>
        <a:accent6>
          <a:srgbClr val="E6A608"/>
        </a:accent6>
        <a:hlink>
          <a:srgbClr val="8DC765"/>
        </a:hlink>
        <a:folHlink>
          <a:srgbClr val="AA8A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лнцестояние 2">
        <a:dk1>
          <a:srgbClr val="000000"/>
        </a:dk1>
        <a:lt1>
          <a:srgbClr val="FFFFFF"/>
        </a:lt1>
        <a:dk2>
          <a:srgbClr val="4F271C"/>
        </a:dk2>
        <a:lt2>
          <a:srgbClr val="E7DEC9"/>
        </a:lt2>
        <a:accent1>
          <a:srgbClr val="777777"/>
        </a:accent1>
        <a:accent2>
          <a:srgbClr val="FEB80A"/>
        </a:accent2>
        <a:accent3>
          <a:srgbClr val="FFFFFF"/>
        </a:accent3>
        <a:accent4>
          <a:srgbClr val="000000"/>
        </a:accent4>
        <a:accent5>
          <a:srgbClr val="BDBDBD"/>
        </a:accent5>
        <a:accent6>
          <a:srgbClr val="E6A608"/>
        </a:accent6>
        <a:hlink>
          <a:srgbClr val="8DC765"/>
        </a:hlink>
        <a:folHlink>
          <a:srgbClr val="AA8A1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ppt/theme/themeOverride2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ppt/theme/themeOverride3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ppt/theme/themeOverride4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ppt/theme/themeOverride5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ppt/theme/themeOverride6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1997</TotalTime>
  <Words>895</Words>
  <Application>Microsoft Office PowerPoint</Application>
  <PresentationFormat>Экран (4:3)</PresentationFormat>
  <Paragraphs>363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Times New Roman</vt:lpstr>
      <vt:lpstr>Arial</vt:lpstr>
      <vt:lpstr>Corbel</vt:lpstr>
      <vt:lpstr>Wingdings 2</vt:lpstr>
      <vt:lpstr>Verdana</vt:lpstr>
      <vt:lpstr>Calibri</vt:lpstr>
      <vt:lpstr>Gill Sans MT</vt:lpstr>
      <vt:lpstr>Palatino Linotype</vt:lpstr>
      <vt:lpstr>Wingdings</vt:lpstr>
      <vt:lpstr>Солнцестояние</vt:lpstr>
      <vt:lpstr>Управління освіти, культури, молоді, спорту, соціального захисту та охорони здоров’я  Горохівської міської ради Горохівський ліцей №2 Горохівської міської ради Луцького району Волинської області</vt:lpstr>
      <vt:lpstr>Презентация PowerPoint</vt:lpstr>
      <vt:lpstr>ЗАВДАННЯ: </vt:lpstr>
      <vt:lpstr>Презентация PowerPoint</vt:lpstr>
      <vt:lpstr>Презентация PowerPoint</vt:lpstr>
      <vt:lpstr>Наукова новизна:</vt:lpstr>
      <vt:lpstr> </vt:lpstr>
      <vt:lpstr>Презентация PowerPoint</vt:lpstr>
      <vt:lpstr>Презентация PowerPoint</vt:lpstr>
      <vt:lpstr>Робота над визначенням видів лишайників</vt:lpstr>
      <vt:lpstr>Види лишайників</vt:lpstr>
      <vt:lpstr>Види лишайників</vt:lpstr>
      <vt:lpstr>Презентация PowerPoint</vt:lpstr>
      <vt:lpstr>Метод Браун-Бланке (ступінь проективного покриття деревного стовбура лишайниками) вул.Паркова-контрольна ділянка</vt:lpstr>
      <vt:lpstr> Метод Браун-Бланке (ступінь проективного покриття деревного стовбура лишайниками) Присадибна ділянка с. Озерці</vt:lpstr>
      <vt:lpstr>Презентация PowerPoint</vt:lpstr>
      <vt:lpstr>Метод Браун-Бланке (ступінь проективного покриття деревного стовбура лишайниками)</vt:lpstr>
      <vt:lpstr>Презентация PowerPoint</vt:lpstr>
      <vt:lpstr> </vt:lpstr>
      <vt:lpstr>Презентация PowerPoint</vt:lpstr>
      <vt:lpstr>Презентация PowerPoint</vt:lpstr>
      <vt:lpstr>Практичні рекомендації </vt:lpstr>
      <vt:lpstr>ВИСНОВКИ </vt:lpstr>
      <vt:lpstr>Дякую за увагу!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АДВЕНТИЗАЦІЯ ФЛОРИ  АНТРОПОГЕННО ТРАНСФОРМОВАНОГО ТОРФОВИЩА  СЕЛА ПІРВАНЧЕ ГОРОХІВСЬКОГО РАЙОНУ  (ВОЛИНСЬКА ОБЛАСТЬ)</dc:title>
  <dc:creator>1</dc:creator>
  <cp:lastModifiedBy>ИРА</cp:lastModifiedBy>
  <cp:revision>140</cp:revision>
  <dcterms:created xsi:type="dcterms:W3CDTF">2013-11-17T11:49:39Z</dcterms:created>
  <dcterms:modified xsi:type="dcterms:W3CDTF">2023-04-13T01:28:10Z</dcterms:modified>
</cp:coreProperties>
</file>