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476" r:id="rId11"/>
    <p:sldId id="475" r:id="rId12"/>
    <p:sldId id="264" r:id="rId13"/>
    <p:sldId id="472" r:id="rId14"/>
    <p:sldId id="474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98" autoAdjust="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\Desktop\&#1052;&#1040;&#1053;\&#1053;&#1086;&#1074;&#1080;&#1081;%20Microsoft%20Excel%20Workshe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uk-UA"/>
              <a:t>Графік залежності швидкості руху від кількості обертів гумового двигуна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Швидкість, м/с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5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Лист1!$A$2:$A$8</c:f>
              <c:numCache>
                <c:formatCode>General</c:formatCode>
                <c:ptCount val="7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100</c:v>
                </c:pt>
              </c:numCache>
            </c:numRef>
          </c:xVal>
          <c:yVal>
            <c:numRef>
              <c:f>Лист1!$B$2:$B$8</c:f>
              <c:numCache>
                <c:formatCode>General</c:formatCode>
                <c:ptCount val="7"/>
                <c:pt idx="0">
                  <c:v>0.32</c:v>
                </c:pt>
                <c:pt idx="1">
                  <c:v>0.38</c:v>
                </c:pt>
                <c:pt idx="2">
                  <c:v>0.52</c:v>
                </c:pt>
                <c:pt idx="3">
                  <c:v>0.57999999999999996</c:v>
                </c:pt>
                <c:pt idx="4">
                  <c:v>0.71</c:v>
                </c:pt>
                <c:pt idx="5">
                  <c:v>0.85</c:v>
                </c:pt>
                <c:pt idx="6">
                  <c:v>0.91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19-4DE0-A388-DC7DF7403F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2390456"/>
        <c:axId val="442391536"/>
      </c:scatterChart>
      <c:valAx>
        <c:axId val="442390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/>
                  <a:t>К-сть обертів, об.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42391536"/>
        <c:crosses val="autoZero"/>
        <c:crossBetween val="midCat"/>
      </c:valAx>
      <c:valAx>
        <c:axId val="44239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/>
                  <a:t>Швидкість, м/с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4423904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743F2B-392B-4BF6-8064-1FC8593B7130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452884AE-7742-49F7-A5A2-170CE86E2521}">
      <dgm:prSet phldrT="[Текст]"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uk-UA" sz="2000" b="1" dirty="0">
              <a:latin typeface="Arial" panose="020B0604020202020204" pitchFamily="34" charset="0"/>
              <a:cs typeface="Arial" panose="020B0604020202020204" pitchFamily="34" charset="0"/>
            </a:rPr>
            <a:t>Вивчення теорії та принципів руху аеромоделей на основі гумового двигуна</a:t>
          </a:r>
        </a:p>
      </dgm:t>
    </dgm:pt>
    <dgm:pt modelId="{66727346-8972-4682-814E-B473C7052818}" type="parTrans" cxnId="{4E8A852F-6727-43A1-A31E-7A2DE94D6CBD}">
      <dgm:prSet/>
      <dgm:spPr/>
      <dgm:t>
        <a:bodyPr/>
        <a:lstStyle/>
        <a:p>
          <a:endParaRPr lang="uk-UA"/>
        </a:p>
      </dgm:t>
    </dgm:pt>
    <dgm:pt modelId="{72A187D9-F9F2-4603-9A9B-6EB5C51605AB}" type="sibTrans" cxnId="{4E8A852F-6727-43A1-A31E-7A2DE94D6CBD}">
      <dgm:prSet/>
      <dgm:spPr/>
      <dgm:t>
        <a:bodyPr/>
        <a:lstStyle/>
        <a:p>
          <a:endParaRPr lang="uk-UA"/>
        </a:p>
      </dgm:t>
    </dgm:pt>
    <dgm:pt modelId="{A1D2C2BE-D1CC-4715-A56F-D23FE361981D}">
      <dgm:prSet phldrT="[Текст]" custT="1"/>
      <dgm:spPr/>
      <dgm:t>
        <a:bodyPr/>
        <a:lstStyle/>
        <a:p>
          <a:r>
            <a:rPr lang="uk-UA" sz="2000" b="1" dirty="0">
              <a:latin typeface="Arial" panose="020B0604020202020204" pitchFamily="34" charset="0"/>
              <a:cs typeface="Arial" panose="020B0604020202020204" pitchFamily="34" charset="0"/>
            </a:rPr>
            <a:t>Розробка конструкції моделі аеромобіля та її виготовлення з використанням пластикових пляшок. </a:t>
          </a:r>
        </a:p>
      </dgm:t>
    </dgm:pt>
    <dgm:pt modelId="{751E70C1-926A-4A23-B277-E4B969AE5976}" type="parTrans" cxnId="{A4BFC9DD-C401-4A35-AF2F-5371DFBF7CDD}">
      <dgm:prSet/>
      <dgm:spPr/>
      <dgm:t>
        <a:bodyPr/>
        <a:lstStyle/>
        <a:p>
          <a:endParaRPr lang="uk-UA"/>
        </a:p>
      </dgm:t>
    </dgm:pt>
    <dgm:pt modelId="{BBC75E6E-74EA-4510-81C3-C995DE1AB732}" type="sibTrans" cxnId="{A4BFC9DD-C401-4A35-AF2F-5371DFBF7CDD}">
      <dgm:prSet/>
      <dgm:spPr/>
      <dgm:t>
        <a:bodyPr/>
        <a:lstStyle/>
        <a:p>
          <a:endParaRPr lang="uk-UA"/>
        </a:p>
      </dgm:t>
    </dgm:pt>
    <dgm:pt modelId="{B1B03679-41D7-4916-AFC2-3EA79A7F3B7E}">
      <dgm:prSet phldrT="[Текст]"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uk-UA" sz="2000" b="1" dirty="0">
              <a:latin typeface="Arial" panose="020B0604020202020204" pitchFamily="34" charset="0"/>
              <a:cs typeface="Arial" panose="020B0604020202020204" pitchFamily="34" charset="0"/>
            </a:rPr>
            <a:t>Встановлення та налаштування гумового двигуна на моделі аеромобіля. </a:t>
          </a:r>
        </a:p>
      </dgm:t>
    </dgm:pt>
    <dgm:pt modelId="{90F84D95-0222-4A05-B74B-4B2B850E82AE}" type="parTrans" cxnId="{9CEB79BF-1345-46C0-9CE1-B3ECF4C14408}">
      <dgm:prSet/>
      <dgm:spPr/>
      <dgm:t>
        <a:bodyPr/>
        <a:lstStyle/>
        <a:p>
          <a:endParaRPr lang="uk-UA"/>
        </a:p>
      </dgm:t>
    </dgm:pt>
    <dgm:pt modelId="{1EF4F5B1-5E99-4A52-8B9D-1533AE914506}" type="sibTrans" cxnId="{9CEB79BF-1345-46C0-9CE1-B3ECF4C14408}">
      <dgm:prSet/>
      <dgm:spPr/>
      <dgm:t>
        <a:bodyPr/>
        <a:lstStyle/>
        <a:p>
          <a:endParaRPr lang="uk-UA"/>
        </a:p>
      </dgm:t>
    </dgm:pt>
    <dgm:pt modelId="{60D7323E-CCA7-4678-9C24-F70F2C23444C}">
      <dgm:prSet phldrT="[Текст]"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uk-UA" sz="2000" b="1" dirty="0">
              <a:latin typeface="Arial" panose="020B0604020202020204" pitchFamily="34" charset="0"/>
              <a:cs typeface="Arial" panose="020B0604020202020204" pitchFamily="34" charset="0"/>
            </a:rPr>
            <a:t>Аналіз отриманих результатів.</a:t>
          </a:r>
        </a:p>
      </dgm:t>
    </dgm:pt>
    <dgm:pt modelId="{886D7CB2-F1FB-47D6-A9A0-B5F30EAF780A}" type="parTrans" cxnId="{89521B4A-E47D-4D2A-88DB-03521A0A9B58}">
      <dgm:prSet/>
      <dgm:spPr/>
      <dgm:t>
        <a:bodyPr/>
        <a:lstStyle/>
        <a:p>
          <a:endParaRPr lang="uk-UA"/>
        </a:p>
      </dgm:t>
    </dgm:pt>
    <dgm:pt modelId="{CA139214-99BC-4981-A4D5-B7D720626B1A}" type="sibTrans" cxnId="{89521B4A-E47D-4D2A-88DB-03521A0A9B58}">
      <dgm:prSet/>
      <dgm:spPr/>
      <dgm:t>
        <a:bodyPr/>
        <a:lstStyle/>
        <a:p>
          <a:endParaRPr lang="uk-UA"/>
        </a:p>
      </dgm:t>
    </dgm:pt>
    <dgm:pt modelId="{8BE04F50-D583-4D25-8739-E5708691B480}">
      <dgm:prSet phldrT="[Текст]" custT="1"/>
      <dgm:spPr/>
      <dgm:t>
        <a:bodyPr/>
        <a:lstStyle/>
        <a:p>
          <a:pPr>
            <a:buSzPts val="1000"/>
            <a:buFont typeface="Symbol" panose="05050102010706020507" pitchFamily="18" charset="2"/>
            <a:buChar char=""/>
          </a:pPr>
          <a:r>
            <a:rPr lang="uk-UA" sz="2000" b="1" dirty="0">
              <a:latin typeface="Arial" panose="020B0604020202020204" pitchFamily="34" charset="0"/>
              <a:cs typeface="Arial" panose="020B0604020202020204" pitchFamily="34" charset="0"/>
            </a:rPr>
            <a:t>Тестування моделі аеромобіля та вимірювання її швидкості і тривалості руху. Переконатися на досліді, що повна механічна енергія замкненої системи тіл залишається незмінною. </a:t>
          </a:r>
        </a:p>
      </dgm:t>
    </dgm:pt>
    <dgm:pt modelId="{C788F6CA-0BBF-448F-B0E4-DA966F6CB88E}" type="parTrans" cxnId="{C10A53C2-3275-49C8-BBF9-5B8E8E99DB9E}">
      <dgm:prSet/>
      <dgm:spPr/>
      <dgm:t>
        <a:bodyPr/>
        <a:lstStyle/>
        <a:p>
          <a:endParaRPr lang="uk-UA"/>
        </a:p>
      </dgm:t>
    </dgm:pt>
    <dgm:pt modelId="{B7950E6A-3E0D-448E-BD6F-F2D89E82C569}" type="sibTrans" cxnId="{C10A53C2-3275-49C8-BBF9-5B8E8E99DB9E}">
      <dgm:prSet/>
      <dgm:spPr/>
      <dgm:t>
        <a:bodyPr/>
        <a:lstStyle/>
        <a:p>
          <a:endParaRPr lang="uk-UA"/>
        </a:p>
      </dgm:t>
    </dgm:pt>
    <dgm:pt modelId="{7D74244B-8947-47D6-A10D-3B5A9B6115C5}" type="pres">
      <dgm:prSet presAssocID="{38743F2B-392B-4BF6-8064-1FC8593B7130}" presName="linear" presStyleCnt="0">
        <dgm:presLayoutVars>
          <dgm:dir/>
          <dgm:animLvl val="lvl"/>
          <dgm:resizeHandles val="exact"/>
        </dgm:presLayoutVars>
      </dgm:prSet>
      <dgm:spPr/>
    </dgm:pt>
    <dgm:pt modelId="{6DAA1CC9-18C7-4BED-9E3E-0EBC4D840740}" type="pres">
      <dgm:prSet presAssocID="{452884AE-7742-49F7-A5A2-170CE86E2521}" presName="parentLin" presStyleCnt="0"/>
      <dgm:spPr/>
    </dgm:pt>
    <dgm:pt modelId="{B2251329-6C72-434F-A528-D56B9EA64114}" type="pres">
      <dgm:prSet presAssocID="{452884AE-7742-49F7-A5A2-170CE86E2521}" presName="parentLeftMargin" presStyleLbl="node1" presStyleIdx="0" presStyleCnt="5"/>
      <dgm:spPr/>
    </dgm:pt>
    <dgm:pt modelId="{F33C6C4F-8959-466D-BD0D-F99EE00D9335}" type="pres">
      <dgm:prSet presAssocID="{452884AE-7742-49F7-A5A2-170CE86E2521}" presName="parentText" presStyleLbl="node1" presStyleIdx="0" presStyleCnt="5" custScaleX="118733" custScaleY="224056">
        <dgm:presLayoutVars>
          <dgm:chMax val="0"/>
          <dgm:bulletEnabled val="1"/>
        </dgm:presLayoutVars>
      </dgm:prSet>
      <dgm:spPr/>
    </dgm:pt>
    <dgm:pt modelId="{B106889D-C675-4E36-A168-72B10940A57A}" type="pres">
      <dgm:prSet presAssocID="{452884AE-7742-49F7-A5A2-170CE86E2521}" presName="negativeSpace" presStyleCnt="0"/>
      <dgm:spPr/>
    </dgm:pt>
    <dgm:pt modelId="{79FFC126-FF36-4CB5-BA93-34E294754DEC}" type="pres">
      <dgm:prSet presAssocID="{452884AE-7742-49F7-A5A2-170CE86E2521}" presName="childText" presStyleLbl="conFgAcc1" presStyleIdx="0" presStyleCnt="5" custScaleX="96384" custScaleY="134551">
        <dgm:presLayoutVars>
          <dgm:bulletEnabled val="1"/>
        </dgm:presLayoutVars>
      </dgm:prSet>
      <dgm:spPr/>
    </dgm:pt>
    <dgm:pt modelId="{3770D3BF-C364-49B4-A8AE-2D91BAE4AB76}" type="pres">
      <dgm:prSet presAssocID="{72A187D9-F9F2-4603-9A9B-6EB5C51605AB}" presName="spaceBetweenRectangles" presStyleCnt="0"/>
      <dgm:spPr/>
    </dgm:pt>
    <dgm:pt modelId="{3318DBCF-09D4-4CC4-90C9-75CD93D09A4B}" type="pres">
      <dgm:prSet presAssocID="{A1D2C2BE-D1CC-4715-A56F-D23FE361981D}" presName="parentLin" presStyleCnt="0"/>
      <dgm:spPr/>
    </dgm:pt>
    <dgm:pt modelId="{A693D84D-435C-41EE-986D-C4BFF66A021B}" type="pres">
      <dgm:prSet presAssocID="{A1D2C2BE-D1CC-4715-A56F-D23FE361981D}" presName="parentLeftMargin" presStyleLbl="node1" presStyleIdx="0" presStyleCnt="5"/>
      <dgm:spPr/>
    </dgm:pt>
    <dgm:pt modelId="{6C4CEE18-D358-49A2-8931-45C47D8D37E7}" type="pres">
      <dgm:prSet presAssocID="{A1D2C2BE-D1CC-4715-A56F-D23FE361981D}" presName="parentText" presStyleLbl="node1" presStyleIdx="1" presStyleCnt="5" custScaleX="119055" custScaleY="199231">
        <dgm:presLayoutVars>
          <dgm:chMax val="0"/>
          <dgm:bulletEnabled val="1"/>
        </dgm:presLayoutVars>
      </dgm:prSet>
      <dgm:spPr/>
    </dgm:pt>
    <dgm:pt modelId="{025348B0-E9F1-47BC-98BA-AC388E178263}" type="pres">
      <dgm:prSet presAssocID="{A1D2C2BE-D1CC-4715-A56F-D23FE361981D}" presName="negativeSpace" presStyleCnt="0"/>
      <dgm:spPr/>
    </dgm:pt>
    <dgm:pt modelId="{C123A870-6104-4F03-B5AE-7F364E7BCF9F}" type="pres">
      <dgm:prSet presAssocID="{A1D2C2BE-D1CC-4715-A56F-D23FE361981D}" presName="childText" presStyleLbl="conFgAcc1" presStyleIdx="1" presStyleCnt="5" custScaleX="96384" custScaleY="134551">
        <dgm:presLayoutVars>
          <dgm:bulletEnabled val="1"/>
        </dgm:presLayoutVars>
      </dgm:prSet>
      <dgm:spPr/>
    </dgm:pt>
    <dgm:pt modelId="{D670F403-9927-49A9-87E2-9F53D0E4DE18}" type="pres">
      <dgm:prSet presAssocID="{BBC75E6E-74EA-4510-81C3-C995DE1AB732}" presName="spaceBetweenRectangles" presStyleCnt="0"/>
      <dgm:spPr/>
    </dgm:pt>
    <dgm:pt modelId="{7DA36544-BEFA-4ECF-97BB-97169166AB45}" type="pres">
      <dgm:prSet presAssocID="{B1B03679-41D7-4916-AFC2-3EA79A7F3B7E}" presName="parentLin" presStyleCnt="0"/>
      <dgm:spPr/>
    </dgm:pt>
    <dgm:pt modelId="{A040C48D-C24B-4E5F-9F6C-FE81A4620F8F}" type="pres">
      <dgm:prSet presAssocID="{B1B03679-41D7-4916-AFC2-3EA79A7F3B7E}" presName="parentLeftMargin" presStyleLbl="node1" presStyleIdx="1" presStyleCnt="5"/>
      <dgm:spPr/>
    </dgm:pt>
    <dgm:pt modelId="{812FB4D5-16D6-485A-9A05-C9869170FA09}" type="pres">
      <dgm:prSet presAssocID="{B1B03679-41D7-4916-AFC2-3EA79A7F3B7E}" presName="parentText" presStyleLbl="node1" presStyleIdx="2" presStyleCnt="5" custScaleX="119016" custScaleY="196253">
        <dgm:presLayoutVars>
          <dgm:chMax val="0"/>
          <dgm:bulletEnabled val="1"/>
        </dgm:presLayoutVars>
      </dgm:prSet>
      <dgm:spPr/>
    </dgm:pt>
    <dgm:pt modelId="{E4E82741-D2C7-4ADD-A69F-4BCD03546259}" type="pres">
      <dgm:prSet presAssocID="{B1B03679-41D7-4916-AFC2-3EA79A7F3B7E}" presName="negativeSpace" presStyleCnt="0"/>
      <dgm:spPr/>
    </dgm:pt>
    <dgm:pt modelId="{0B54594F-A2A7-4A71-87C9-10AD773F5641}" type="pres">
      <dgm:prSet presAssocID="{B1B03679-41D7-4916-AFC2-3EA79A7F3B7E}" presName="childText" presStyleLbl="conFgAcc1" presStyleIdx="2" presStyleCnt="5" custScaleX="96384" custScaleY="134551">
        <dgm:presLayoutVars>
          <dgm:bulletEnabled val="1"/>
        </dgm:presLayoutVars>
      </dgm:prSet>
      <dgm:spPr/>
    </dgm:pt>
    <dgm:pt modelId="{8502B80B-06CB-4472-84CD-02AAC4CE7B42}" type="pres">
      <dgm:prSet presAssocID="{1EF4F5B1-5E99-4A52-8B9D-1533AE914506}" presName="spaceBetweenRectangles" presStyleCnt="0"/>
      <dgm:spPr/>
    </dgm:pt>
    <dgm:pt modelId="{281F7CA9-18B7-403F-A83A-FC14F1F86123}" type="pres">
      <dgm:prSet presAssocID="{8BE04F50-D583-4D25-8739-E5708691B480}" presName="parentLin" presStyleCnt="0"/>
      <dgm:spPr/>
    </dgm:pt>
    <dgm:pt modelId="{C8FB07EB-EC82-4CC1-86A9-185FEB7A4D54}" type="pres">
      <dgm:prSet presAssocID="{8BE04F50-D583-4D25-8739-E5708691B480}" presName="parentLeftMargin" presStyleLbl="node1" presStyleIdx="2" presStyleCnt="5"/>
      <dgm:spPr/>
    </dgm:pt>
    <dgm:pt modelId="{B537EB37-504A-4B68-A19D-213D2AA43695}" type="pres">
      <dgm:prSet presAssocID="{8BE04F50-D583-4D25-8739-E5708691B480}" presName="parentText" presStyleLbl="node1" presStyleIdx="3" presStyleCnt="5" custScaleX="118781" custScaleY="321939">
        <dgm:presLayoutVars>
          <dgm:chMax val="0"/>
          <dgm:bulletEnabled val="1"/>
        </dgm:presLayoutVars>
      </dgm:prSet>
      <dgm:spPr/>
    </dgm:pt>
    <dgm:pt modelId="{D9E73B1D-9F90-4B2B-8139-AC033A31049C}" type="pres">
      <dgm:prSet presAssocID="{8BE04F50-D583-4D25-8739-E5708691B480}" presName="negativeSpace" presStyleCnt="0"/>
      <dgm:spPr/>
    </dgm:pt>
    <dgm:pt modelId="{1CCFC9B3-138D-4059-8A55-EE3CB9895DC0}" type="pres">
      <dgm:prSet presAssocID="{8BE04F50-D583-4D25-8739-E5708691B480}" presName="childText" presStyleLbl="conFgAcc1" presStyleIdx="3" presStyleCnt="5" custScaleX="96384" custScaleY="134551">
        <dgm:presLayoutVars>
          <dgm:bulletEnabled val="1"/>
        </dgm:presLayoutVars>
      </dgm:prSet>
      <dgm:spPr/>
    </dgm:pt>
    <dgm:pt modelId="{77B14E7F-8DEB-4C48-9D21-C76747462630}" type="pres">
      <dgm:prSet presAssocID="{B7950E6A-3E0D-448E-BD6F-F2D89E82C569}" presName="spaceBetweenRectangles" presStyleCnt="0"/>
      <dgm:spPr/>
    </dgm:pt>
    <dgm:pt modelId="{9DD135CD-D491-49BA-976F-B3BD71DE3558}" type="pres">
      <dgm:prSet presAssocID="{60D7323E-CCA7-4678-9C24-F70F2C23444C}" presName="parentLin" presStyleCnt="0"/>
      <dgm:spPr/>
    </dgm:pt>
    <dgm:pt modelId="{95BC5310-FBD6-4462-9EB5-2026ACA3458A}" type="pres">
      <dgm:prSet presAssocID="{60D7323E-CCA7-4678-9C24-F70F2C23444C}" presName="parentLeftMargin" presStyleLbl="node1" presStyleIdx="3" presStyleCnt="5"/>
      <dgm:spPr/>
    </dgm:pt>
    <dgm:pt modelId="{F0C43F3F-2364-4F19-A52F-C7E160CC92C6}" type="pres">
      <dgm:prSet presAssocID="{60D7323E-CCA7-4678-9C24-F70F2C23444C}" presName="parentText" presStyleLbl="node1" presStyleIdx="4" presStyleCnt="5" custScaleX="119045" custScaleY="206669">
        <dgm:presLayoutVars>
          <dgm:chMax val="0"/>
          <dgm:bulletEnabled val="1"/>
        </dgm:presLayoutVars>
      </dgm:prSet>
      <dgm:spPr/>
    </dgm:pt>
    <dgm:pt modelId="{88270E94-A796-440C-8976-987D7B6231C4}" type="pres">
      <dgm:prSet presAssocID="{60D7323E-CCA7-4678-9C24-F70F2C23444C}" presName="negativeSpace" presStyleCnt="0"/>
      <dgm:spPr/>
    </dgm:pt>
    <dgm:pt modelId="{3D4DDFE2-B363-4E5B-9B81-65926C781620}" type="pres">
      <dgm:prSet presAssocID="{60D7323E-CCA7-4678-9C24-F70F2C23444C}" presName="childText" presStyleLbl="conFgAcc1" presStyleIdx="4" presStyleCnt="5" custScaleX="96384" custScaleY="134551">
        <dgm:presLayoutVars>
          <dgm:bulletEnabled val="1"/>
        </dgm:presLayoutVars>
      </dgm:prSet>
      <dgm:spPr/>
    </dgm:pt>
  </dgm:ptLst>
  <dgm:cxnLst>
    <dgm:cxn modelId="{7F24A500-ADAF-4284-B08A-F0FABA88E6AE}" type="presOf" srcId="{60D7323E-CCA7-4678-9C24-F70F2C23444C}" destId="{95BC5310-FBD6-4462-9EB5-2026ACA3458A}" srcOrd="0" destOrd="0" presId="urn:microsoft.com/office/officeart/2005/8/layout/list1"/>
    <dgm:cxn modelId="{C526AF04-6CBE-4E42-B640-E28630D96D55}" type="presOf" srcId="{8BE04F50-D583-4D25-8739-E5708691B480}" destId="{B537EB37-504A-4B68-A19D-213D2AA43695}" srcOrd="1" destOrd="0" presId="urn:microsoft.com/office/officeart/2005/8/layout/list1"/>
    <dgm:cxn modelId="{B61F8D15-2DE8-43AE-AB98-EDED678F10B1}" type="presOf" srcId="{A1D2C2BE-D1CC-4715-A56F-D23FE361981D}" destId="{6C4CEE18-D358-49A2-8931-45C47D8D37E7}" srcOrd="1" destOrd="0" presId="urn:microsoft.com/office/officeart/2005/8/layout/list1"/>
    <dgm:cxn modelId="{4E8A852F-6727-43A1-A31E-7A2DE94D6CBD}" srcId="{38743F2B-392B-4BF6-8064-1FC8593B7130}" destId="{452884AE-7742-49F7-A5A2-170CE86E2521}" srcOrd="0" destOrd="0" parTransId="{66727346-8972-4682-814E-B473C7052818}" sibTransId="{72A187D9-F9F2-4603-9A9B-6EB5C51605AB}"/>
    <dgm:cxn modelId="{35410545-901E-412B-B161-F0FD94805F2C}" type="presOf" srcId="{B1B03679-41D7-4916-AFC2-3EA79A7F3B7E}" destId="{A040C48D-C24B-4E5F-9F6C-FE81A4620F8F}" srcOrd="0" destOrd="0" presId="urn:microsoft.com/office/officeart/2005/8/layout/list1"/>
    <dgm:cxn modelId="{89521B4A-E47D-4D2A-88DB-03521A0A9B58}" srcId="{38743F2B-392B-4BF6-8064-1FC8593B7130}" destId="{60D7323E-CCA7-4678-9C24-F70F2C23444C}" srcOrd="4" destOrd="0" parTransId="{886D7CB2-F1FB-47D6-A9A0-B5F30EAF780A}" sibTransId="{CA139214-99BC-4981-A4D5-B7D720626B1A}"/>
    <dgm:cxn modelId="{5BCC4A6C-C169-4512-ACFF-8B6EA00E37B3}" type="presOf" srcId="{A1D2C2BE-D1CC-4715-A56F-D23FE361981D}" destId="{A693D84D-435C-41EE-986D-C4BFF66A021B}" srcOrd="0" destOrd="0" presId="urn:microsoft.com/office/officeart/2005/8/layout/list1"/>
    <dgm:cxn modelId="{7294E771-7E17-4C8B-88D8-66955D148DA6}" type="presOf" srcId="{8BE04F50-D583-4D25-8739-E5708691B480}" destId="{C8FB07EB-EC82-4CC1-86A9-185FEB7A4D54}" srcOrd="0" destOrd="0" presId="urn:microsoft.com/office/officeart/2005/8/layout/list1"/>
    <dgm:cxn modelId="{904EB685-582A-49D1-B950-F56894BA4FC8}" type="presOf" srcId="{452884AE-7742-49F7-A5A2-170CE86E2521}" destId="{B2251329-6C72-434F-A528-D56B9EA64114}" srcOrd="0" destOrd="0" presId="urn:microsoft.com/office/officeart/2005/8/layout/list1"/>
    <dgm:cxn modelId="{9CEB79BF-1345-46C0-9CE1-B3ECF4C14408}" srcId="{38743F2B-392B-4BF6-8064-1FC8593B7130}" destId="{B1B03679-41D7-4916-AFC2-3EA79A7F3B7E}" srcOrd="2" destOrd="0" parTransId="{90F84D95-0222-4A05-B74B-4B2B850E82AE}" sibTransId="{1EF4F5B1-5E99-4A52-8B9D-1533AE914506}"/>
    <dgm:cxn modelId="{FF335DC0-92E0-490A-BB3C-ACA8E770DF60}" type="presOf" srcId="{B1B03679-41D7-4916-AFC2-3EA79A7F3B7E}" destId="{812FB4D5-16D6-485A-9A05-C9869170FA09}" srcOrd="1" destOrd="0" presId="urn:microsoft.com/office/officeart/2005/8/layout/list1"/>
    <dgm:cxn modelId="{C10A53C2-3275-49C8-BBF9-5B8E8E99DB9E}" srcId="{38743F2B-392B-4BF6-8064-1FC8593B7130}" destId="{8BE04F50-D583-4D25-8739-E5708691B480}" srcOrd="3" destOrd="0" parTransId="{C788F6CA-0BBF-448F-B0E4-DA966F6CB88E}" sibTransId="{B7950E6A-3E0D-448E-BD6F-F2D89E82C569}"/>
    <dgm:cxn modelId="{B6FC39CE-3D31-48F1-9E29-4429B6F7327E}" type="presOf" srcId="{452884AE-7742-49F7-A5A2-170CE86E2521}" destId="{F33C6C4F-8959-466D-BD0D-F99EE00D9335}" srcOrd="1" destOrd="0" presId="urn:microsoft.com/office/officeart/2005/8/layout/list1"/>
    <dgm:cxn modelId="{A4BFC9DD-C401-4A35-AF2F-5371DFBF7CDD}" srcId="{38743F2B-392B-4BF6-8064-1FC8593B7130}" destId="{A1D2C2BE-D1CC-4715-A56F-D23FE361981D}" srcOrd="1" destOrd="0" parTransId="{751E70C1-926A-4A23-B277-E4B969AE5976}" sibTransId="{BBC75E6E-74EA-4510-81C3-C995DE1AB732}"/>
    <dgm:cxn modelId="{FFFAA1DE-36F3-4352-9889-89A981AEE5C5}" type="presOf" srcId="{38743F2B-392B-4BF6-8064-1FC8593B7130}" destId="{7D74244B-8947-47D6-A10D-3B5A9B6115C5}" srcOrd="0" destOrd="0" presId="urn:microsoft.com/office/officeart/2005/8/layout/list1"/>
    <dgm:cxn modelId="{725856EE-B6BA-4306-A26E-42FD4FA5CBBA}" type="presOf" srcId="{60D7323E-CCA7-4678-9C24-F70F2C23444C}" destId="{F0C43F3F-2364-4F19-A52F-C7E160CC92C6}" srcOrd="1" destOrd="0" presId="urn:microsoft.com/office/officeart/2005/8/layout/list1"/>
    <dgm:cxn modelId="{F20A0430-2839-451B-87D4-D4885B893354}" type="presParOf" srcId="{7D74244B-8947-47D6-A10D-3B5A9B6115C5}" destId="{6DAA1CC9-18C7-4BED-9E3E-0EBC4D840740}" srcOrd="0" destOrd="0" presId="urn:microsoft.com/office/officeart/2005/8/layout/list1"/>
    <dgm:cxn modelId="{41228487-8B29-407F-9221-0E45A04914C3}" type="presParOf" srcId="{6DAA1CC9-18C7-4BED-9E3E-0EBC4D840740}" destId="{B2251329-6C72-434F-A528-D56B9EA64114}" srcOrd="0" destOrd="0" presId="urn:microsoft.com/office/officeart/2005/8/layout/list1"/>
    <dgm:cxn modelId="{E286050B-DCB9-482C-899D-7C423BB3FA03}" type="presParOf" srcId="{6DAA1CC9-18C7-4BED-9E3E-0EBC4D840740}" destId="{F33C6C4F-8959-466D-BD0D-F99EE00D9335}" srcOrd="1" destOrd="0" presId="urn:microsoft.com/office/officeart/2005/8/layout/list1"/>
    <dgm:cxn modelId="{3E50AED6-B06F-44B0-B827-C0606092FA1C}" type="presParOf" srcId="{7D74244B-8947-47D6-A10D-3B5A9B6115C5}" destId="{B106889D-C675-4E36-A168-72B10940A57A}" srcOrd="1" destOrd="0" presId="urn:microsoft.com/office/officeart/2005/8/layout/list1"/>
    <dgm:cxn modelId="{2F9D7415-1795-4F6B-9050-F96CA36EE527}" type="presParOf" srcId="{7D74244B-8947-47D6-A10D-3B5A9B6115C5}" destId="{79FFC126-FF36-4CB5-BA93-34E294754DEC}" srcOrd="2" destOrd="0" presId="urn:microsoft.com/office/officeart/2005/8/layout/list1"/>
    <dgm:cxn modelId="{2F3CE09D-EF42-4663-9D68-020952F48660}" type="presParOf" srcId="{7D74244B-8947-47D6-A10D-3B5A9B6115C5}" destId="{3770D3BF-C364-49B4-A8AE-2D91BAE4AB76}" srcOrd="3" destOrd="0" presId="urn:microsoft.com/office/officeart/2005/8/layout/list1"/>
    <dgm:cxn modelId="{8D662F95-04F7-41C0-B689-00446E801DFA}" type="presParOf" srcId="{7D74244B-8947-47D6-A10D-3B5A9B6115C5}" destId="{3318DBCF-09D4-4CC4-90C9-75CD93D09A4B}" srcOrd="4" destOrd="0" presId="urn:microsoft.com/office/officeart/2005/8/layout/list1"/>
    <dgm:cxn modelId="{76ECF441-D343-42A1-8896-AF851E2B65CE}" type="presParOf" srcId="{3318DBCF-09D4-4CC4-90C9-75CD93D09A4B}" destId="{A693D84D-435C-41EE-986D-C4BFF66A021B}" srcOrd="0" destOrd="0" presId="urn:microsoft.com/office/officeart/2005/8/layout/list1"/>
    <dgm:cxn modelId="{33E93530-FEDB-4BF3-BCFA-4600CF155A33}" type="presParOf" srcId="{3318DBCF-09D4-4CC4-90C9-75CD93D09A4B}" destId="{6C4CEE18-D358-49A2-8931-45C47D8D37E7}" srcOrd="1" destOrd="0" presId="urn:microsoft.com/office/officeart/2005/8/layout/list1"/>
    <dgm:cxn modelId="{6D98625A-B5DE-4598-922C-BE9C58D848CF}" type="presParOf" srcId="{7D74244B-8947-47D6-A10D-3B5A9B6115C5}" destId="{025348B0-E9F1-47BC-98BA-AC388E178263}" srcOrd="5" destOrd="0" presId="urn:microsoft.com/office/officeart/2005/8/layout/list1"/>
    <dgm:cxn modelId="{D6B02DA9-C0D9-4CB6-BD6F-4EF91F4A313A}" type="presParOf" srcId="{7D74244B-8947-47D6-A10D-3B5A9B6115C5}" destId="{C123A870-6104-4F03-B5AE-7F364E7BCF9F}" srcOrd="6" destOrd="0" presId="urn:microsoft.com/office/officeart/2005/8/layout/list1"/>
    <dgm:cxn modelId="{BA33C303-799E-4502-8009-1FA5BD8FEFB6}" type="presParOf" srcId="{7D74244B-8947-47D6-A10D-3B5A9B6115C5}" destId="{D670F403-9927-49A9-87E2-9F53D0E4DE18}" srcOrd="7" destOrd="0" presId="urn:microsoft.com/office/officeart/2005/8/layout/list1"/>
    <dgm:cxn modelId="{611ED218-F7FA-4DEC-9705-E40B33C2D8DA}" type="presParOf" srcId="{7D74244B-8947-47D6-A10D-3B5A9B6115C5}" destId="{7DA36544-BEFA-4ECF-97BB-97169166AB45}" srcOrd="8" destOrd="0" presId="urn:microsoft.com/office/officeart/2005/8/layout/list1"/>
    <dgm:cxn modelId="{2F5BE15C-A313-4CEF-AC49-41F3EDC6FA1E}" type="presParOf" srcId="{7DA36544-BEFA-4ECF-97BB-97169166AB45}" destId="{A040C48D-C24B-4E5F-9F6C-FE81A4620F8F}" srcOrd="0" destOrd="0" presId="urn:microsoft.com/office/officeart/2005/8/layout/list1"/>
    <dgm:cxn modelId="{54A6841B-C296-4BF9-B3C6-95A5C1340325}" type="presParOf" srcId="{7DA36544-BEFA-4ECF-97BB-97169166AB45}" destId="{812FB4D5-16D6-485A-9A05-C9869170FA09}" srcOrd="1" destOrd="0" presId="urn:microsoft.com/office/officeart/2005/8/layout/list1"/>
    <dgm:cxn modelId="{437B148A-3B29-4F15-8A63-588E443B6AF9}" type="presParOf" srcId="{7D74244B-8947-47D6-A10D-3B5A9B6115C5}" destId="{E4E82741-D2C7-4ADD-A69F-4BCD03546259}" srcOrd="9" destOrd="0" presId="urn:microsoft.com/office/officeart/2005/8/layout/list1"/>
    <dgm:cxn modelId="{1E5734FB-DA6C-4E28-80AB-5D1BE16138B2}" type="presParOf" srcId="{7D74244B-8947-47D6-A10D-3B5A9B6115C5}" destId="{0B54594F-A2A7-4A71-87C9-10AD773F5641}" srcOrd="10" destOrd="0" presId="urn:microsoft.com/office/officeart/2005/8/layout/list1"/>
    <dgm:cxn modelId="{20C13F55-D2C5-431B-A63E-79BCF8CE13B0}" type="presParOf" srcId="{7D74244B-8947-47D6-A10D-3B5A9B6115C5}" destId="{8502B80B-06CB-4472-84CD-02AAC4CE7B42}" srcOrd="11" destOrd="0" presId="urn:microsoft.com/office/officeart/2005/8/layout/list1"/>
    <dgm:cxn modelId="{C70AD8EC-1A03-4304-A40D-7F958084AA0C}" type="presParOf" srcId="{7D74244B-8947-47D6-A10D-3B5A9B6115C5}" destId="{281F7CA9-18B7-403F-A83A-FC14F1F86123}" srcOrd="12" destOrd="0" presId="urn:microsoft.com/office/officeart/2005/8/layout/list1"/>
    <dgm:cxn modelId="{703F3AF5-E493-4530-8122-38E35EA75164}" type="presParOf" srcId="{281F7CA9-18B7-403F-A83A-FC14F1F86123}" destId="{C8FB07EB-EC82-4CC1-86A9-185FEB7A4D54}" srcOrd="0" destOrd="0" presId="urn:microsoft.com/office/officeart/2005/8/layout/list1"/>
    <dgm:cxn modelId="{40D5FDB3-8279-4AC6-ADD8-BD8898E212E7}" type="presParOf" srcId="{281F7CA9-18B7-403F-A83A-FC14F1F86123}" destId="{B537EB37-504A-4B68-A19D-213D2AA43695}" srcOrd="1" destOrd="0" presId="urn:microsoft.com/office/officeart/2005/8/layout/list1"/>
    <dgm:cxn modelId="{7E41BC77-4B24-4E71-ADB0-4F7A53F891CD}" type="presParOf" srcId="{7D74244B-8947-47D6-A10D-3B5A9B6115C5}" destId="{D9E73B1D-9F90-4B2B-8139-AC033A31049C}" srcOrd="13" destOrd="0" presId="urn:microsoft.com/office/officeart/2005/8/layout/list1"/>
    <dgm:cxn modelId="{AE74C61A-9AA4-4BCF-9ED1-39AA54A7BCCE}" type="presParOf" srcId="{7D74244B-8947-47D6-A10D-3B5A9B6115C5}" destId="{1CCFC9B3-138D-4059-8A55-EE3CB9895DC0}" srcOrd="14" destOrd="0" presId="urn:microsoft.com/office/officeart/2005/8/layout/list1"/>
    <dgm:cxn modelId="{0E7B91FA-CEF8-4A1C-981D-92BAD6710AD5}" type="presParOf" srcId="{7D74244B-8947-47D6-A10D-3B5A9B6115C5}" destId="{77B14E7F-8DEB-4C48-9D21-C76747462630}" srcOrd="15" destOrd="0" presId="urn:microsoft.com/office/officeart/2005/8/layout/list1"/>
    <dgm:cxn modelId="{5C69BC3B-15DF-461C-A76D-C9D37A414B70}" type="presParOf" srcId="{7D74244B-8947-47D6-A10D-3B5A9B6115C5}" destId="{9DD135CD-D491-49BA-976F-B3BD71DE3558}" srcOrd="16" destOrd="0" presId="urn:microsoft.com/office/officeart/2005/8/layout/list1"/>
    <dgm:cxn modelId="{D88D012F-4F13-4A5C-B470-908990DB4C30}" type="presParOf" srcId="{9DD135CD-D491-49BA-976F-B3BD71DE3558}" destId="{95BC5310-FBD6-4462-9EB5-2026ACA3458A}" srcOrd="0" destOrd="0" presId="urn:microsoft.com/office/officeart/2005/8/layout/list1"/>
    <dgm:cxn modelId="{33D33306-3AA4-440F-9842-C5D822C446FF}" type="presParOf" srcId="{9DD135CD-D491-49BA-976F-B3BD71DE3558}" destId="{F0C43F3F-2364-4F19-A52F-C7E160CC92C6}" srcOrd="1" destOrd="0" presId="urn:microsoft.com/office/officeart/2005/8/layout/list1"/>
    <dgm:cxn modelId="{DB9517E7-2E54-45BB-B4BF-1B3D71276B7E}" type="presParOf" srcId="{7D74244B-8947-47D6-A10D-3B5A9B6115C5}" destId="{88270E94-A796-440C-8976-987D7B6231C4}" srcOrd="17" destOrd="0" presId="urn:microsoft.com/office/officeart/2005/8/layout/list1"/>
    <dgm:cxn modelId="{262B481F-EEE4-4C73-A07C-192056AE7504}" type="presParOf" srcId="{7D74244B-8947-47D6-A10D-3B5A9B6115C5}" destId="{3D4DDFE2-B363-4E5B-9B81-65926C78162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FC126-FF36-4CB5-BA93-34E294754DEC}">
      <dsp:nvSpPr>
        <dsp:cNvPr id="0" name=""/>
        <dsp:cNvSpPr/>
      </dsp:nvSpPr>
      <dsp:spPr>
        <a:xfrm>
          <a:off x="0" y="657068"/>
          <a:ext cx="11162572" cy="4068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C6C4F-8959-466D-BD0D-F99EE00D9335}">
      <dsp:nvSpPr>
        <dsp:cNvPr id="0" name=""/>
        <dsp:cNvSpPr/>
      </dsp:nvSpPr>
      <dsp:spPr>
        <a:xfrm>
          <a:off x="579067" y="40492"/>
          <a:ext cx="9625622" cy="7936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23" tIns="0" rIns="30642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uk-UA" sz="2000" b="1" kern="1200" dirty="0">
              <a:latin typeface="Arial" panose="020B0604020202020204" pitchFamily="34" charset="0"/>
              <a:cs typeface="Arial" panose="020B0604020202020204" pitchFamily="34" charset="0"/>
            </a:rPr>
            <a:t>Вивчення теорії та принципів руху аеромоделей на основі гумового двигуна</a:t>
          </a:r>
        </a:p>
      </dsp:txBody>
      <dsp:txXfrm>
        <a:off x="617812" y="79237"/>
        <a:ext cx="9548132" cy="716205"/>
      </dsp:txXfrm>
    </dsp:sp>
    <dsp:sp modelId="{C123A870-6104-4F03-B5AE-7F364E7BCF9F}">
      <dsp:nvSpPr>
        <dsp:cNvPr id="0" name=""/>
        <dsp:cNvSpPr/>
      </dsp:nvSpPr>
      <dsp:spPr>
        <a:xfrm>
          <a:off x="0" y="1657386"/>
          <a:ext cx="11162572" cy="4068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77650"/>
              <a:satOff val="25000"/>
              <a:lumOff val="-36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4CEE18-D358-49A2-8931-45C47D8D37E7}">
      <dsp:nvSpPr>
        <dsp:cNvPr id="0" name=""/>
        <dsp:cNvSpPr/>
      </dsp:nvSpPr>
      <dsp:spPr>
        <a:xfrm>
          <a:off x="579067" y="1128750"/>
          <a:ext cx="9651726" cy="705755"/>
        </a:xfrm>
        <a:prstGeom prst="roundRect">
          <a:avLst/>
        </a:prstGeom>
        <a:solidFill>
          <a:schemeClr val="accent3">
            <a:hueOff val="677650"/>
            <a:satOff val="25000"/>
            <a:lumOff val="-36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23" tIns="0" rIns="30642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Arial" panose="020B0604020202020204" pitchFamily="34" charset="0"/>
              <a:cs typeface="Arial" panose="020B0604020202020204" pitchFamily="34" charset="0"/>
            </a:rPr>
            <a:t>Розробка конструкції моделі аеромобіля та її виготовлення з використанням пластикових пляшок. </a:t>
          </a:r>
        </a:p>
      </dsp:txBody>
      <dsp:txXfrm>
        <a:off x="613519" y="1163202"/>
        <a:ext cx="9582822" cy="636851"/>
      </dsp:txXfrm>
    </dsp:sp>
    <dsp:sp modelId="{0B54594F-A2A7-4A71-87C9-10AD773F5641}">
      <dsp:nvSpPr>
        <dsp:cNvPr id="0" name=""/>
        <dsp:cNvSpPr/>
      </dsp:nvSpPr>
      <dsp:spPr>
        <a:xfrm>
          <a:off x="0" y="2647155"/>
          <a:ext cx="11162572" cy="4068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2FB4D5-16D6-485A-9A05-C9869170FA09}">
      <dsp:nvSpPr>
        <dsp:cNvPr id="0" name=""/>
        <dsp:cNvSpPr/>
      </dsp:nvSpPr>
      <dsp:spPr>
        <a:xfrm>
          <a:off x="579067" y="2129069"/>
          <a:ext cx="9648564" cy="695206"/>
        </a:xfrm>
        <a:prstGeom prst="round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23" tIns="0" rIns="30642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uk-UA" sz="2000" b="1" kern="1200" dirty="0">
              <a:latin typeface="Arial" panose="020B0604020202020204" pitchFamily="34" charset="0"/>
              <a:cs typeface="Arial" panose="020B0604020202020204" pitchFamily="34" charset="0"/>
            </a:rPr>
            <a:t>Встановлення та налаштування гумового двигуна на моделі аеромобіля. </a:t>
          </a:r>
        </a:p>
      </dsp:txBody>
      <dsp:txXfrm>
        <a:off x="613004" y="2163006"/>
        <a:ext cx="9580690" cy="627332"/>
      </dsp:txXfrm>
    </dsp:sp>
    <dsp:sp modelId="{1CCFC9B3-138D-4059-8A55-EE3CB9895DC0}">
      <dsp:nvSpPr>
        <dsp:cNvPr id="0" name=""/>
        <dsp:cNvSpPr/>
      </dsp:nvSpPr>
      <dsp:spPr>
        <a:xfrm>
          <a:off x="0" y="4082154"/>
          <a:ext cx="11162572" cy="4068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32949"/>
              <a:satOff val="75000"/>
              <a:lumOff val="-1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7EB37-504A-4B68-A19D-213D2AA43695}">
      <dsp:nvSpPr>
        <dsp:cNvPr id="0" name=""/>
        <dsp:cNvSpPr/>
      </dsp:nvSpPr>
      <dsp:spPr>
        <a:xfrm>
          <a:off x="578502" y="3118837"/>
          <a:ext cx="9620109" cy="1140436"/>
        </a:xfrm>
        <a:prstGeom prst="roundRect">
          <a:avLst/>
        </a:prstGeom>
        <a:solidFill>
          <a:schemeClr val="accent3">
            <a:hueOff val="2032949"/>
            <a:satOff val="75000"/>
            <a:lumOff val="-110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23" tIns="0" rIns="30642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uk-UA" sz="2000" b="1" kern="1200" dirty="0">
              <a:latin typeface="Arial" panose="020B0604020202020204" pitchFamily="34" charset="0"/>
              <a:cs typeface="Arial" panose="020B0604020202020204" pitchFamily="34" charset="0"/>
            </a:rPr>
            <a:t>Тестування моделі аеромобіля та вимірювання її швидкості і тривалості руху. Переконатися на досліді, що повна механічна енергія замкненої системи тіл залишається незмінною. </a:t>
          </a:r>
        </a:p>
      </dsp:txBody>
      <dsp:txXfrm>
        <a:off x="634173" y="3174508"/>
        <a:ext cx="9508767" cy="1029094"/>
      </dsp:txXfrm>
    </dsp:sp>
    <dsp:sp modelId="{3D4DDFE2-B363-4E5B-9B81-65926C781620}">
      <dsp:nvSpPr>
        <dsp:cNvPr id="0" name=""/>
        <dsp:cNvSpPr/>
      </dsp:nvSpPr>
      <dsp:spPr>
        <a:xfrm>
          <a:off x="0" y="5108821"/>
          <a:ext cx="11162572" cy="4068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C43F3F-2364-4F19-A52F-C7E160CC92C6}">
      <dsp:nvSpPr>
        <dsp:cNvPr id="0" name=""/>
        <dsp:cNvSpPr/>
      </dsp:nvSpPr>
      <dsp:spPr>
        <a:xfrm>
          <a:off x="579067" y="4553836"/>
          <a:ext cx="9650916" cy="732104"/>
        </a:xfrm>
        <a:prstGeom prst="round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423" tIns="0" rIns="30642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000"/>
            <a:buFont typeface="Symbol" panose="05050102010706020507" pitchFamily="18" charset="2"/>
            <a:buNone/>
          </a:pPr>
          <a:r>
            <a:rPr lang="uk-UA" sz="2000" b="1" kern="1200" dirty="0">
              <a:latin typeface="Arial" panose="020B0604020202020204" pitchFamily="34" charset="0"/>
              <a:cs typeface="Arial" panose="020B0604020202020204" pitchFamily="34" charset="0"/>
            </a:rPr>
            <a:t>Аналіз отриманих результатів.</a:t>
          </a:r>
        </a:p>
      </dsp:txBody>
      <dsp:txXfrm>
        <a:off x="614805" y="4589574"/>
        <a:ext cx="9579440" cy="660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C87939-C33B-AB08-7921-E550B59A6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076166-2F54-F369-9A47-3225281132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60ADD-FF80-E38B-2FE8-743E041C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72F9-E88D-45ED-BAF8-381A91F5894D}" type="datetimeFigureOut">
              <a:rPr lang="uk-UA" smtClean="0"/>
              <a:t>12.04.2023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69E4A3-6FA9-B8E2-6F20-ADA1733EE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46951E-206C-0065-F42C-80BDBD43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653A-8BBE-4201-95D7-0F546283F8F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597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516C5-A15A-A7F1-ECE0-2D2991CC7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121B6-9A67-59A6-F4D7-3D1FB135E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216FE2-0E52-356B-C873-81292E03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72F9-E88D-45ED-BAF8-381A91F5894D}" type="datetimeFigureOut">
              <a:rPr lang="uk-UA" smtClean="0"/>
              <a:t>12.04.2023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9A80F5-E48F-F141-ED35-F1E31E90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95E11D-E239-CE68-9660-6B612E91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653A-8BBE-4201-95D7-0F546283F8F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66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74E978-EA0E-78DF-283C-A880B5DF7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84F8DE-33A9-4E5C-C06F-ED7D12816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594F98-238C-FB0D-564B-F3FC98066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72F9-E88D-45ED-BAF8-381A91F5894D}" type="datetimeFigureOut">
              <a:rPr lang="uk-UA" smtClean="0"/>
              <a:t>12.04.2023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4FCAF6-F967-877A-55FD-520E1443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884787-0D97-1C88-7242-50568F157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653A-8BBE-4201-95D7-0F546283F8F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360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6" indent="0" algn="ctr">
              <a:buNone/>
              <a:defRPr sz="1800"/>
            </a:lvl3pPr>
            <a:lvl4pPr marL="1371535" indent="0" algn="ctr">
              <a:buNone/>
              <a:defRPr sz="1600"/>
            </a:lvl4pPr>
            <a:lvl5pPr marL="1828714" indent="0" algn="ctr">
              <a:buNone/>
              <a:defRPr sz="1600"/>
            </a:lvl5pPr>
            <a:lvl6pPr marL="2285892" indent="0" algn="ctr">
              <a:buNone/>
              <a:defRPr sz="1600"/>
            </a:lvl6pPr>
            <a:lvl7pPr marL="2743070" indent="0" algn="ctr">
              <a:buNone/>
              <a:defRPr sz="1600"/>
            </a:lvl7pPr>
            <a:lvl8pPr marL="3200248" indent="0" algn="ctr">
              <a:buNone/>
              <a:defRPr sz="1600"/>
            </a:lvl8pPr>
            <a:lvl9pPr marL="36574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839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24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298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8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6" indent="0">
              <a:buNone/>
              <a:defRPr sz="1800" b="1"/>
            </a:lvl3pPr>
            <a:lvl4pPr marL="1371535" indent="0">
              <a:buNone/>
              <a:defRPr sz="1600" b="1"/>
            </a:lvl4pPr>
            <a:lvl5pPr marL="1828714" indent="0">
              <a:buNone/>
              <a:defRPr sz="1600" b="1"/>
            </a:lvl5pPr>
            <a:lvl6pPr marL="2285892" indent="0">
              <a:buNone/>
              <a:defRPr sz="1600" b="1"/>
            </a:lvl6pPr>
            <a:lvl7pPr marL="2743070" indent="0">
              <a:buNone/>
              <a:defRPr sz="1600" b="1"/>
            </a:lvl7pPr>
            <a:lvl8pPr marL="3200248" indent="0">
              <a:buNone/>
              <a:defRPr sz="1600" b="1"/>
            </a:lvl8pPr>
            <a:lvl9pPr marL="36574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6" indent="0">
              <a:buNone/>
              <a:defRPr sz="1800" b="1"/>
            </a:lvl3pPr>
            <a:lvl4pPr marL="1371535" indent="0">
              <a:buNone/>
              <a:defRPr sz="1600" b="1"/>
            </a:lvl4pPr>
            <a:lvl5pPr marL="1828714" indent="0">
              <a:buNone/>
              <a:defRPr sz="1600" b="1"/>
            </a:lvl5pPr>
            <a:lvl6pPr marL="2285892" indent="0">
              <a:buNone/>
              <a:defRPr sz="1600" b="1"/>
            </a:lvl6pPr>
            <a:lvl7pPr marL="2743070" indent="0">
              <a:buNone/>
              <a:defRPr sz="1600" b="1"/>
            </a:lvl7pPr>
            <a:lvl8pPr marL="3200248" indent="0">
              <a:buNone/>
              <a:defRPr sz="1600" b="1"/>
            </a:lvl8pPr>
            <a:lvl9pPr marL="36574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683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5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28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6" indent="0">
              <a:buNone/>
              <a:defRPr sz="1200"/>
            </a:lvl3pPr>
            <a:lvl4pPr marL="1371535" indent="0">
              <a:buNone/>
              <a:defRPr sz="1000"/>
            </a:lvl4pPr>
            <a:lvl5pPr marL="1828714" indent="0">
              <a:buNone/>
              <a:defRPr sz="1000"/>
            </a:lvl5pPr>
            <a:lvl6pPr marL="2285892" indent="0">
              <a:buNone/>
              <a:defRPr sz="1000"/>
            </a:lvl6pPr>
            <a:lvl7pPr marL="2743070" indent="0">
              <a:buNone/>
              <a:defRPr sz="1000"/>
            </a:lvl7pPr>
            <a:lvl8pPr marL="3200248" indent="0">
              <a:buNone/>
              <a:defRPr sz="1000"/>
            </a:lvl8pPr>
            <a:lvl9pPr marL="36574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550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1D43A4-468B-5B0C-E6B7-E9D7DBF8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72B62B-FFCF-64FC-5C26-79FB1ED6A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59719F-145E-1C1B-9B22-B7E93B927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72F9-E88D-45ED-BAF8-381A91F5894D}" type="datetimeFigureOut">
              <a:rPr lang="uk-UA" smtClean="0"/>
              <a:t>12.04.2023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354FD8-C294-D56D-1D75-36AF7658E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D0DE07-14F8-8711-3B44-7045270C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653A-8BBE-4201-95D7-0F546283F8F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979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6" indent="0">
              <a:buNone/>
              <a:defRPr sz="2400"/>
            </a:lvl3pPr>
            <a:lvl4pPr marL="1371535" indent="0">
              <a:buNone/>
              <a:defRPr sz="2000"/>
            </a:lvl4pPr>
            <a:lvl5pPr marL="1828714" indent="0">
              <a:buNone/>
              <a:defRPr sz="2000"/>
            </a:lvl5pPr>
            <a:lvl6pPr marL="2285892" indent="0">
              <a:buNone/>
              <a:defRPr sz="2000"/>
            </a:lvl6pPr>
            <a:lvl7pPr marL="2743070" indent="0">
              <a:buNone/>
              <a:defRPr sz="2000"/>
            </a:lvl7pPr>
            <a:lvl8pPr marL="3200248" indent="0">
              <a:buNone/>
              <a:defRPr sz="2000"/>
            </a:lvl8pPr>
            <a:lvl9pPr marL="3657427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6" indent="0">
              <a:buNone/>
              <a:defRPr sz="1200"/>
            </a:lvl3pPr>
            <a:lvl4pPr marL="1371535" indent="0">
              <a:buNone/>
              <a:defRPr sz="1000"/>
            </a:lvl4pPr>
            <a:lvl5pPr marL="1828714" indent="0">
              <a:buNone/>
              <a:defRPr sz="1000"/>
            </a:lvl5pPr>
            <a:lvl6pPr marL="2285892" indent="0">
              <a:buNone/>
              <a:defRPr sz="1000"/>
            </a:lvl6pPr>
            <a:lvl7pPr marL="2743070" indent="0">
              <a:buNone/>
              <a:defRPr sz="1000"/>
            </a:lvl7pPr>
            <a:lvl8pPr marL="3200248" indent="0">
              <a:buNone/>
              <a:defRPr sz="1000"/>
            </a:lvl8pPr>
            <a:lvl9pPr marL="36574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68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97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56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41891-37AA-B6DF-7682-6CD7807D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39B05A-92AD-24DF-5C0B-96A141071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A790FE-799B-9104-DF35-3D59D521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72F9-E88D-45ED-BAF8-381A91F5894D}" type="datetimeFigureOut">
              <a:rPr lang="uk-UA" smtClean="0"/>
              <a:t>12.04.2023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B19AFB-9B72-4F66-06B1-5DF938B2C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8C12D8-7F0C-085A-C42E-50F11A440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653A-8BBE-4201-95D7-0F546283F8F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31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20E77-5C4A-5703-D82A-7F9C9B72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189570-9A06-4293-F76A-1283FE0F6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657DE5-A4D4-C59A-B846-262007CDB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52DC37-D16B-DA59-F0C2-19B0695E3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72F9-E88D-45ED-BAF8-381A91F5894D}" type="datetimeFigureOut">
              <a:rPr lang="uk-UA" smtClean="0"/>
              <a:t>12.04.2023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BADC4B-7470-0514-7E06-1574BC80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D4D93B-5E4D-45B1-04D7-62553142F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653A-8BBE-4201-95D7-0F546283F8F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472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B2DC0-58DA-62F8-E9A1-F78D6D383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30075A-24D4-4001-FD02-3A2A70B8E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C38D6DB-EB26-9BC6-5207-28839F532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C536FCA-1EC6-23FA-0664-10E4FF69F7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0EA9D4-43E6-AF09-D2B4-3B3178382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9B1BD38-D8E1-B884-106D-39531D08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72F9-E88D-45ED-BAF8-381A91F5894D}" type="datetimeFigureOut">
              <a:rPr lang="uk-UA" smtClean="0"/>
              <a:t>12.04.2023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C604B3-08AE-4174-D5A7-BAFD93EFC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FC0173-79EA-B70B-EA45-9A0AFD57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653A-8BBE-4201-95D7-0F546283F8F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08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7C146-A442-EFFC-0CEF-9A1CD9F44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CAFA98-504B-4041-E93F-F175E579F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72F9-E88D-45ED-BAF8-381A91F5894D}" type="datetimeFigureOut">
              <a:rPr lang="uk-UA" smtClean="0"/>
              <a:t>12.04.2023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C367EA-DFCE-5282-8C4C-936D5FB89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E70F24-9672-91AA-2D8F-B8398750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653A-8BBE-4201-95D7-0F546283F8F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00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E53F74E-94A3-7B05-5930-FEE07C5B3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72F9-E88D-45ED-BAF8-381A91F5894D}" type="datetimeFigureOut">
              <a:rPr lang="uk-UA" smtClean="0"/>
              <a:t>12.04.2023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72F3415-6AF0-100F-9A0F-8850C1ED7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ADD8FC-A0D3-346F-34BB-1133AC2A5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653A-8BBE-4201-95D7-0F546283F8F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135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0D04F-C2CA-F3F6-902A-6C27E385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7F22B1-B566-5DC2-93ED-C37E197F2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818F36-127C-5F0E-3611-0AC571CFA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C1D8F9-E59C-104C-6C6A-D1C0696C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72F9-E88D-45ED-BAF8-381A91F5894D}" type="datetimeFigureOut">
              <a:rPr lang="uk-UA" smtClean="0"/>
              <a:t>12.04.2023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06DD6-0421-0931-53CE-39FF9161E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F64D9F-84CD-5859-E9BD-E959DEEA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653A-8BBE-4201-95D7-0F546283F8F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491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6CC4B-8C38-7FA7-50A6-D82532CB0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6B5C4B-B243-A568-1366-8DCCCDA66C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7C6698-114B-B29C-27F1-E174760F5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745251-38C0-2FB7-CA3C-3BA46B30D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172F9-E88D-45ED-BAF8-381A91F5894D}" type="datetimeFigureOut">
              <a:rPr lang="uk-UA" smtClean="0"/>
              <a:t>12.04.2023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F4127-AC97-4E63-D2BE-B7E8A331A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539620-9AF0-82B7-E2E5-523044DC0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B653A-8BBE-4201-95D7-0F546283F8F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61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9373F-F513-4625-5C84-311F5F0A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6F4A9B-8EDD-FFF8-F372-8D07536A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272C1C-7E6F-7706-1F1A-BCEAD6E0E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172F9-E88D-45ED-BAF8-381A91F5894D}" type="datetimeFigureOut">
              <a:rPr lang="uk-UA" smtClean="0"/>
              <a:t>12.04.2023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1D5E3-495B-A782-F42B-CA93021DE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4BF61-6A32-9538-443B-965DE36E9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B653A-8BBE-4201-95D7-0F546283F8F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255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215C-3A82-40ED-9E83-CB21DA54D3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1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5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8" indent="-228590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6" indent="-228590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4" indent="-228590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2" indent="-228590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81" indent="-228590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0" indent="-228590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38" indent="-228590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16" indent="-228590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6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5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4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92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0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8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27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jpg"/><Relationship Id="rId7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FFC20E8B-3E21-D511-049E-5C2A6DD5D9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9143" y="4519990"/>
            <a:ext cx="9252857" cy="2338010"/>
          </a:xfrm>
          <a:noFill/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Чмир Дмитро Олександрович, Великокринківський ліцей Глобинської міської ради Полтавської області, 10 клас, Полтавська МАН, с. Великі Кринки.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Науковий керівник: Васьковець Маргарита Олегівна, вчитель фізики та інформатики</a:t>
            </a:r>
            <a:r>
              <a:rPr lang="uk-UA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EC198BF-FDC9-4D41-CFB3-6FDDCB491BA1}"/>
              </a:ext>
            </a:extLst>
          </p:cNvPr>
          <p:cNvSpPr/>
          <p:nvPr/>
        </p:nvSpPr>
        <p:spPr>
          <a:xfrm>
            <a:off x="617" y="682247"/>
            <a:ext cx="12191383" cy="3732287"/>
          </a:xfrm>
          <a:prstGeom prst="rect">
            <a:avLst/>
          </a:prstGeom>
          <a:solidFill>
            <a:srgbClr val="0F303F"/>
          </a:solidFill>
          <a:ln>
            <a:solidFill>
              <a:srgbClr val="0F30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870912C-85E5-86FD-5811-89855E46D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229" y="682247"/>
            <a:ext cx="7739743" cy="3221038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АЕРОМОБІЛЬ, ЯК ЗАСІБ ДОСЛІДЖЕННЯ ШВИДКОСТІ РУХУ ТІЛА</a:t>
            </a:r>
            <a:endParaRPr lang="uk-UA" sz="1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A503FD-853D-42C4-D3EE-0668C9E43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092" y="1025265"/>
            <a:ext cx="4254396" cy="318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57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0A66B610-CCE3-3FC0-0B91-E6297A89F3FB}"/>
              </a:ext>
            </a:extLst>
          </p:cNvPr>
          <p:cNvGrpSpPr/>
          <p:nvPr/>
        </p:nvGrpSpPr>
        <p:grpSpPr>
          <a:xfrm>
            <a:off x="51990" y="6260040"/>
            <a:ext cx="597960" cy="597960"/>
            <a:chOff x="250056" y="6952092"/>
            <a:chExt cx="863849" cy="863849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FE70520B-C908-5E9F-3085-D56E35A451D2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76EBA84-4044-A227-F9FD-61EDCCF17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8" name="Групувати 30">
            <a:extLst>
              <a:ext uri="{FF2B5EF4-FFF2-40B4-BE49-F238E27FC236}">
                <a16:creationId xmlns:a16="http://schemas.microsoft.com/office/drawing/2014/main" id="{B96263D4-23AF-9E5E-22C3-2EA1C602337C}"/>
              </a:ext>
            </a:extLst>
          </p:cNvPr>
          <p:cNvGrpSpPr/>
          <p:nvPr/>
        </p:nvGrpSpPr>
        <p:grpSpPr>
          <a:xfrm rot="10800000">
            <a:off x="11542050" y="6207898"/>
            <a:ext cx="597960" cy="597960"/>
            <a:chOff x="250056" y="6952092"/>
            <a:chExt cx="863849" cy="863849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FCA33124-AD4B-3C25-D2CF-7A63C02AA12E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" name="Pictur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215192-4C4C-4BF6-99F7-929E6E540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2" name="Button Color - Down">
            <a:extLst>
              <a:ext uri="{FF2B5EF4-FFF2-40B4-BE49-F238E27FC236}">
                <a16:creationId xmlns:a16="http://schemas.microsoft.com/office/drawing/2014/main" id="{BC8D5B3F-B560-5687-93A7-29F232923FB2}"/>
              </a:ext>
            </a:extLst>
          </p:cNvPr>
          <p:cNvSpPr/>
          <p:nvPr/>
        </p:nvSpPr>
        <p:spPr>
          <a:xfrm>
            <a:off x="0" y="1"/>
            <a:ext cx="12191999" cy="1360714"/>
          </a:xfrm>
          <a:prstGeom prst="rect">
            <a:avLst/>
          </a:prstGeom>
          <a:solidFill>
            <a:srgbClr val="0F303F"/>
          </a:solidFill>
          <a:ln w="38100">
            <a:solidFill>
              <a:srgbClr val="0F30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 тестуванні моделі аеромобіля можна спостерігати як енергія, яка виникає в гумовому двигуні перетворюється на рух моделі. Отримані результати при обертальному моменті, який створюється при 100 обертах:</a:t>
            </a:r>
            <a:endParaRPr lang="uk-UA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Таблица 1">
                <a:extLst>
                  <a:ext uri="{FF2B5EF4-FFF2-40B4-BE49-F238E27FC236}">
                    <a16:creationId xmlns:a16="http://schemas.microsoft.com/office/drawing/2014/main" id="{65AA44E6-AB35-E4FB-6A52-3D3A7F7715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0120555"/>
                  </p:ext>
                </p:extLst>
              </p:nvPr>
            </p:nvGraphicFramePr>
            <p:xfrm>
              <a:off x="0" y="1412857"/>
              <a:ext cx="12192000" cy="5468032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394857">
                      <a:extLst>
                        <a:ext uri="{9D8B030D-6E8A-4147-A177-3AD203B41FA5}">
                          <a16:colId xmlns:a16="http://schemas.microsoft.com/office/drawing/2014/main" val="2084759606"/>
                        </a:ext>
                      </a:extLst>
                    </a:gridCol>
                    <a:gridCol w="9797143">
                      <a:extLst>
                        <a:ext uri="{9D8B030D-6E8A-4147-A177-3AD203B41FA5}">
                          <a16:colId xmlns:a16="http://schemas.microsoft.com/office/drawing/2014/main" val="3594722989"/>
                        </a:ext>
                      </a:extLst>
                    </a:gridCol>
                  </a:tblGrid>
                  <a:tr h="3636917">
                    <a:tc>
                      <a:txBody>
                        <a:bodyPr/>
                        <a:lstStyle/>
                        <a:p>
                          <a:pPr marL="631825" indent="0" algn="l" defTabSz="179388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tabLst>
                              <a:tab pos="271463" algn="l"/>
                            </a:tabLst>
                          </a:pPr>
                          <a:r>
                            <a:rPr lang="uk-UA" sz="2000" b="1" i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Дано:</a:t>
                          </a:r>
                          <a:endParaRPr lang="uk-UA" sz="1400" b="1" i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631825" indent="0" algn="l" defTabSz="179388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tabLst>
                              <a:tab pos="271463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59</m:t>
                                </m:r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г</m:t>
                                </m:r>
                              </m:oMath>
                            </m:oMathPara>
                          </a14:m>
                          <a:endParaRPr lang="uk-UA" sz="14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631825" indent="0" algn="l" defTabSz="179388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tabLst>
                              <a:tab pos="271463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59</m:t>
                                </m:r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uk-UA" sz="20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0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0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20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кг</m:t>
                                </m:r>
                              </m:oMath>
                            </m:oMathPara>
                          </a14:m>
                          <a:endParaRPr lang="uk-UA" sz="14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631825" indent="0" algn="l" defTabSz="179388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tabLst>
                              <a:tab pos="271463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uk-UA" sz="20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uk-UA" sz="20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uk-UA" sz="20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uk-UA" sz="14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631825" indent="0" algn="l" defTabSz="179388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tabLst>
                              <a:tab pos="271463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uk-UA" sz="20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uk-UA" sz="20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∆</m:t>
                                    </m:r>
                                    <m:r>
                                      <a:rPr lang="uk-UA" sz="20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uk-UA" sz="20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ru-RU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см=</m:t>
                                </m:r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uk-UA" sz="20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0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0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20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м</m:t>
                                </m:r>
                              </m:oMath>
                            </m:oMathPara>
                          </a14:m>
                          <a:endParaRPr lang="uk-UA" sz="14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631825" indent="0" algn="l" defTabSz="179388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tabLst>
                              <a:tab pos="271463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uk-UA" sz="14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631825" indent="0" algn="l" defTabSz="179388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tabLst>
                              <a:tab pos="271463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91</m:t>
                                </m:r>
                                <m:f>
                                  <m:fPr>
                                    <m:ctrlPr>
                                      <a:rPr lang="uk-UA" sz="20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uk-UA" sz="20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м</m:t>
                                    </m:r>
                                  </m:num>
                                  <m:den>
                                    <m:r>
                                      <a:rPr lang="uk-UA" sz="20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с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uk-UA" sz="14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631825" indent="0" algn="l" defTabSz="179388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  <a:tabLst>
                              <a:tab pos="271463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uk-UA" sz="20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uk-UA" sz="20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 Н</m:t>
                                </m:r>
                              </m:oMath>
                            </m:oMathPara>
                          </a14:m>
                          <a:endParaRPr lang="uk-UA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4051" marR="64051" marT="0" marB="0"/>
                    </a:tc>
                    <a:tc rowSpan="2">
                      <a:txBody>
                        <a:bodyPr/>
                        <a:lstStyle/>
                        <a:p>
                          <a:pPr algn="just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400" b="1" i="1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Розв’язання</a:t>
                          </a:r>
                          <a:endParaRPr lang="uk-UA" sz="1600" b="1" i="1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indent="252095" algn="just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uk-UA" sz="2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uk-UA" sz="2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uk-UA" sz="2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uk-UA" sz="2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uk-UA" sz="16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uk-UA" sz="24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uk-UA" sz="2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uk-UA" sz="2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uk-UA" sz="2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(адже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uk-UA" sz="24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uk-UA" sz="2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uk-UA" sz="2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uk-UA" sz="2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);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uk-UA" sz="24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uk-UA" sz="2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uk-UA" sz="24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sSup>
                                    <m:sSupPr>
                                      <m:ctrlPr>
                                        <a:rPr lang="uk-UA" sz="2400" b="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uk-UA" sz="2400" b="0" i="1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uk-UA" sz="2400" b="0" smtClean="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∆</m:t>
                                          </m:r>
                                          <m:r>
                                            <a:rPr lang="uk-UA" sz="2400" b="0" i="1" smtClean="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uk-UA" sz="2400" b="0" i="1" smtClean="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uk-UA" sz="24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uk-UA" sz="2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= </m:t>
                              </m:r>
                              <m:f>
                                <m:fPr>
                                  <m:ctrlPr>
                                    <a:rPr lang="uk-UA" sz="24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sSub>
                                    <m:sSubPr>
                                      <m:ctrlPr>
                                        <a:rPr lang="uk-UA" sz="24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uk-UA" sz="2400" b="0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uk-UA" sz="24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uk-UA" sz="2400" b="0" i="1" smtClean="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uk-UA" sz="2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, де </a:t>
                          </a:r>
                          <a14:m>
                            <m:oMath xmlns:m="http://schemas.openxmlformats.org/officeDocument/2006/math">
                              <m:r>
                                <a:rPr lang="uk-UA" sz="2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uk-UA" sz="2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uk-UA" sz="2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b>
                                <m:sSubPr>
                                  <m:ctrlPr>
                                    <a:rPr lang="uk-UA" sz="24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2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uk-UA" sz="2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– модуль сили пружності шнура за його розтягнення на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uk-UA" sz="24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2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uk-UA" sz="2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.</a:t>
                          </a:r>
                          <a:endParaRPr lang="uk-UA" sz="16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uk-UA" sz="2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uk-UA" sz="2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uk-UA" sz="24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Н∙</m:t>
                                    </m:r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uk-UA" sz="24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  <m:r>
                                      <a:rPr lang="uk-UA" sz="24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sSup>
                                      <m:sSupPr>
                                        <m:ctrlPr>
                                          <a:rPr lang="uk-UA" sz="2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uk-UA" sz="2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uk-UA" sz="2400" b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uk-UA" sz="2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uk-UA" sz="24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м</m:t>
                                    </m:r>
                                  </m:num>
                                  <m:den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uk-UA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uk-UA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uk-UA" sz="2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4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Дж=</m:t>
                                </m:r>
                                <m:r>
                                  <a:rPr lang="uk-UA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uk-UA" sz="2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4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Дж=</m:t>
                                </m:r>
                                <m:r>
                                  <a:rPr lang="uk-UA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мДж</m:t>
                                </m:r>
                              </m:oMath>
                            </m:oMathPara>
                          </a14:m>
                          <a:endParaRPr lang="uk-UA" sz="16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uk-UA" sz="2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uk-UA" sz="2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sSup>
                                      <m:sSupPr>
                                        <m:ctrlPr>
                                          <a:rPr lang="uk-UA" sz="2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uk-UA" sz="2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uk-UA" sz="2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uk-UA" sz="2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uk-UA" sz="2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59</m:t>
                                    </m:r>
                                    <m:r>
                                      <a:rPr lang="uk-UA" sz="24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sSup>
                                      <m:sSupPr>
                                        <m:ctrlPr>
                                          <a:rPr lang="uk-UA" sz="2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uk-UA" sz="2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10</m:t>
                                        </m:r>
                                      </m:e>
                                      <m:sup>
                                        <m:r>
                                          <a:rPr lang="uk-UA" sz="2400" b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uk-UA" sz="2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r>
                                      <a:rPr lang="uk-UA" sz="24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кг∙</m:t>
                                    </m:r>
                                    <m:sSup>
                                      <m:sSupPr>
                                        <m:ctrlPr>
                                          <a:rPr lang="uk-UA" sz="2400" b="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uk-UA" sz="2400" b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uk-UA" sz="2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  <m:r>
                                          <a:rPr lang="uk-UA" sz="2400" b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uk-UA" sz="2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91</m:t>
                                        </m:r>
                                        <m:r>
                                          <a:rPr lang="uk-UA" sz="2400" b="0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 м/с)</m:t>
                                        </m:r>
                                      </m:e>
                                      <m:sup>
                                        <m:r>
                                          <a:rPr lang="uk-UA" sz="2400" b="0" i="1" smtClean="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uk-UA" sz="24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</m:num>
                                  <m:den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uk-UA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24</m:t>
                                </m:r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uk-UA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uk-UA" sz="2400" b="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uk-UA" sz="2400" b="0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uk-UA" sz="2400" b="0" i="1" smtClean="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Дж=</m:t>
                                </m:r>
                                <m:r>
                                  <a:rPr lang="uk-UA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24</m:t>
                                </m:r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uk-UA" sz="2400" b="0" i="1" smtClean="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uk-UA" sz="2400" b="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мДж</m:t>
                                </m:r>
                              </m:oMath>
                            </m:oMathPara>
                          </a14:m>
                          <a:endParaRPr lang="uk-UA" sz="16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uk-UA" sz="24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uk-UA" sz="2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uk-UA" sz="2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uk-UA" sz="2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(адже </a:t>
                          </a:r>
                          <a14:m>
                            <m:oMath xmlns:m="http://schemas.openxmlformats.org/officeDocument/2006/math">
                              <m:r>
                                <a:rPr lang="uk-UA" sz="2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uk-UA" sz="2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uk-UA" sz="2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uk-UA" sz="2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a14:m>
                          <a:r>
                            <a:rPr lang="uk-UA" sz="2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).</a:t>
                          </a:r>
                          <a:endParaRPr lang="uk-UA" sz="1600" b="0" dirty="0">
                            <a:effectLst/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uk-UA" sz="2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  <m:r>
                                <a:rPr lang="uk-UA" sz="2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uk-UA" sz="24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uk-UA" sz="2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uk-UA" sz="2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Дж≈</m:t>
                              </m:r>
                              <m:r>
                                <a:rPr lang="uk-UA" sz="2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  <m:r>
                                <a:rPr lang="uk-UA" sz="2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uk-UA" sz="2400" b="0" i="1" smtClean="0">
                                  <a:effectLst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uk-UA" sz="2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uk-UA" sz="2400" b="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uk-UA" sz="2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uk-UA" sz="2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uk-UA" sz="2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Дж.</m:t>
                              </m:r>
                            </m:oMath>
                          </a14:m>
                          <a:r>
                            <a:rPr lang="uk-UA" sz="24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З обрахунків бачимо, що 0,6 мДж затрачається на подолання сили тертя та опору повітря.</a:t>
                          </a:r>
                          <a:endParaRPr lang="uk-UA" sz="16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4051" marR="64051" marT="0" marB="0"/>
                    </a:tc>
                    <a:extLst>
                      <a:ext uri="{0D108BD9-81ED-4DB2-BD59-A6C34878D82A}">
                        <a16:rowId xmlns:a16="http://schemas.microsoft.com/office/drawing/2014/main" val="3869027810"/>
                      </a:ext>
                    </a:extLst>
                  </a:tr>
                  <a:tr h="170394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0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Перевірити закон збереження механічної енергії</a:t>
                          </a:r>
                          <a:endParaRPr lang="uk-UA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4051" marR="64051" marT="0" marB="0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703543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Таблица 1">
                <a:extLst>
                  <a:ext uri="{FF2B5EF4-FFF2-40B4-BE49-F238E27FC236}">
                    <a16:creationId xmlns:a16="http://schemas.microsoft.com/office/drawing/2014/main" id="{65AA44E6-AB35-E4FB-6A52-3D3A7F7715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0120555"/>
                  </p:ext>
                </p:extLst>
              </p:nvPr>
            </p:nvGraphicFramePr>
            <p:xfrm>
              <a:off x="0" y="1412857"/>
              <a:ext cx="12192000" cy="5468032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394857">
                      <a:extLst>
                        <a:ext uri="{9D8B030D-6E8A-4147-A177-3AD203B41FA5}">
                          <a16:colId xmlns:a16="http://schemas.microsoft.com/office/drawing/2014/main" val="2084759606"/>
                        </a:ext>
                      </a:extLst>
                    </a:gridCol>
                    <a:gridCol w="9797143">
                      <a:extLst>
                        <a:ext uri="{9D8B030D-6E8A-4147-A177-3AD203B41FA5}">
                          <a16:colId xmlns:a16="http://schemas.microsoft.com/office/drawing/2014/main" val="3594722989"/>
                        </a:ext>
                      </a:extLst>
                    </a:gridCol>
                  </a:tblGrid>
                  <a:tr h="3764090">
                    <a:tc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64051" marR="64051" marT="0" marB="0">
                        <a:blipFill>
                          <a:blip r:embed="rId3"/>
                          <a:stretch>
                            <a:fillRect l="-509" t="-2265" r="-409669" b="-45631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 marL="64051" marR="64051" marT="0" marB="0">
                        <a:blipFill>
                          <a:blip r:embed="rId3"/>
                          <a:stretch>
                            <a:fillRect l="-24580" t="-1559" r="-187" b="-2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9027810"/>
                      </a:ext>
                    </a:extLst>
                  </a:tr>
                  <a:tr h="1703942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uk-UA" sz="2000" b="0" dirty="0">
                              <a:effectLst/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Перевірити закон збереження механічної енергії</a:t>
                          </a:r>
                          <a:endParaRPr lang="uk-UA" sz="1400" b="0" dirty="0"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64051" marR="64051" marT="0" marB="0"/>
                    </a:tc>
                    <a:tc vMerge="1">
                      <a:txBody>
                        <a:bodyPr/>
                        <a:lstStyle/>
                        <a:p>
                          <a:endParaRPr lang="uk-UA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7703543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3298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7141C6-9261-4634-7A23-DF95F41AF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48" y="1888977"/>
            <a:ext cx="4569222" cy="3418349"/>
          </a:xfrm>
          <a:prstGeom prst="rect">
            <a:avLst/>
          </a:prstGeom>
        </p:spPr>
      </p:pic>
      <p:grpSp>
        <p:nvGrpSpPr>
          <p:cNvPr id="7" name="Групувати 30">
            <a:extLst>
              <a:ext uri="{FF2B5EF4-FFF2-40B4-BE49-F238E27FC236}">
                <a16:creationId xmlns:a16="http://schemas.microsoft.com/office/drawing/2014/main" id="{B54500FB-1B16-FE99-A33E-DC7FE445BA05}"/>
              </a:ext>
            </a:extLst>
          </p:cNvPr>
          <p:cNvGrpSpPr/>
          <p:nvPr/>
        </p:nvGrpSpPr>
        <p:grpSpPr>
          <a:xfrm rot="10800000">
            <a:off x="11542050" y="6207898"/>
            <a:ext cx="597960" cy="597960"/>
            <a:chOff x="250056" y="6952092"/>
            <a:chExt cx="863849" cy="863849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35FDDEDF-EBFC-1C28-07AB-3F057AB67982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" name="Pictur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6CADD63-2A99-A998-D881-A72B5B825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2" name="Rectangle 3">
            <a:extLst>
              <a:ext uri="{FF2B5EF4-FFF2-40B4-BE49-F238E27FC236}">
                <a16:creationId xmlns:a16="http://schemas.microsoft.com/office/drawing/2014/main" id="{5B7BDF94-BA14-E060-13B2-3E50576F3F61}"/>
              </a:ext>
            </a:extLst>
          </p:cNvPr>
          <p:cNvSpPr/>
          <p:nvPr/>
        </p:nvSpPr>
        <p:spPr>
          <a:xfrm>
            <a:off x="0" y="0"/>
            <a:ext cx="12191999" cy="988405"/>
          </a:xfrm>
          <a:prstGeom prst="rect">
            <a:avLst/>
          </a:prstGeom>
          <a:solidFill>
            <a:srgbClr val="0F303F"/>
          </a:solidFill>
          <a:ln>
            <a:solidFill>
              <a:srgbClr val="0F30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5400" dirty="0">
                <a:latin typeface="Arial" panose="020B0604020202020204" pitchFamily="34" charset="0"/>
                <a:cs typeface="Arial" panose="020B0604020202020204" pitchFamily="34" charset="0"/>
              </a:rPr>
              <a:t>Висновки</a:t>
            </a:r>
            <a:endParaRPr lang="en-GB" sz="2400" kern="0" dirty="0">
              <a:solidFill>
                <a:srgbClr val="0096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35A23C68-383E-F467-D3C0-F278AC9EA6F8}"/>
              </a:ext>
            </a:extLst>
          </p:cNvPr>
          <p:cNvSpPr/>
          <p:nvPr/>
        </p:nvSpPr>
        <p:spPr>
          <a:xfrm>
            <a:off x="347430" y="1179891"/>
            <a:ext cx="6935113" cy="5253565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На основі отриманих результатів дослідження можна зробити висновок, що гумовий двигун забезпечує недостатній обертальний момент для досягнення великої швидкості та має обмежений час руху через недостатню кількість енергії, що зберігається в гумовому двигуні. Отже, використання гумового двигуна є ефективним способом для побудови моделей аеромобілів з мінімальними витратами на паливо. Також модель дозволяє вивчати принципи живлення від альтернативних джерел енергії.</a:t>
            </a:r>
            <a:endParaRPr lang="uk-UA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99123EF2-D6A6-300F-542D-59A89AE82692}"/>
              </a:ext>
            </a:extLst>
          </p:cNvPr>
          <p:cNvGrpSpPr/>
          <p:nvPr/>
        </p:nvGrpSpPr>
        <p:grpSpPr>
          <a:xfrm>
            <a:off x="51990" y="6260040"/>
            <a:ext cx="597960" cy="597960"/>
            <a:chOff x="250056" y="6952092"/>
            <a:chExt cx="863849" cy="863849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E79DE577-37EC-0C96-8EE4-A917BC10EE31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" name="Picture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DC3662C-445F-CFD0-BFB9-C063D54B1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460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6145" y="-466728"/>
            <a:ext cx="12433680" cy="4144264"/>
          </a:xfrm>
          <a:prstGeom prst="rect">
            <a:avLst/>
          </a:prstGeom>
          <a:solidFill>
            <a:srgbClr val="0F303F"/>
          </a:solidFill>
          <a:ln>
            <a:solidFill>
              <a:srgbClr val="0F303F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126" dirty="0"/>
          </a:p>
        </p:txBody>
      </p:sp>
      <p:sp>
        <p:nvSpPr>
          <p:cNvPr id="7" name="Rectangle 53"/>
          <p:cNvSpPr/>
          <p:nvPr/>
        </p:nvSpPr>
        <p:spPr>
          <a:xfrm>
            <a:off x="1909647" y="719035"/>
            <a:ext cx="8335344" cy="2348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24"/>
          </a:p>
        </p:txBody>
      </p:sp>
      <p:sp>
        <p:nvSpPr>
          <p:cNvPr id="12" name="Rectangle 56"/>
          <p:cNvSpPr/>
          <p:nvPr/>
        </p:nvSpPr>
        <p:spPr>
          <a:xfrm>
            <a:off x="1909646" y="3067311"/>
            <a:ext cx="8335345" cy="3790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24"/>
          </a:p>
        </p:txBody>
      </p:sp>
      <p:sp>
        <p:nvSpPr>
          <p:cNvPr id="22" name="Button Color - Down"/>
          <p:cNvSpPr/>
          <p:nvPr/>
        </p:nvSpPr>
        <p:spPr>
          <a:xfrm>
            <a:off x="2406219" y="47764"/>
            <a:ext cx="7488949" cy="1802188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400" b="1" dirty="0">
                <a:latin typeface="Arial" panose="020B0604020202020204" pitchFamily="34" charset="0"/>
                <a:cs typeface="Arial" panose="020B0604020202020204" pitchFamily="34" charset="0"/>
              </a:rPr>
              <a:t>Список використаних джерел</a:t>
            </a:r>
            <a:endParaRPr lang="en-GB" b="1" kern="0" dirty="0">
              <a:solidFill>
                <a:srgbClr val="0096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653143" y="2122714"/>
            <a:ext cx="11146971" cy="4063721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В.В. Загородній, Загальна фізика механіка / В.В. Загородній – Київ: НТУУ «КПІ» 2016. – 363 с.</a:t>
            </a:r>
          </a:p>
          <a:p>
            <a:pPr algn="just"/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Фізика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підруч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 для 10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кл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 закл. загал. серед.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В. Г.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Бар’яхтар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С. О. Довгий, Ф. Я.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Божинова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О.О.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Кірюхіна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 за ред. В. Г. Бар’яхтара, С. О. Довгого. — Харків : Вид-во «Ранок», 2018. – 272 c. </a:t>
            </a:r>
          </a:p>
        </p:txBody>
      </p:sp>
    </p:spTree>
    <p:extLst>
      <p:ext uri="{BB962C8B-B14F-4D97-AF65-F5344CB8AC3E}">
        <p14:creationId xmlns:p14="http://schemas.microsoft.com/office/powerpoint/2010/main" val="39715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/>
          <p:nvPr/>
        </p:nvSpPr>
        <p:spPr>
          <a:xfrm>
            <a:off x="5704532" y="2878628"/>
            <a:ext cx="5865949" cy="3599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5"/>
            <a:endParaRPr lang="nl-NL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Button Color - Normal"/>
          <p:cNvSpPr/>
          <p:nvPr/>
        </p:nvSpPr>
        <p:spPr>
          <a:xfrm>
            <a:off x="1539808" y="445506"/>
            <a:ext cx="5176790" cy="1299496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05"/>
            <a:r>
              <a:rPr lang="uk-UA" sz="4064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  <a:endParaRPr lang="nl-NL" sz="4064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40"/>
          <p:cNvGrpSpPr/>
          <p:nvPr/>
        </p:nvGrpSpPr>
        <p:grpSpPr>
          <a:xfrm>
            <a:off x="5918735" y="782183"/>
            <a:ext cx="5979385" cy="6075523"/>
            <a:chOff x="4021138" y="1239838"/>
            <a:chExt cx="5529262" cy="5618163"/>
          </a:xfrm>
        </p:grpSpPr>
        <p:sp>
          <p:nvSpPr>
            <p:cNvPr id="8" name="Freeform 65"/>
            <p:cNvSpPr>
              <a:spLocks/>
            </p:cNvSpPr>
            <p:nvPr/>
          </p:nvSpPr>
          <p:spPr bwMode="auto">
            <a:xfrm>
              <a:off x="4229100" y="5148263"/>
              <a:ext cx="2670175" cy="1709738"/>
            </a:xfrm>
            <a:custGeom>
              <a:avLst/>
              <a:gdLst>
                <a:gd name="T0" fmla="*/ 1605 w 1682"/>
                <a:gd name="T1" fmla="*/ 454 h 1077"/>
                <a:gd name="T2" fmla="*/ 1532 w 1682"/>
                <a:gd name="T3" fmla="*/ 173 h 1077"/>
                <a:gd name="T4" fmla="*/ 1509 w 1682"/>
                <a:gd name="T5" fmla="*/ 512 h 1077"/>
                <a:gd name="T6" fmla="*/ 1447 w 1682"/>
                <a:gd name="T7" fmla="*/ 527 h 1077"/>
                <a:gd name="T8" fmla="*/ 1401 w 1682"/>
                <a:gd name="T9" fmla="*/ 0 h 1077"/>
                <a:gd name="T10" fmla="*/ 1274 w 1682"/>
                <a:gd name="T11" fmla="*/ 431 h 1077"/>
                <a:gd name="T12" fmla="*/ 1228 w 1682"/>
                <a:gd name="T13" fmla="*/ 415 h 1077"/>
                <a:gd name="T14" fmla="*/ 1193 w 1682"/>
                <a:gd name="T15" fmla="*/ 423 h 1077"/>
                <a:gd name="T16" fmla="*/ 1124 w 1682"/>
                <a:gd name="T17" fmla="*/ 438 h 1077"/>
                <a:gd name="T18" fmla="*/ 1039 w 1682"/>
                <a:gd name="T19" fmla="*/ 458 h 1077"/>
                <a:gd name="T20" fmla="*/ 970 w 1682"/>
                <a:gd name="T21" fmla="*/ 504 h 1077"/>
                <a:gd name="T22" fmla="*/ 924 w 1682"/>
                <a:gd name="T23" fmla="*/ 573 h 1077"/>
                <a:gd name="T24" fmla="*/ 905 w 1682"/>
                <a:gd name="T25" fmla="*/ 658 h 1077"/>
                <a:gd name="T26" fmla="*/ 866 w 1682"/>
                <a:gd name="T27" fmla="*/ 662 h 1077"/>
                <a:gd name="T28" fmla="*/ 774 w 1682"/>
                <a:gd name="T29" fmla="*/ 665 h 1077"/>
                <a:gd name="T30" fmla="*/ 681 w 1682"/>
                <a:gd name="T31" fmla="*/ 704 h 1077"/>
                <a:gd name="T32" fmla="*/ 604 w 1682"/>
                <a:gd name="T33" fmla="*/ 704 h 1077"/>
                <a:gd name="T34" fmla="*/ 512 w 1682"/>
                <a:gd name="T35" fmla="*/ 669 h 1077"/>
                <a:gd name="T36" fmla="*/ 420 w 1682"/>
                <a:gd name="T37" fmla="*/ 669 h 1077"/>
                <a:gd name="T38" fmla="*/ 350 w 1682"/>
                <a:gd name="T39" fmla="*/ 685 h 1077"/>
                <a:gd name="T40" fmla="*/ 262 w 1682"/>
                <a:gd name="T41" fmla="*/ 746 h 1077"/>
                <a:gd name="T42" fmla="*/ 193 w 1682"/>
                <a:gd name="T43" fmla="*/ 788 h 1077"/>
                <a:gd name="T44" fmla="*/ 135 w 1682"/>
                <a:gd name="T45" fmla="*/ 788 h 1077"/>
                <a:gd name="T46" fmla="*/ 96 w 1682"/>
                <a:gd name="T47" fmla="*/ 831 h 1077"/>
                <a:gd name="T48" fmla="*/ 96 w 1682"/>
                <a:gd name="T49" fmla="*/ 889 h 1077"/>
                <a:gd name="T50" fmla="*/ 135 w 1682"/>
                <a:gd name="T51" fmla="*/ 931 h 1077"/>
                <a:gd name="T52" fmla="*/ 173 w 1682"/>
                <a:gd name="T53" fmla="*/ 935 h 1077"/>
                <a:gd name="T54" fmla="*/ 173 w 1682"/>
                <a:gd name="T55" fmla="*/ 977 h 1077"/>
                <a:gd name="T56" fmla="*/ 108 w 1682"/>
                <a:gd name="T57" fmla="*/ 973 h 1077"/>
                <a:gd name="T58" fmla="*/ 50 w 1682"/>
                <a:gd name="T59" fmla="*/ 1000 h 1077"/>
                <a:gd name="T60" fmla="*/ 0 w 1682"/>
                <a:gd name="T61" fmla="*/ 1077 h 1077"/>
                <a:gd name="T62" fmla="*/ 1682 w 1682"/>
                <a:gd name="T63" fmla="*/ 450 h 1077"/>
                <a:gd name="T64" fmla="*/ 1640 w 1682"/>
                <a:gd name="T65" fmla="*/ 450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82" h="1077">
                  <a:moveTo>
                    <a:pt x="1640" y="450"/>
                  </a:moveTo>
                  <a:lnTo>
                    <a:pt x="1605" y="454"/>
                  </a:lnTo>
                  <a:lnTo>
                    <a:pt x="1605" y="173"/>
                  </a:lnTo>
                  <a:lnTo>
                    <a:pt x="1532" y="173"/>
                  </a:lnTo>
                  <a:lnTo>
                    <a:pt x="1532" y="488"/>
                  </a:lnTo>
                  <a:lnTo>
                    <a:pt x="1509" y="512"/>
                  </a:lnTo>
                  <a:lnTo>
                    <a:pt x="1490" y="538"/>
                  </a:lnTo>
                  <a:lnTo>
                    <a:pt x="1447" y="527"/>
                  </a:lnTo>
                  <a:lnTo>
                    <a:pt x="1401" y="519"/>
                  </a:lnTo>
                  <a:lnTo>
                    <a:pt x="1401" y="0"/>
                  </a:lnTo>
                  <a:lnTo>
                    <a:pt x="1274" y="0"/>
                  </a:lnTo>
                  <a:lnTo>
                    <a:pt x="1274" y="431"/>
                  </a:lnTo>
                  <a:lnTo>
                    <a:pt x="1255" y="419"/>
                  </a:lnTo>
                  <a:lnTo>
                    <a:pt x="1228" y="415"/>
                  </a:lnTo>
                  <a:lnTo>
                    <a:pt x="1213" y="415"/>
                  </a:lnTo>
                  <a:lnTo>
                    <a:pt x="1193" y="423"/>
                  </a:lnTo>
                  <a:lnTo>
                    <a:pt x="1170" y="446"/>
                  </a:lnTo>
                  <a:lnTo>
                    <a:pt x="1124" y="438"/>
                  </a:lnTo>
                  <a:lnTo>
                    <a:pt x="1078" y="442"/>
                  </a:lnTo>
                  <a:lnTo>
                    <a:pt x="1039" y="458"/>
                  </a:lnTo>
                  <a:lnTo>
                    <a:pt x="1001" y="477"/>
                  </a:lnTo>
                  <a:lnTo>
                    <a:pt x="970" y="504"/>
                  </a:lnTo>
                  <a:lnTo>
                    <a:pt x="943" y="535"/>
                  </a:lnTo>
                  <a:lnTo>
                    <a:pt x="924" y="573"/>
                  </a:lnTo>
                  <a:lnTo>
                    <a:pt x="909" y="612"/>
                  </a:lnTo>
                  <a:lnTo>
                    <a:pt x="905" y="658"/>
                  </a:lnTo>
                  <a:lnTo>
                    <a:pt x="905" y="673"/>
                  </a:lnTo>
                  <a:lnTo>
                    <a:pt x="866" y="662"/>
                  </a:lnTo>
                  <a:lnTo>
                    <a:pt x="828" y="662"/>
                  </a:lnTo>
                  <a:lnTo>
                    <a:pt x="774" y="665"/>
                  </a:lnTo>
                  <a:lnTo>
                    <a:pt x="728" y="681"/>
                  </a:lnTo>
                  <a:lnTo>
                    <a:pt x="681" y="704"/>
                  </a:lnTo>
                  <a:lnTo>
                    <a:pt x="643" y="731"/>
                  </a:lnTo>
                  <a:lnTo>
                    <a:pt x="604" y="704"/>
                  </a:lnTo>
                  <a:lnTo>
                    <a:pt x="558" y="685"/>
                  </a:lnTo>
                  <a:lnTo>
                    <a:pt x="512" y="669"/>
                  </a:lnTo>
                  <a:lnTo>
                    <a:pt x="458" y="665"/>
                  </a:lnTo>
                  <a:lnTo>
                    <a:pt x="420" y="669"/>
                  </a:lnTo>
                  <a:lnTo>
                    <a:pt x="385" y="673"/>
                  </a:lnTo>
                  <a:lnTo>
                    <a:pt x="350" y="685"/>
                  </a:lnTo>
                  <a:lnTo>
                    <a:pt x="316" y="704"/>
                  </a:lnTo>
                  <a:lnTo>
                    <a:pt x="262" y="746"/>
                  </a:lnTo>
                  <a:lnTo>
                    <a:pt x="216" y="800"/>
                  </a:lnTo>
                  <a:lnTo>
                    <a:pt x="193" y="788"/>
                  </a:lnTo>
                  <a:lnTo>
                    <a:pt x="166" y="785"/>
                  </a:lnTo>
                  <a:lnTo>
                    <a:pt x="135" y="788"/>
                  </a:lnTo>
                  <a:lnTo>
                    <a:pt x="112" y="804"/>
                  </a:lnTo>
                  <a:lnTo>
                    <a:pt x="96" y="831"/>
                  </a:lnTo>
                  <a:lnTo>
                    <a:pt x="89" y="862"/>
                  </a:lnTo>
                  <a:lnTo>
                    <a:pt x="96" y="889"/>
                  </a:lnTo>
                  <a:lnTo>
                    <a:pt x="112" y="915"/>
                  </a:lnTo>
                  <a:lnTo>
                    <a:pt x="135" y="931"/>
                  </a:lnTo>
                  <a:lnTo>
                    <a:pt x="166" y="939"/>
                  </a:lnTo>
                  <a:lnTo>
                    <a:pt x="173" y="935"/>
                  </a:lnTo>
                  <a:lnTo>
                    <a:pt x="173" y="954"/>
                  </a:lnTo>
                  <a:lnTo>
                    <a:pt x="173" y="977"/>
                  </a:lnTo>
                  <a:lnTo>
                    <a:pt x="135" y="973"/>
                  </a:lnTo>
                  <a:lnTo>
                    <a:pt x="108" y="973"/>
                  </a:lnTo>
                  <a:lnTo>
                    <a:pt x="89" y="981"/>
                  </a:lnTo>
                  <a:lnTo>
                    <a:pt x="50" y="1000"/>
                  </a:lnTo>
                  <a:lnTo>
                    <a:pt x="19" y="1035"/>
                  </a:lnTo>
                  <a:lnTo>
                    <a:pt x="0" y="1077"/>
                  </a:lnTo>
                  <a:lnTo>
                    <a:pt x="1682" y="1077"/>
                  </a:lnTo>
                  <a:lnTo>
                    <a:pt x="1682" y="450"/>
                  </a:lnTo>
                  <a:lnTo>
                    <a:pt x="1659" y="450"/>
                  </a:lnTo>
                  <a:lnTo>
                    <a:pt x="1640" y="4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" name="Freeform 66"/>
            <p:cNvSpPr>
              <a:spLocks/>
            </p:cNvSpPr>
            <p:nvPr/>
          </p:nvSpPr>
          <p:spPr bwMode="auto">
            <a:xfrm>
              <a:off x="4859338" y="6040438"/>
              <a:ext cx="122238" cy="120650"/>
            </a:xfrm>
            <a:custGeom>
              <a:avLst/>
              <a:gdLst>
                <a:gd name="T0" fmla="*/ 38 w 77"/>
                <a:gd name="T1" fmla="*/ 76 h 76"/>
                <a:gd name="T2" fmla="*/ 54 w 77"/>
                <a:gd name="T3" fmla="*/ 73 h 76"/>
                <a:gd name="T4" fmla="*/ 65 w 77"/>
                <a:gd name="T5" fmla="*/ 65 h 76"/>
                <a:gd name="T6" fmla="*/ 73 w 77"/>
                <a:gd name="T7" fmla="*/ 53 h 76"/>
                <a:gd name="T8" fmla="*/ 77 w 77"/>
                <a:gd name="T9" fmla="*/ 38 h 76"/>
                <a:gd name="T10" fmla="*/ 73 w 77"/>
                <a:gd name="T11" fmla="*/ 23 h 76"/>
                <a:gd name="T12" fmla="*/ 65 w 77"/>
                <a:gd name="T13" fmla="*/ 11 h 76"/>
                <a:gd name="T14" fmla="*/ 54 w 77"/>
                <a:gd name="T15" fmla="*/ 3 h 76"/>
                <a:gd name="T16" fmla="*/ 38 w 77"/>
                <a:gd name="T17" fmla="*/ 0 h 76"/>
                <a:gd name="T18" fmla="*/ 23 w 77"/>
                <a:gd name="T19" fmla="*/ 3 h 76"/>
                <a:gd name="T20" fmla="*/ 11 w 77"/>
                <a:gd name="T21" fmla="*/ 11 h 76"/>
                <a:gd name="T22" fmla="*/ 3 w 77"/>
                <a:gd name="T23" fmla="*/ 23 h 76"/>
                <a:gd name="T24" fmla="*/ 0 w 77"/>
                <a:gd name="T25" fmla="*/ 38 h 76"/>
                <a:gd name="T26" fmla="*/ 3 w 77"/>
                <a:gd name="T27" fmla="*/ 53 h 76"/>
                <a:gd name="T28" fmla="*/ 11 w 77"/>
                <a:gd name="T29" fmla="*/ 65 h 76"/>
                <a:gd name="T30" fmla="*/ 23 w 77"/>
                <a:gd name="T31" fmla="*/ 73 h 76"/>
                <a:gd name="T32" fmla="*/ 38 w 77"/>
                <a:gd name="T3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6">
                  <a:moveTo>
                    <a:pt x="38" y="76"/>
                  </a:moveTo>
                  <a:lnTo>
                    <a:pt x="54" y="73"/>
                  </a:lnTo>
                  <a:lnTo>
                    <a:pt x="65" y="65"/>
                  </a:lnTo>
                  <a:lnTo>
                    <a:pt x="73" y="53"/>
                  </a:lnTo>
                  <a:lnTo>
                    <a:pt x="77" y="38"/>
                  </a:lnTo>
                  <a:lnTo>
                    <a:pt x="73" y="23"/>
                  </a:lnTo>
                  <a:lnTo>
                    <a:pt x="65" y="11"/>
                  </a:lnTo>
                  <a:lnTo>
                    <a:pt x="54" y="3"/>
                  </a:lnTo>
                  <a:lnTo>
                    <a:pt x="38" y="0"/>
                  </a:lnTo>
                  <a:lnTo>
                    <a:pt x="23" y="3"/>
                  </a:lnTo>
                  <a:lnTo>
                    <a:pt x="11" y="11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3" y="53"/>
                  </a:lnTo>
                  <a:lnTo>
                    <a:pt x="11" y="65"/>
                  </a:lnTo>
                  <a:lnTo>
                    <a:pt x="23" y="73"/>
                  </a:lnTo>
                  <a:lnTo>
                    <a:pt x="38" y="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Freeform 67"/>
            <p:cNvSpPr>
              <a:spLocks/>
            </p:cNvSpPr>
            <p:nvPr/>
          </p:nvSpPr>
          <p:spPr bwMode="auto">
            <a:xfrm>
              <a:off x="5322888" y="5856288"/>
              <a:ext cx="287338" cy="280988"/>
            </a:xfrm>
            <a:custGeom>
              <a:avLst/>
              <a:gdLst>
                <a:gd name="T0" fmla="*/ 93 w 181"/>
                <a:gd name="T1" fmla="*/ 177 h 177"/>
                <a:gd name="T2" fmla="*/ 127 w 181"/>
                <a:gd name="T3" fmla="*/ 169 h 177"/>
                <a:gd name="T4" fmla="*/ 154 w 181"/>
                <a:gd name="T5" fmla="*/ 150 h 177"/>
                <a:gd name="T6" fmla="*/ 173 w 181"/>
                <a:gd name="T7" fmla="*/ 123 h 177"/>
                <a:gd name="T8" fmla="*/ 181 w 181"/>
                <a:gd name="T9" fmla="*/ 89 h 177"/>
                <a:gd name="T10" fmla="*/ 173 w 181"/>
                <a:gd name="T11" fmla="*/ 54 h 177"/>
                <a:gd name="T12" fmla="*/ 154 w 181"/>
                <a:gd name="T13" fmla="*/ 23 h 177"/>
                <a:gd name="T14" fmla="*/ 127 w 181"/>
                <a:gd name="T15" fmla="*/ 4 h 177"/>
                <a:gd name="T16" fmla="*/ 93 w 181"/>
                <a:gd name="T17" fmla="*/ 0 h 177"/>
                <a:gd name="T18" fmla="*/ 54 w 181"/>
                <a:gd name="T19" fmla="*/ 4 h 177"/>
                <a:gd name="T20" fmla="*/ 27 w 181"/>
                <a:gd name="T21" fmla="*/ 23 h 177"/>
                <a:gd name="T22" fmla="*/ 8 w 181"/>
                <a:gd name="T23" fmla="*/ 54 h 177"/>
                <a:gd name="T24" fmla="*/ 0 w 181"/>
                <a:gd name="T25" fmla="*/ 89 h 177"/>
                <a:gd name="T26" fmla="*/ 8 w 181"/>
                <a:gd name="T27" fmla="*/ 123 h 177"/>
                <a:gd name="T28" fmla="*/ 27 w 181"/>
                <a:gd name="T29" fmla="*/ 150 h 177"/>
                <a:gd name="T30" fmla="*/ 54 w 181"/>
                <a:gd name="T31" fmla="*/ 169 h 177"/>
                <a:gd name="T32" fmla="*/ 93 w 181"/>
                <a:gd name="T33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1" h="177">
                  <a:moveTo>
                    <a:pt x="93" y="177"/>
                  </a:moveTo>
                  <a:lnTo>
                    <a:pt x="127" y="169"/>
                  </a:lnTo>
                  <a:lnTo>
                    <a:pt x="154" y="150"/>
                  </a:lnTo>
                  <a:lnTo>
                    <a:pt x="173" y="123"/>
                  </a:lnTo>
                  <a:lnTo>
                    <a:pt x="181" y="89"/>
                  </a:lnTo>
                  <a:lnTo>
                    <a:pt x="173" y="54"/>
                  </a:lnTo>
                  <a:lnTo>
                    <a:pt x="154" y="23"/>
                  </a:lnTo>
                  <a:lnTo>
                    <a:pt x="127" y="4"/>
                  </a:lnTo>
                  <a:lnTo>
                    <a:pt x="93" y="0"/>
                  </a:lnTo>
                  <a:lnTo>
                    <a:pt x="54" y="4"/>
                  </a:lnTo>
                  <a:lnTo>
                    <a:pt x="27" y="23"/>
                  </a:lnTo>
                  <a:lnTo>
                    <a:pt x="8" y="54"/>
                  </a:lnTo>
                  <a:lnTo>
                    <a:pt x="0" y="89"/>
                  </a:lnTo>
                  <a:lnTo>
                    <a:pt x="8" y="123"/>
                  </a:lnTo>
                  <a:lnTo>
                    <a:pt x="27" y="150"/>
                  </a:lnTo>
                  <a:lnTo>
                    <a:pt x="54" y="169"/>
                  </a:lnTo>
                  <a:lnTo>
                    <a:pt x="93" y="1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 68"/>
            <p:cNvSpPr>
              <a:spLocks/>
            </p:cNvSpPr>
            <p:nvPr/>
          </p:nvSpPr>
          <p:spPr bwMode="auto">
            <a:xfrm>
              <a:off x="4021138" y="6675438"/>
              <a:ext cx="141288" cy="139700"/>
            </a:xfrm>
            <a:custGeom>
              <a:avLst/>
              <a:gdLst>
                <a:gd name="T0" fmla="*/ 43 w 89"/>
                <a:gd name="T1" fmla="*/ 0 h 88"/>
                <a:gd name="T2" fmla="*/ 27 w 89"/>
                <a:gd name="T3" fmla="*/ 3 h 88"/>
                <a:gd name="T4" fmla="*/ 12 w 89"/>
                <a:gd name="T5" fmla="*/ 15 h 88"/>
                <a:gd name="T6" fmla="*/ 4 w 89"/>
                <a:gd name="T7" fmla="*/ 27 h 88"/>
                <a:gd name="T8" fmla="*/ 0 w 89"/>
                <a:gd name="T9" fmla="*/ 46 h 88"/>
                <a:gd name="T10" fmla="*/ 4 w 89"/>
                <a:gd name="T11" fmla="*/ 61 h 88"/>
                <a:gd name="T12" fmla="*/ 12 w 89"/>
                <a:gd name="T13" fmla="*/ 77 h 88"/>
                <a:gd name="T14" fmla="*/ 27 w 89"/>
                <a:gd name="T15" fmla="*/ 84 h 88"/>
                <a:gd name="T16" fmla="*/ 43 w 89"/>
                <a:gd name="T17" fmla="*/ 88 h 88"/>
                <a:gd name="T18" fmla="*/ 62 w 89"/>
                <a:gd name="T19" fmla="*/ 84 h 88"/>
                <a:gd name="T20" fmla="*/ 73 w 89"/>
                <a:gd name="T21" fmla="*/ 77 h 88"/>
                <a:gd name="T22" fmla="*/ 85 w 89"/>
                <a:gd name="T23" fmla="*/ 61 h 88"/>
                <a:gd name="T24" fmla="*/ 89 w 89"/>
                <a:gd name="T25" fmla="*/ 46 h 88"/>
                <a:gd name="T26" fmla="*/ 85 w 89"/>
                <a:gd name="T27" fmla="*/ 27 h 88"/>
                <a:gd name="T28" fmla="*/ 73 w 89"/>
                <a:gd name="T29" fmla="*/ 15 h 88"/>
                <a:gd name="T30" fmla="*/ 62 w 89"/>
                <a:gd name="T31" fmla="*/ 3 h 88"/>
                <a:gd name="T32" fmla="*/ 43 w 89"/>
                <a:gd name="T3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88">
                  <a:moveTo>
                    <a:pt x="43" y="0"/>
                  </a:moveTo>
                  <a:lnTo>
                    <a:pt x="27" y="3"/>
                  </a:lnTo>
                  <a:lnTo>
                    <a:pt x="12" y="15"/>
                  </a:lnTo>
                  <a:lnTo>
                    <a:pt x="4" y="27"/>
                  </a:lnTo>
                  <a:lnTo>
                    <a:pt x="0" y="46"/>
                  </a:lnTo>
                  <a:lnTo>
                    <a:pt x="4" y="61"/>
                  </a:lnTo>
                  <a:lnTo>
                    <a:pt x="12" y="77"/>
                  </a:lnTo>
                  <a:lnTo>
                    <a:pt x="27" y="84"/>
                  </a:lnTo>
                  <a:lnTo>
                    <a:pt x="43" y="88"/>
                  </a:lnTo>
                  <a:lnTo>
                    <a:pt x="62" y="84"/>
                  </a:lnTo>
                  <a:lnTo>
                    <a:pt x="73" y="77"/>
                  </a:lnTo>
                  <a:lnTo>
                    <a:pt x="85" y="61"/>
                  </a:lnTo>
                  <a:lnTo>
                    <a:pt x="89" y="46"/>
                  </a:lnTo>
                  <a:lnTo>
                    <a:pt x="85" y="27"/>
                  </a:lnTo>
                  <a:lnTo>
                    <a:pt x="73" y="15"/>
                  </a:lnTo>
                  <a:lnTo>
                    <a:pt x="62" y="3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" name="Freeform 69"/>
            <p:cNvSpPr>
              <a:spLocks/>
            </p:cNvSpPr>
            <p:nvPr/>
          </p:nvSpPr>
          <p:spPr bwMode="auto">
            <a:xfrm>
              <a:off x="5708650" y="5453063"/>
              <a:ext cx="261938" cy="263525"/>
            </a:xfrm>
            <a:custGeom>
              <a:avLst/>
              <a:gdLst>
                <a:gd name="T0" fmla="*/ 80 w 165"/>
                <a:gd name="T1" fmla="*/ 166 h 166"/>
                <a:gd name="T2" fmla="*/ 115 w 165"/>
                <a:gd name="T3" fmla="*/ 158 h 166"/>
                <a:gd name="T4" fmla="*/ 138 w 165"/>
                <a:gd name="T5" fmla="*/ 143 h 166"/>
                <a:gd name="T6" fmla="*/ 157 w 165"/>
                <a:gd name="T7" fmla="*/ 116 h 166"/>
                <a:gd name="T8" fmla="*/ 165 w 165"/>
                <a:gd name="T9" fmla="*/ 85 h 166"/>
                <a:gd name="T10" fmla="*/ 157 w 165"/>
                <a:gd name="T11" fmla="*/ 50 h 166"/>
                <a:gd name="T12" fmla="*/ 138 w 165"/>
                <a:gd name="T13" fmla="*/ 23 h 166"/>
                <a:gd name="T14" fmla="*/ 115 w 165"/>
                <a:gd name="T15" fmla="*/ 8 h 166"/>
                <a:gd name="T16" fmla="*/ 80 w 165"/>
                <a:gd name="T17" fmla="*/ 0 h 166"/>
                <a:gd name="T18" fmla="*/ 50 w 165"/>
                <a:gd name="T19" fmla="*/ 8 h 166"/>
                <a:gd name="T20" fmla="*/ 23 w 165"/>
                <a:gd name="T21" fmla="*/ 23 h 166"/>
                <a:gd name="T22" fmla="*/ 7 w 165"/>
                <a:gd name="T23" fmla="*/ 50 h 166"/>
                <a:gd name="T24" fmla="*/ 0 w 165"/>
                <a:gd name="T25" fmla="*/ 85 h 166"/>
                <a:gd name="T26" fmla="*/ 7 w 165"/>
                <a:gd name="T27" fmla="*/ 116 h 166"/>
                <a:gd name="T28" fmla="*/ 23 w 165"/>
                <a:gd name="T29" fmla="*/ 143 h 166"/>
                <a:gd name="T30" fmla="*/ 50 w 165"/>
                <a:gd name="T31" fmla="*/ 158 h 166"/>
                <a:gd name="T32" fmla="*/ 80 w 165"/>
                <a:gd name="T33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5" h="166">
                  <a:moveTo>
                    <a:pt x="80" y="166"/>
                  </a:moveTo>
                  <a:lnTo>
                    <a:pt x="115" y="158"/>
                  </a:lnTo>
                  <a:lnTo>
                    <a:pt x="138" y="143"/>
                  </a:lnTo>
                  <a:lnTo>
                    <a:pt x="157" y="116"/>
                  </a:lnTo>
                  <a:lnTo>
                    <a:pt x="165" y="85"/>
                  </a:lnTo>
                  <a:lnTo>
                    <a:pt x="157" y="50"/>
                  </a:lnTo>
                  <a:lnTo>
                    <a:pt x="138" y="23"/>
                  </a:lnTo>
                  <a:lnTo>
                    <a:pt x="115" y="8"/>
                  </a:lnTo>
                  <a:lnTo>
                    <a:pt x="80" y="0"/>
                  </a:lnTo>
                  <a:lnTo>
                    <a:pt x="50" y="8"/>
                  </a:lnTo>
                  <a:lnTo>
                    <a:pt x="23" y="23"/>
                  </a:lnTo>
                  <a:lnTo>
                    <a:pt x="7" y="50"/>
                  </a:lnTo>
                  <a:lnTo>
                    <a:pt x="0" y="85"/>
                  </a:lnTo>
                  <a:lnTo>
                    <a:pt x="7" y="116"/>
                  </a:lnTo>
                  <a:lnTo>
                    <a:pt x="23" y="143"/>
                  </a:lnTo>
                  <a:lnTo>
                    <a:pt x="50" y="158"/>
                  </a:lnTo>
                  <a:lnTo>
                    <a:pt x="80" y="1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" name="Freeform 70"/>
            <p:cNvSpPr>
              <a:spLocks/>
            </p:cNvSpPr>
            <p:nvPr/>
          </p:nvSpPr>
          <p:spPr bwMode="auto">
            <a:xfrm>
              <a:off x="4430713" y="5843588"/>
              <a:ext cx="147638" cy="147638"/>
            </a:xfrm>
            <a:custGeom>
              <a:avLst/>
              <a:gdLst>
                <a:gd name="T0" fmla="*/ 46 w 93"/>
                <a:gd name="T1" fmla="*/ 93 h 93"/>
                <a:gd name="T2" fmla="*/ 62 w 93"/>
                <a:gd name="T3" fmla="*/ 89 h 93"/>
                <a:gd name="T4" fmla="*/ 77 w 93"/>
                <a:gd name="T5" fmla="*/ 81 h 93"/>
                <a:gd name="T6" fmla="*/ 89 w 93"/>
                <a:gd name="T7" fmla="*/ 66 h 93"/>
                <a:gd name="T8" fmla="*/ 93 w 93"/>
                <a:gd name="T9" fmla="*/ 47 h 93"/>
                <a:gd name="T10" fmla="*/ 89 w 93"/>
                <a:gd name="T11" fmla="*/ 31 h 93"/>
                <a:gd name="T12" fmla="*/ 77 w 93"/>
                <a:gd name="T13" fmla="*/ 16 h 93"/>
                <a:gd name="T14" fmla="*/ 62 w 93"/>
                <a:gd name="T15" fmla="*/ 4 h 93"/>
                <a:gd name="T16" fmla="*/ 46 w 93"/>
                <a:gd name="T17" fmla="*/ 0 h 93"/>
                <a:gd name="T18" fmla="*/ 27 w 93"/>
                <a:gd name="T19" fmla="*/ 4 h 93"/>
                <a:gd name="T20" fmla="*/ 12 w 93"/>
                <a:gd name="T21" fmla="*/ 16 h 93"/>
                <a:gd name="T22" fmla="*/ 0 w 93"/>
                <a:gd name="T23" fmla="*/ 31 h 93"/>
                <a:gd name="T24" fmla="*/ 0 w 93"/>
                <a:gd name="T25" fmla="*/ 47 h 93"/>
                <a:gd name="T26" fmla="*/ 0 w 93"/>
                <a:gd name="T27" fmla="*/ 66 h 93"/>
                <a:gd name="T28" fmla="*/ 12 w 93"/>
                <a:gd name="T29" fmla="*/ 81 h 93"/>
                <a:gd name="T30" fmla="*/ 27 w 93"/>
                <a:gd name="T31" fmla="*/ 89 h 93"/>
                <a:gd name="T32" fmla="*/ 46 w 93"/>
                <a:gd name="T33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3" h="93">
                  <a:moveTo>
                    <a:pt x="46" y="93"/>
                  </a:moveTo>
                  <a:lnTo>
                    <a:pt x="62" y="89"/>
                  </a:lnTo>
                  <a:lnTo>
                    <a:pt x="77" y="81"/>
                  </a:lnTo>
                  <a:lnTo>
                    <a:pt x="89" y="66"/>
                  </a:lnTo>
                  <a:lnTo>
                    <a:pt x="93" y="47"/>
                  </a:lnTo>
                  <a:lnTo>
                    <a:pt x="89" y="31"/>
                  </a:lnTo>
                  <a:lnTo>
                    <a:pt x="77" y="16"/>
                  </a:lnTo>
                  <a:lnTo>
                    <a:pt x="62" y="4"/>
                  </a:lnTo>
                  <a:lnTo>
                    <a:pt x="46" y="0"/>
                  </a:lnTo>
                  <a:lnTo>
                    <a:pt x="27" y="4"/>
                  </a:lnTo>
                  <a:lnTo>
                    <a:pt x="12" y="16"/>
                  </a:lnTo>
                  <a:lnTo>
                    <a:pt x="0" y="31"/>
                  </a:lnTo>
                  <a:lnTo>
                    <a:pt x="0" y="47"/>
                  </a:lnTo>
                  <a:lnTo>
                    <a:pt x="0" y="66"/>
                  </a:lnTo>
                  <a:lnTo>
                    <a:pt x="12" y="81"/>
                  </a:lnTo>
                  <a:lnTo>
                    <a:pt x="27" y="89"/>
                  </a:lnTo>
                  <a:lnTo>
                    <a:pt x="46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Freeform 71"/>
            <p:cNvSpPr>
              <a:spLocks/>
            </p:cNvSpPr>
            <p:nvPr/>
          </p:nvSpPr>
          <p:spPr bwMode="auto">
            <a:xfrm>
              <a:off x="6886575" y="5148263"/>
              <a:ext cx="2663825" cy="1709738"/>
            </a:xfrm>
            <a:custGeom>
              <a:avLst/>
              <a:gdLst>
                <a:gd name="T0" fmla="*/ 77 w 1678"/>
                <a:gd name="T1" fmla="*/ 454 h 1077"/>
                <a:gd name="T2" fmla="*/ 147 w 1678"/>
                <a:gd name="T3" fmla="*/ 173 h 1077"/>
                <a:gd name="T4" fmla="*/ 174 w 1678"/>
                <a:gd name="T5" fmla="*/ 512 h 1077"/>
                <a:gd name="T6" fmla="*/ 235 w 1678"/>
                <a:gd name="T7" fmla="*/ 527 h 1077"/>
                <a:gd name="T8" fmla="*/ 281 w 1678"/>
                <a:gd name="T9" fmla="*/ 0 h 1077"/>
                <a:gd name="T10" fmla="*/ 408 w 1678"/>
                <a:gd name="T11" fmla="*/ 431 h 1077"/>
                <a:gd name="T12" fmla="*/ 455 w 1678"/>
                <a:gd name="T13" fmla="*/ 415 h 1077"/>
                <a:gd name="T14" fmla="*/ 485 w 1678"/>
                <a:gd name="T15" fmla="*/ 423 h 1077"/>
                <a:gd name="T16" fmla="*/ 558 w 1678"/>
                <a:gd name="T17" fmla="*/ 438 h 1077"/>
                <a:gd name="T18" fmla="*/ 643 w 1678"/>
                <a:gd name="T19" fmla="*/ 458 h 1077"/>
                <a:gd name="T20" fmla="*/ 712 w 1678"/>
                <a:gd name="T21" fmla="*/ 504 h 1077"/>
                <a:gd name="T22" fmla="*/ 759 w 1678"/>
                <a:gd name="T23" fmla="*/ 573 h 1077"/>
                <a:gd name="T24" fmla="*/ 778 w 1678"/>
                <a:gd name="T25" fmla="*/ 658 h 1077"/>
                <a:gd name="T26" fmla="*/ 816 w 1678"/>
                <a:gd name="T27" fmla="*/ 662 h 1077"/>
                <a:gd name="T28" fmla="*/ 909 w 1678"/>
                <a:gd name="T29" fmla="*/ 665 h 1077"/>
                <a:gd name="T30" fmla="*/ 997 w 1678"/>
                <a:gd name="T31" fmla="*/ 704 h 1077"/>
                <a:gd name="T32" fmla="*/ 1078 w 1678"/>
                <a:gd name="T33" fmla="*/ 704 h 1077"/>
                <a:gd name="T34" fmla="*/ 1170 w 1678"/>
                <a:gd name="T35" fmla="*/ 669 h 1077"/>
                <a:gd name="T36" fmla="*/ 1259 w 1678"/>
                <a:gd name="T37" fmla="*/ 669 h 1077"/>
                <a:gd name="T38" fmla="*/ 1332 w 1678"/>
                <a:gd name="T39" fmla="*/ 685 h 1077"/>
                <a:gd name="T40" fmla="*/ 1421 w 1678"/>
                <a:gd name="T41" fmla="*/ 746 h 1077"/>
                <a:gd name="T42" fmla="*/ 1490 w 1678"/>
                <a:gd name="T43" fmla="*/ 788 h 1077"/>
                <a:gd name="T44" fmla="*/ 1544 w 1678"/>
                <a:gd name="T45" fmla="*/ 788 h 1077"/>
                <a:gd name="T46" fmla="*/ 1586 w 1678"/>
                <a:gd name="T47" fmla="*/ 831 h 1077"/>
                <a:gd name="T48" fmla="*/ 1586 w 1678"/>
                <a:gd name="T49" fmla="*/ 889 h 1077"/>
                <a:gd name="T50" fmla="*/ 1544 w 1678"/>
                <a:gd name="T51" fmla="*/ 931 h 1077"/>
                <a:gd name="T52" fmla="*/ 1509 w 1678"/>
                <a:gd name="T53" fmla="*/ 935 h 1077"/>
                <a:gd name="T54" fmla="*/ 1509 w 1678"/>
                <a:gd name="T55" fmla="*/ 977 h 1077"/>
                <a:gd name="T56" fmla="*/ 1571 w 1678"/>
                <a:gd name="T57" fmla="*/ 973 h 1077"/>
                <a:gd name="T58" fmla="*/ 1632 w 1678"/>
                <a:gd name="T59" fmla="*/ 1000 h 1077"/>
                <a:gd name="T60" fmla="*/ 1678 w 1678"/>
                <a:gd name="T61" fmla="*/ 1077 h 1077"/>
                <a:gd name="T62" fmla="*/ 0 w 1678"/>
                <a:gd name="T63" fmla="*/ 450 h 1077"/>
                <a:gd name="T64" fmla="*/ 43 w 1678"/>
                <a:gd name="T65" fmla="*/ 450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8" h="1077">
                  <a:moveTo>
                    <a:pt x="43" y="450"/>
                  </a:moveTo>
                  <a:lnTo>
                    <a:pt x="77" y="454"/>
                  </a:lnTo>
                  <a:lnTo>
                    <a:pt x="77" y="173"/>
                  </a:lnTo>
                  <a:lnTo>
                    <a:pt x="147" y="173"/>
                  </a:lnTo>
                  <a:lnTo>
                    <a:pt x="147" y="488"/>
                  </a:lnTo>
                  <a:lnTo>
                    <a:pt x="174" y="512"/>
                  </a:lnTo>
                  <a:lnTo>
                    <a:pt x="193" y="538"/>
                  </a:lnTo>
                  <a:lnTo>
                    <a:pt x="235" y="527"/>
                  </a:lnTo>
                  <a:lnTo>
                    <a:pt x="281" y="519"/>
                  </a:lnTo>
                  <a:lnTo>
                    <a:pt x="281" y="0"/>
                  </a:lnTo>
                  <a:lnTo>
                    <a:pt x="408" y="0"/>
                  </a:lnTo>
                  <a:lnTo>
                    <a:pt x="408" y="431"/>
                  </a:lnTo>
                  <a:lnTo>
                    <a:pt x="428" y="419"/>
                  </a:lnTo>
                  <a:lnTo>
                    <a:pt x="455" y="415"/>
                  </a:lnTo>
                  <a:lnTo>
                    <a:pt x="470" y="415"/>
                  </a:lnTo>
                  <a:lnTo>
                    <a:pt x="485" y="423"/>
                  </a:lnTo>
                  <a:lnTo>
                    <a:pt x="512" y="446"/>
                  </a:lnTo>
                  <a:lnTo>
                    <a:pt x="558" y="438"/>
                  </a:lnTo>
                  <a:lnTo>
                    <a:pt x="601" y="442"/>
                  </a:lnTo>
                  <a:lnTo>
                    <a:pt x="643" y="458"/>
                  </a:lnTo>
                  <a:lnTo>
                    <a:pt x="682" y="477"/>
                  </a:lnTo>
                  <a:lnTo>
                    <a:pt x="712" y="504"/>
                  </a:lnTo>
                  <a:lnTo>
                    <a:pt x="739" y="535"/>
                  </a:lnTo>
                  <a:lnTo>
                    <a:pt x="759" y="573"/>
                  </a:lnTo>
                  <a:lnTo>
                    <a:pt x="770" y="612"/>
                  </a:lnTo>
                  <a:lnTo>
                    <a:pt x="778" y="658"/>
                  </a:lnTo>
                  <a:lnTo>
                    <a:pt x="774" y="673"/>
                  </a:lnTo>
                  <a:lnTo>
                    <a:pt x="816" y="662"/>
                  </a:lnTo>
                  <a:lnTo>
                    <a:pt x="855" y="662"/>
                  </a:lnTo>
                  <a:lnTo>
                    <a:pt x="909" y="665"/>
                  </a:lnTo>
                  <a:lnTo>
                    <a:pt x="955" y="681"/>
                  </a:lnTo>
                  <a:lnTo>
                    <a:pt x="997" y="704"/>
                  </a:lnTo>
                  <a:lnTo>
                    <a:pt x="1036" y="731"/>
                  </a:lnTo>
                  <a:lnTo>
                    <a:pt x="1078" y="704"/>
                  </a:lnTo>
                  <a:lnTo>
                    <a:pt x="1124" y="685"/>
                  </a:lnTo>
                  <a:lnTo>
                    <a:pt x="1170" y="669"/>
                  </a:lnTo>
                  <a:lnTo>
                    <a:pt x="1224" y="665"/>
                  </a:lnTo>
                  <a:lnTo>
                    <a:pt x="1259" y="669"/>
                  </a:lnTo>
                  <a:lnTo>
                    <a:pt x="1297" y="673"/>
                  </a:lnTo>
                  <a:lnTo>
                    <a:pt x="1332" y="685"/>
                  </a:lnTo>
                  <a:lnTo>
                    <a:pt x="1363" y="704"/>
                  </a:lnTo>
                  <a:lnTo>
                    <a:pt x="1421" y="746"/>
                  </a:lnTo>
                  <a:lnTo>
                    <a:pt x="1467" y="800"/>
                  </a:lnTo>
                  <a:lnTo>
                    <a:pt x="1490" y="788"/>
                  </a:lnTo>
                  <a:lnTo>
                    <a:pt x="1517" y="785"/>
                  </a:lnTo>
                  <a:lnTo>
                    <a:pt x="1544" y="788"/>
                  </a:lnTo>
                  <a:lnTo>
                    <a:pt x="1571" y="804"/>
                  </a:lnTo>
                  <a:lnTo>
                    <a:pt x="1586" y="831"/>
                  </a:lnTo>
                  <a:lnTo>
                    <a:pt x="1594" y="862"/>
                  </a:lnTo>
                  <a:lnTo>
                    <a:pt x="1586" y="889"/>
                  </a:lnTo>
                  <a:lnTo>
                    <a:pt x="1571" y="915"/>
                  </a:lnTo>
                  <a:lnTo>
                    <a:pt x="1544" y="931"/>
                  </a:lnTo>
                  <a:lnTo>
                    <a:pt x="1517" y="939"/>
                  </a:lnTo>
                  <a:lnTo>
                    <a:pt x="1509" y="935"/>
                  </a:lnTo>
                  <a:lnTo>
                    <a:pt x="1509" y="954"/>
                  </a:lnTo>
                  <a:lnTo>
                    <a:pt x="1509" y="977"/>
                  </a:lnTo>
                  <a:lnTo>
                    <a:pt x="1548" y="973"/>
                  </a:lnTo>
                  <a:lnTo>
                    <a:pt x="1571" y="973"/>
                  </a:lnTo>
                  <a:lnTo>
                    <a:pt x="1594" y="981"/>
                  </a:lnTo>
                  <a:lnTo>
                    <a:pt x="1632" y="1000"/>
                  </a:lnTo>
                  <a:lnTo>
                    <a:pt x="1663" y="1035"/>
                  </a:lnTo>
                  <a:lnTo>
                    <a:pt x="1678" y="1077"/>
                  </a:lnTo>
                  <a:lnTo>
                    <a:pt x="0" y="1077"/>
                  </a:lnTo>
                  <a:lnTo>
                    <a:pt x="0" y="450"/>
                  </a:lnTo>
                  <a:lnTo>
                    <a:pt x="20" y="450"/>
                  </a:lnTo>
                  <a:lnTo>
                    <a:pt x="43" y="450"/>
                  </a:lnTo>
                  <a:close/>
                </a:path>
              </a:pathLst>
            </a:custGeom>
            <a:solidFill>
              <a:srgbClr val="EF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" name="Freeform 72"/>
            <p:cNvSpPr>
              <a:spLocks/>
            </p:cNvSpPr>
            <p:nvPr/>
          </p:nvSpPr>
          <p:spPr bwMode="auto">
            <a:xfrm>
              <a:off x="8462963" y="5532438"/>
              <a:ext cx="122238" cy="122238"/>
            </a:xfrm>
            <a:custGeom>
              <a:avLst/>
              <a:gdLst>
                <a:gd name="T0" fmla="*/ 39 w 77"/>
                <a:gd name="T1" fmla="*/ 77 h 77"/>
                <a:gd name="T2" fmla="*/ 23 w 77"/>
                <a:gd name="T3" fmla="*/ 73 h 77"/>
                <a:gd name="T4" fmla="*/ 8 w 77"/>
                <a:gd name="T5" fmla="*/ 66 h 77"/>
                <a:gd name="T6" fmla="*/ 0 w 77"/>
                <a:gd name="T7" fmla="*/ 54 h 77"/>
                <a:gd name="T8" fmla="*/ 0 w 77"/>
                <a:gd name="T9" fmla="*/ 39 h 77"/>
                <a:gd name="T10" fmla="*/ 0 w 77"/>
                <a:gd name="T11" fmla="*/ 23 h 77"/>
                <a:gd name="T12" fmla="*/ 8 w 77"/>
                <a:gd name="T13" fmla="*/ 12 h 77"/>
                <a:gd name="T14" fmla="*/ 23 w 77"/>
                <a:gd name="T15" fmla="*/ 4 h 77"/>
                <a:gd name="T16" fmla="*/ 39 w 77"/>
                <a:gd name="T17" fmla="*/ 0 h 77"/>
                <a:gd name="T18" fmla="*/ 50 w 77"/>
                <a:gd name="T19" fmla="*/ 4 h 77"/>
                <a:gd name="T20" fmla="*/ 66 w 77"/>
                <a:gd name="T21" fmla="*/ 12 h 77"/>
                <a:gd name="T22" fmla="*/ 73 w 77"/>
                <a:gd name="T23" fmla="*/ 23 h 77"/>
                <a:gd name="T24" fmla="*/ 77 w 77"/>
                <a:gd name="T25" fmla="*/ 39 h 77"/>
                <a:gd name="T26" fmla="*/ 73 w 77"/>
                <a:gd name="T27" fmla="*/ 54 h 77"/>
                <a:gd name="T28" fmla="*/ 66 w 77"/>
                <a:gd name="T29" fmla="*/ 66 h 77"/>
                <a:gd name="T30" fmla="*/ 50 w 77"/>
                <a:gd name="T31" fmla="*/ 73 h 77"/>
                <a:gd name="T32" fmla="*/ 39 w 77"/>
                <a:gd name="T3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77">
                  <a:moveTo>
                    <a:pt x="39" y="77"/>
                  </a:moveTo>
                  <a:lnTo>
                    <a:pt x="23" y="73"/>
                  </a:lnTo>
                  <a:lnTo>
                    <a:pt x="8" y="66"/>
                  </a:lnTo>
                  <a:lnTo>
                    <a:pt x="0" y="54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8" y="12"/>
                  </a:lnTo>
                  <a:lnTo>
                    <a:pt x="23" y="4"/>
                  </a:lnTo>
                  <a:lnTo>
                    <a:pt x="39" y="0"/>
                  </a:lnTo>
                  <a:lnTo>
                    <a:pt x="50" y="4"/>
                  </a:lnTo>
                  <a:lnTo>
                    <a:pt x="66" y="12"/>
                  </a:lnTo>
                  <a:lnTo>
                    <a:pt x="73" y="23"/>
                  </a:lnTo>
                  <a:lnTo>
                    <a:pt x="77" y="39"/>
                  </a:lnTo>
                  <a:lnTo>
                    <a:pt x="73" y="54"/>
                  </a:lnTo>
                  <a:lnTo>
                    <a:pt x="66" y="66"/>
                  </a:lnTo>
                  <a:lnTo>
                    <a:pt x="50" y="73"/>
                  </a:lnTo>
                  <a:lnTo>
                    <a:pt x="39" y="77"/>
                  </a:lnTo>
                  <a:close/>
                </a:path>
              </a:pathLst>
            </a:custGeom>
            <a:solidFill>
              <a:srgbClr val="EF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" name="Freeform 73"/>
            <p:cNvSpPr>
              <a:spLocks/>
            </p:cNvSpPr>
            <p:nvPr/>
          </p:nvSpPr>
          <p:spPr bwMode="auto">
            <a:xfrm>
              <a:off x="8218488" y="6015038"/>
              <a:ext cx="280988" cy="287338"/>
            </a:xfrm>
            <a:custGeom>
              <a:avLst/>
              <a:gdLst>
                <a:gd name="T0" fmla="*/ 89 w 177"/>
                <a:gd name="T1" fmla="*/ 181 h 181"/>
                <a:gd name="T2" fmla="*/ 54 w 177"/>
                <a:gd name="T3" fmla="*/ 173 h 181"/>
                <a:gd name="T4" fmla="*/ 24 w 177"/>
                <a:gd name="T5" fmla="*/ 154 h 181"/>
                <a:gd name="T6" fmla="*/ 4 w 177"/>
                <a:gd name="T7" fmla="*/ 127 h 181"/>
                <a:gd name="T8" fmla="*/ 0 w 177"/>
                <a:gd name="T9" fmla="*/ 92 h 181"/>
                <a:gd name="T10" fmla="*/ 4 w 177"/>
                <a:gd name="T11" fmla="*/ 54 h 181"/>
                <a:gd name="T12" fmla="*/ 24 w 177"/>
                <a:gd name="T13" fmla="*/ 27 h 181"/>
                <a:gd name="T14" fmla="*/ 54 w 177"/>
                <a:gd name="T15" fmla="*/ 8 h 181"/>
                <a:gd name="T16" fmla="*/ 89 w 177"/>
                <a:gd name="T17" fmla="*/ 0 h 181"/>
                <a:gd name="T18" fmla="*/ 124 w 177"/>
                <a:gd name="T19" fmla="*/ 8 h 181"/>
                <a:gd name="T20" fmla="*/ 151 w 177"/>
                <a:gd name="T21" fmla="*/ 27 h 181"/>
                <a:gd name="T22" fmla="*/ 170 w 177"/>
                <a:gd name="T23" fmla="*/ 54 h 181"/>
                <a:gd name="T24" fmla="*/ 177 w 177"/>
                <a:gd name="T25" fmla="*/ 92 h 181"/>
                <a:gd name="T26" fmla="*/ 170 w 177"/>
                <a:gd name="T27" fmla="*/ 127 h 181"/>
                <a:gd name="T28" fmla="*/ 151 w 177"/>
                <a:gd name="T29" fmla="*/ 154 h 181"/>
                <a:gd name="T30" fmla="*/ 124 w 177"/>
                <a:gd name="T31" fmla="*/ 173 h 181"/>
                <a:gd name="T32" fmla="*/ 89 w 177"/>
                <a:gd name="T3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7" h="181">
                  <a:moveTo>
                    <a:pt x="89" y="181"/>
                  </a:moveTo>
                  <a:lnTo>
                    <a:pt x="54" y="173"/>
                  </a:lnTo>
                  <a:lnTo>
                    <a:pt x="24" y="154"/>
                  </a:lnTo>
                  <a:lnTo>
                    <a:pt x="4" y="127"/>
                  </a:lnTo>
                  <a:lnTo>
                    <a:pt x="0" y="92"/>
                  </a:lnTo>
                  <a:lnTo>
                    <a:pt x="4" y="54"/>
                  </a:lnTo>
                  <a:lnTo>
                    <a:pt x="24" y="27"/>
                  </a:lnTo>
                  <a:lnTo>
                    <a:pt x="54" y="8"/>
                  </a:lnTo>
                  <a:lnTo>
                    <a:pt x="89" y="0"/>
                  </a:lnTo>
                  <a:lnTo>
                    <a:pt x="124" y="8"/>
                  </a:lnTo>
                  <a:lnTo>
                    <a:pt x="151" y="27"/>
                  </a:lnTo>
                  <a:lnTo>
                    <a:pt x="170" y="54"/>
                  </a:lnTo>
                  <a:lnTo>
                    <a:pt x="177" y="92"/>
                  </a:lnTo>
                  <a:lnTo>
                    <a:pt x="170" y="127"/>
                  </a:lnTo>
                  <a:lnTo>
                    <a:pt x="151" y="154"/>
                  </a:lnTo>
                  <a:lnTo>
                    <a:pt x="124" y="173"/>
                  </a:lnTo>
                  <a:lnTo>
                    <a:pt x="89" y="181"/>
                  </a:lnTo>
                  <a:close/>
                </a:path>
              </a:pathLst>
            </a:custGeom>
            <a:solidFill>
              <a:srgbClr val="EF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" name="Freeform 74"/>
            <p:cNvSpPr>
              <a:spLocks/>
            </p:cNvSpPr>
            <p:nvPr/>
          </p:nvSpPr>
          <p:spPr bwMode="auto">
            <a:xfrm>
              <a:off x="7851775" y="5783263"/>
              <a:ext cx="147638" cy="146050"/>
            </a:xfrm>
            <a:custGeom>
              <a:avLst/>
              <a:gdLst>
                <a:gd name="T0" fmla="*/ 47 w 93"/>
                <a:gd name="T1" fmla="*/ 92 h 92"/>
                <a:gd name="T2" fmla="*/ 27 w 93"/>
                <a:gd name="T3" fmla="*/ 88 h 92"/>
                <a:gd name="T4" fmla="*/ 12 w 93"/>
                <a:gd name="T5" fmla="*/ 77 h 92"/>
                <a:gd name="T6" fmla="*/ 0 w 93"/>
                <a:gd name="T7" fmla="*/ 62 h 92"/>
                <a:gd name="T8" fmla="*/ 0 w 93"/>
                <a:gd name="T9" fmla="*/ 46 h 92"/>
                <a:gd name="T10" fmla="*/ 0 w 93"/>
                <a:gd name="T11" fmla="*/ 27 h 92"/>
                <a:gd name="T12" fmla="*/ 12 w 93"/>
                <a:gd name="T13" fmla="*/ 11 h 92"/>
                <a:gd name="T14" fmla="*/ 27 w 93"/>
                <a:gd name="T15" fmla="*/ 0 h 92"/>
                <a:gd name="T16" fmla="*/ 47 w 93"/>
                <a:gd name="T17" fmla="*/ 0 h 92"/>
                <a:gd name="T18" fmla="*/ 62 w 93"/>
                <a:gd name="T19" fmla="*/ 0 h 92"/>
                <a:gd name="T20" fmla="*/ 77 w 93"/>
                <a:gd name="T21" fmla="*/ 11 h 92"/>
                <a:gd name="T22" fmla="*/ 89 w 93"/>
                <a:gd name="T23" fmla="*/ 27 h 92"/>
                <a:gd name="T24" fmla="*/ 93 w 93"/>
                <a:gd name="T25" fmla="*/ 46 h 92"/>
                <a:gd name="T26" fmla="*/ 89 w 93"/>
                <a:gd name="T27" fmla="*/ 62 h 92"/>
                <a:gd name="T28" fmla="*/ 77 w 93"/>
                <a:gd name="T29" fmla="*/ 77 h 92"/>
                <a:gd name="T30" fmla="*/ 62 w 93"/>
                <a:gd name="T31" fmla="*/ 88 h 92"/>
                <a:gd name="T32" fmla="*/ 47 w 93"/>
                <a:gd name="T33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3" h="92">
                  <a:moveTo>
                    <a:pt x="47" y="92"/>
                  </a:moveTo>
                  <a:lnTo>
                    <a:pt x="27" y="88"/>
                  </a:lnTo>
                  <a:lnTo>
                    <a:pt x="12" y="77"/>
                  </a:lnTo>
                  <a:lnTo>
                    <a:pt x="0" y="62"/>
                  </a:lnTo>
                  <a:lnTo>
                    <a:pt x="0" y="46"/>
                  </a:lnTo>
                  <a:lnTo>
                    <a:pt x="0" y="27"/>
                  </a:lnTo>
                  <a:lnTo>
                    <a:pt x="12" y="11"/>
                  </a:lnTo>
                  <a:lnTo>
                    <a:pt x="27" y="0"/>
                  </a:lnTo>
                  <a:lnTo>
                    <a:pt x="47" y="0"/>
                  </a:lnTo>
                  <a:lnTo>
                    <a:pt x="62" y="0"/>
                  </a:lnTo>
                  <a:lnTo>
                    <a:pt x="77" y="11"/>
                  </a:lnTo>
                  <a:lnTo>
                    <a:pt x="89" y="27"/>
                  </a:lnTo>
                  <a:lnTo>
                    <a:pt x="93" y="46"/>
                  </a:lnTo>
                  <a:lnTo>
                    <a:pt x="89" y="62"/>
                  </a:lnTo>
                  <a:lnTo>
                    <a:pt x="77" y="77"/>
                  </a:lnTo>
                  <a:lnTo>
                    <a:pt x="62" y="88"/>
                  </a:lnTo>
                  <a:lnTo>
                    <a:pt x="47" y="92"/>
                  </a:lnTo>
                  <a:close/>
                </a:path>
              </a:pathLst>
            </a:custGeom>
            <a:solidFill>
              <a:srgbClr val="EFF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" name="Rectangle 75"/>
            <p:cNvSpPr>
              <a:spLocks noChangeArrowheads="1"/>
            </p:cNvSpPr>
            <p:nvPr/>
          </p:nvSpPr>
          <p:spPr bwMode="auto">
            <a:xfrm>
              <a:off x="6148388" y="5105400"/>
              <a:ext cx="384175" cy="98425"/>
            </a:xfrm>
            <a:prstGeom prst="rect">
              <a:avLst/>
            </a:prstGeom>
            <a:solidFill>
              <a:srgbClr val="4D7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" name="Freeform 76"/>
            <p:cNvSpPr>
              <a:spLocks/>
            </p:cNvSpPr>
            <p:nvPr/>
          </p:nvSpPr>
          <p:spPr bwMode="auto">
            <a:xfrm>
              <a:off x="5983288" y="4916488"/>
              <a:ext cx="622300" cy="212725"/>
            </a:xfrm>
            <a:custGeom>
              <a:avLst/>
              <a:gdLst>
                <a:gd name="T0" fmla="*/ 392 w 392"/>
                <a:gd name="T1" fmla="*/ 65 h 134"/>
                <a:gd name="T2" fmla="*/ 385 w 392"/>
                <a:gd name="T3" fmla="*/ 92 h 134"/>
                <a:gd name="T4" fmla="*/ 369 w 392"/>
                <a:gd name="T5" fmla="*/ 115 h 134"/>
                <a:gd name="T6" fmla="*/ 350 w 392"/>
                <a:gd name="T7" fmla="*/ 127 h 134"/>
                <a:gd name="T8" fmla="*/ 323 w 392"/>
                <a:gd name="T9" fmla="*/ 134 h 134"/>
                <a:gd name="T10" fmla="*/ 69 w 392"/>
                <a:gd name="T11" fmla="*/ 134 h 134"/>
                <a:gd name="T12" fmla="*/ 42 w 392"/>
                <a:gd name="T13" fmla="*/ 127 h 134"/>
                <a:gd name="T14" fmla="*/ 19 w 392"/>
                <a:gd name="T15" fmla="*/ 115 h 134"/>
                <a:gd name="T16" fmla="*/ 7 w 392"/>
                <a:gd name="T17" fmla="*/ 92 h 134"/>
                <a:gd name="T18" fmla="*/ 0 w 392"/>
                <a:gd name="T19" fmla="*/ 65 h 134"/>
                <a:gd name="T20" fmla="*/ 7 w 392"/>
                <a:gd name="T21" fmla="*/ 38 h 134"/>
                <a:gd name="T22" fmla="*/ 19 w 392"/>
                <a:gd name="T23" fmla="*/ 19 h 134"/>
                <a:gd name="T24" fmla="*/ 42 w 392"/>
                <a:gd name="T25" fmla="*/ 4 h 134"/>
                <a:gd name="T26" fmla="*/ 69 w 392"/>
                <a:gd name="T27" fmla="*/ 0 h 134"/>
                <a:gd name="T28" fmla="*/ 323 w 392"/>
                <a:gd name="T29" fmla="*/ 0 h 134"/>
                <a:gd name="T30" fmla="*/ 350 w 392"/>
                <a:gd name="T31" fmla="*/ 4 h 134"/>
                <a:gd name="T32" fmla="*/ 369 w 392"/>
                <a:gd name="T33" fmla="*/ 19 h 134"/>
                <a:gd name="T34" fmla="*/ 385 w 392"/>
                <a:gd name="T35" fmla="*/ 38 h 134"/>
                <a:gd name="T36" fmla="*/ 392 w 392"/>
                <a:gd name="T37" fmla="*/ 6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2" h="134">
                  <a:moveTo>
                    <a:pt x="392" y="65"/>
                  </a:moveTo>
                  <a:lnTo>
                    <a:pt x="385" y="92"/>
                  </a:lnTo>
                  <a:lnTo>
                    <a:pt x="369" y="115"/>
                  </a:lnTo>
                  <a:lnTo>
                    <a:pt x="350" y="127"/>
                  </a:lnTo>
                  <a:lnTo>
                    <a:pt x="323" y="134"/>
                  </a:lnTo>
                  <a:lnTo>
                    <a:pt x="69" y="134"/>
                  </a:lnTo>
                  <a:lnTo>
                    <a:pt x="42" y="127"/>
                  </a:lnTo>
                  <a:lnTo>
                    <a:pt x="19" y="115"/>
                  </a:lnTo>
                  <a:lnTo>
                    <a:pt x="7" y="92"/>
                  </a:lnTo>
                  <a:lnTo>
                    <a:pt x="0" y="65"/>
                  </a:lnTo>
                  <a:lnTo>
                    <a:pt x="7" y="38"/>
                  </a:lnTo>
                  <a:lnTo>
                    <a:pt x="19" y="19"/>
                  </a:lnTo>
                  <a:lnTo>
                    <a:pt x="42" y="4"/>
                  </a:lnTo>
                  <a:lnTo>
                    <a:pt x="69" y="0"/>
                  </a:lnTo>
                  <a:lnTo>
                    <a:pt x="323" y="0"/>
                  </a:lnTo>
                  <a:lnTo>
                    <a:pt x="350" y="4"/>
                  </a:lnTo>
                  <a:lnTo>
                    <a:pt x="369" y="19"/>
                  </a:lnTo>
                  <a:lnTo>
                    <a:pt x="385" y="38"/>
                  </a:lnTo>
                  <a:lnTo>
                    <a:pt x="392" y="65"/>
                  </a:lnTo>
                  <a:close/>
                </a:path>
              </a:pathLst>
            </a:custGeom>
            <a:solidFill>
              <a:srgbClr val="F36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" name="Rectangle 77"/>
            <p:cNvSpPr>
              <a:spLocks noChangeArrowheads="1"/>
            </p:cNvSpPr>
            <p:nvPr/>
          </p:nvSpPr>
          <p:spPr bwMode="auto">
            <a:xfrm>
              <a:off x="7259638" y="5105400"/>
              <a:ext cx="385763" cy="98425"/>
            </a:xfrm>
            <a:prstGeom prst="rect">
              <a:avLst/>
            </a:prstGeom>
            <a:solidFill>
              <a:srgbClr val="668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Freeform 78"/>
            <p:cNvSpPr>
              <a:spLocks/>
            </p:cNvSpPr>
            <p:nvPr/>
          </p:nvSpPr>
          <p:spPr bwMode="auto">
            <a:xfrm>
              <a:off x="7094538" y="4916488"/>
              <a:ext cx="617538" cy="212725"/>
            </a:xfrm>
            <a:custGeom>
              <a:avLst/>
              <a:gdLst>
                <a:gd name="T0" fmla="*/ 389 w 389"/>
                <a:gd name="T1" fmla="*/ 65 h 134"/>
                <a:gd name="T2" fmla="*/ 385 w 389"/>
                <a:gd name="T3" fmla="*/ 92 h 134"/>
                <a:gd name="T4" fmla="*/ 370 w 389"/>
                <a:gd name="T5" fmla="*/ 115 h 134"/>
                <a:gd name="T6" fmla="*/ 347 w 389"/>
                <a:gd name="T7" fmla="*/ 127 h 134"/>
                <a:gd name="T8" fmla="*/ 324 w 389"/>
                <a:gd name="T9" fmla="*/ 134 h 134"/>
                <a:gd name="T10" fmla="*/ 66 w 389"/>
                <a:gd name="T11" fmla="*/ 134 h 134"/>
                <a:gd name="T12" fmla="*/ 43 w 389"/>
                <a:gd name="T13" fmla="*/ 127 h 134"/>
                <a:gd name="T14" fmla="*/ 20 w 389"/>
                <a:gd name="T15" fmla="*/ 115 h 134"/>
                <a:gd name="T16" fmla="*/ 4 w 389"/>
                <a:gd name="T17" fmla="*/ 92 h 134"/>
                <a:gd name="T18" fmla="*/ 0 w 389"/>
                <a:gd name="T19" fmla="*/ 65 h 134"/>
                <a:gd name="T20" fmla="*/ 4 w 389"/>
                <a:gd name="T21" fmla="*/ 38 h 134"/>
                <a:gd name="T22" fmla="*/ 20 w 389"/>
                <a:gd name="T23" fmla="*/ 19 h 134"/>
                <a:gd name="T24" fmla="*/ 43 w 389"/>
                <a:gd name="T25" fmla="*/ 4 h 134"/>
                <a:gd name="T26" fmla="*/ 66 w 389"/>
                <a:gd name="T27" fmla="*/ 0 h 134"/>
                <a:gd name="T28" fmla="*/ 324 w 389"/>
                <a:gd name="T29" fmla="*/ 0 h 134"/>
                <a:gd name="T30" fmla="*/ 347 w 389"/>
                <a:gd name="T31" fmla="*/ 4 h 134"/>
                <a:gd name="T32" fmla="*/ 370 w 389"/>
                <a:gd name="T33" fmla="*/ 19 h 134"/>
                <a:gd name="T34" fmla="*/ 385 w 389"/>
                <a:gd name="T35" fmla="*/ 38 h 134"/>
                <a:gd name="T36" fmla="*/ 389 w 389"/>
                <a:gd name="T37" fmla="*/ 6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9" h="134">
                  <a:moveTo>
                    <a:pt x="389" y="65"/>
                  </a:moveTo>
                  <a:lnTo>
                    <a:pt x="385" y="92"/>
                  </a:lnTo>
                  <a:lnTo>
                    <a:pt x="370" y="115"/>
                  </a:lnTo>
                  <a:lnTo>
                    <a:pt x="347" y="127"/>
                  </a:lnTo>
                  <a:lnTo>
                    <a:pt x="324" y="134"/>
                  </a:lnTo>
                  <a:lnTo>
                    <a:pt x="66" y="134"/>
                  </a:lnTo>
                  <a:lnTo>
                    <a:pt x="43" y="127"/>
                  </a:lnTo>
                  <a:lnTo>
                    <a:pt x="20" y="115"/>
                  </a:lnTo>
                  <a:lnTo>
                    <a:pt x="4" y="92"/>
                  </a:lnTo>
                  <a:lnTo>
                    <a:pt x="0" y="65"/>
                  </a:lnTo>
                  <a:lnTo>
                    <a:pt x="4" y="38"/>
                  </a:lnTo>
                  <a:lnTo>
                    <a:pt x="20" y="19"/>
                  </a:lnTo>
                  <a:lnTo>
                    <a:pt x="43" y="4"/>
                  </a:lnTo>
                  <a:lnTo>
                    <a:pt x="66" y="0"/>
                  </a:lnTo>
                  <a:lnTo>
                    <a:pt x="324" y="0"/>
                  </a:lnTo>
                  <a:lnTo>
                    <a:pt x="347" y="4"/>
                  </a:lnTo>
                  <a:lnTo>
                    <a:pt x="370" y="19"/>
                  </a:lnTo>
                  <a:lnTo>
                    <a:pt x="385" y="38"/>
                  </a:lnTo>
                  <a:lnTo>
                    <a:pt x="389" y="65"/>
                  </a:lnTo>
                  <a:close/>
                </a:path>
              </a:pathLst>
            </a:custGeom>
            <a:solidFill>
              <a:srgbClr val="F8A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" name="Freeform 79"/>
            <p:cNvSpPr>
              <a:spLocks/>
            </p:cNvSpPr>
            <p:nvPr/>
          </p:nvSpPr>
          <p:spPr bwMode="auto">
            <a:xfrm>
              <a:off x="6502400" y="1239838"/>
              <a:ext cx="390525" cy="3236913"/>
            </a:xfrm>
            <a:custGeom>
              <a:avLst/>
              <a:gdLst>
                <a:gd name="T0" fmla="*/ 246 w 246"/>
                <a:gd name="T1" fmla="*/ 0 h 2039"/>
                <a:gd name="T2" fmla="*/ 208 w 246"/>
                <a:gd name="T3" fmla="*/ 11 h 2039"/>
                <a:gd name="T4" fmla="*/ 177 w 246"/>
                <a:gd name="T5" fmla="*/ 27 h 2039"/>
                <a:gd name="T6" fmla="*/ 146 w 246"/>
                <a:gd name="T7" fmla="*/ 46 h 2039"/>
                <a:gd name="T8" fmla="*/ 119 w 246"/>
                <a:gd name="T9" fmla="*/ 73 h 2039"/>
                <a:gd name="T10" fmla="*/ 96 w 246"/>
                <a:gd name="T11" fmla="*/ 108 h 2039"/>
                <a:gd name="T12" fmla="*/ 77 w 246"/>
                <a:gd name="T13" fmla="*/ 142 h 2039"/>
                <a:gd name="T14" fmla="*/ 42 w 246"/>
                <a:gd name="T15" fmla="*/ 215 h 2039"/>
                <a:gd name="T16" fmla="*/ 23 w 246"/>
                <a:gd name="T17" fmla="*/ 296 h 2039"/>
                <a:gd name="T18" fmla="*/ 8 w 246"/>
                <a:gd name="T19" fmla="*/ 369 h 2039"/>
                <a:gd name="T20" fmla="*/ 4 w 246"/>
                <a:gd name="T21" fmla="*/ 400 h 2039"/>
                <a:gd name="T22" fmla="*/ 0 w 246"/>
                <a:gd name="T23" fmla="*/ 431 h 2039"/>
                <a:gd name="T24" fmla="*/ 0 w 246"/>
                <a:gd name="T25" fmla="*/ 454 h 2039"/>
                <a:gd name="T26" fmla="*/ 0 w 246"/>
                <a:gd name="T27" fmla="*/ 469 h 2039"/>
                <a:gd name="T28" fmla="*/ 0 w 246"/>
                <a:gd name="T29" fmla="*/ 2039 h 2039"/>
                <a:gd name="T30" fmla="*/ 246 w 246"/>
                <a:gd name="T31" fmla="*/ 2039 h 2039"/>
                <a:gd name="T32" fmla="*/ 246 w 246"/>
                <a:gd name="T33" fmla="*/ 0 h 2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6" h="2039">
                  <a:moveTo>
                    <a:pt x="246" y="0"/>
                  </a:moveTo>
                  <a:lnTo>
                    <a:pt x="208" y="11"/>
                  </a:lnTo>
                  <a:lnTo>
                    <a:pt x="177" y="27"/>
                  </a:lnTo>
                  <a:lnTo>
                    <a:pt x="146" y="46"/>
                  </a:lnTo>
                  <a:lnTo>
                    <a:pt x="119" y="73"/>
                  </a:lnTo>
                  <a:lnTo>
                    <a:pt x="96" y="108"/>
                  </a:lnTo>
                  <a:lnTo>
                    <a:pt x="77" y="142"/>
                  </a:lnTo>
                  <a:lnTo>
                    <a:pt x="42" y="215"/>
                  </a:lnTo>
                  <a:lnTo>
                    <a:pt x="23" y="296"/>
                  </a:lnTo>
                  <a:lnTo>
                    <a:pt x="8" y="369"/>
                  </a:lnTo>
                  <a:lnTo>
                    <a:pt x="4" y="400"/>
                  </a:lnTo>
                  <a:lnTo>
                    <a:pt x="0" y="431"/>
                  </a:lnTo>
                  <a:lnTo>
                    <a:pt x="0" y="454"/>
                  </a:lnTo>
                  <a:lnTo>
                    <a:pt x="0" y="469"/>
                  </a:lnTo>
                  <a:lnTo>
                    <a:pt x="0" y="2039"/>
                  </a:lnTo>
                  <a:lnTo>
                    <a:pt x="246" y="2039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F36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Freeform 80"/>
            <p:cNvSpPr>
              <a:spLocks/>
            </p:cNvSpPr>
            <p:nvPr/>
          </p:nvSpPr>
          <p:spPr bwMode="auto">
            <a:xfrm>
              <a:off x="6892925" y="1239838"/>
              <a:ext cx="396875" cy="3236913"/>
            </a:xfrm>
            <a:custGeom>
              <a:avLst/>
              <a:gdLst>
                <a:gd name="T0" fmla="*/ 0 w 250"/>
                <a:gd name="T1" fmla="*/ 0 h 2039"/>
                <a:gd name="T2" fmla="*/ 39 w 250"/>
                <a:gd name="T3" fmla="*/ 11 h 2039"/>
                <a:gd name="T4" fmla="*/ 73 w 250"/>
                <a:gd name="T5" fmla="*/ 27 h 2039"/>
                <a:gd name="T6" fmla="*/ 100 w 250"/>
                <a:gd name="T7" fmla="*/ 46 h 2039"/>
                <a:gd name="T8" fmla="*/ 127 w 250"/>
                <a:gd name="T9" fmla="*/ 73 h 2039"/>
                <a:gd name="T10" fmla="*/ 150 w 250"/>
                <a:gd name="T11" fmla="*/ 108 h 2039"/>
                <a:gd name="T12" fmla="*/ 173 w 250"/>
                <a:gd name="T13" fmla="*/ 142 h 2039"/>
                <a:gd name="T14" fmla="*/ 204 w 250"/>
                <a:gd name="T15" fmla="*/ 215 h 2039"/>
                <a:gd name="T16" fmla="*/ 227 w 250"/>
                <a:gd name="T17" fmla="*/ 296 h 2039"/>
                <a:gd name="T18" fmla="*/ 239 w 250"/>
                <a:gd name="T19" fmla="*/ 369 h 2039"/>
                <a:gd name="T20" fmla="*/ 243 w 250"/>
                <a:gd name="T21" fmla="*/ 400 h 2039"/>
                <a:gd name="T22" fmla="*/ 247 w 250"/>
                <a:gd name="T23" fmla="*/ 431 h 2039"/>
                <a:gd name="T24" fmla="*/ 247 w 250"/>
                <a:gd name="T25" fmla="*/ 454 h 2039"/>
                <a:gd name="T26" fmla="*/ 250 w 250"/>
                <a:gd name="T27" fmla="*/ 469 h 2039"/>
                <a:gd name="T28" fmla="*/ 250 w 250"/>
                <a:gd name="T29" fmla="*/ 2039 h 2039"/>
                <a:gd name="T30" fmla="*/ 0 w 250"/>
                <a:gd name="T31" fmla="*/ 2039 h 2039"/>
                <a:gd name="T32" fmla="*/ 0 w 250"/>
                <a:gd name="T33" fmla="*/ 0 h 2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0" h="2039">
                  <a:moveTo>
                    <a:pt x="0" y="0"/>
                  </a:moveTo>
                  <a:lnTo>
                    <a:pt x="39" y="11"/>
                  </a:lnTo>
                  <a:lnTo>
                    <a:pt x="73" y="27"/>
                  </a:lnTo>
                  <a:lnTo>
                    <a:pt x="100" y="46"/>
                  </a:lnTo>
                  <a:lnTo>
                    <a:pt x="127" y="73"/>
                  </a:lnTo>
                  <a:lnTo>
                    <a:pt x="150" y="108"/>
                  </a:lnTo>
                  <a:lnTo>
                    <a:pt x="173" y="142"/>
                  </a:lnTo>
                  <a:lnTo>
                    <a:pt x="204" y="215"/>
                  </a:lnTo>
                  <a:lnTo>
                    <a:pt x="227" y="296"/>
                  </a:lnTo>
                  <a:lnTo>
                    <a:pt x="239" y="369"/>
                  </a:lnTo>
                  <a:lnTo>
                    <a:pt x="243" y="400"/>
                  </a:lnTo>
                  <a:lnTo>
                    <a:pt x="247" y="431"/>
                  </a:lnTo>
                  <a:lnTo>
                    <a:pt x="247" y="454"/>
                  </a:lnTo>
                  <a:lnTo>
                    <a:pt x="250" y="469"/>
                  </a:lnTo>
                  <a:lnTo>
                    <a:pt x="250" y="2039"/>
                  </a:lnTo>
                  <a:lnTo>
                    <a:pt x="0" y="2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A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" name="Rectangle 81"/>
            <p:cNvSpPr>
              <a:spLocks noChangeArrowheads="1"/>
            </p:cNvSpPr>
            <p:nvPr/>
          </p:nvSpPr>
          <p:spPr bwMode="auto">
            <a:xfrm>
              <a:off x="6502400" y="2973388"/>
              <a:ext cx="390525" cy="42863"/>
            </a:xfrm>
            <a:prstGeom prst="rect">
              <a:avLst/>
            </a:prstGeom>
            <a:solidFill>
              <a:srgbClr val="F0E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" name="Rectangle 82"/>
            <p:cNvSpPr>
              <a:spLocks noChangeArrowheads="1"/>
            </p:cNvSpPr>
            <p:nvPr/>
          </p:nvSpPr>
          <p:spPr bwMode="auto">
            <a:xfrm>
              <a:off x="6892925" y="2973388"/>
              <a:ext cx="396875" cy="42863"/>
            </a:xfrm>
            <a:prstGeom prst="rect">
              <a:avLst/>
            </a:prstGeom>
            <a:solidFill>
              <a:srgbClr val="E9E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" name="Rectangle 83"/>
            <p:cNvSpPr>
              <a:spLocks noChangeArrowheads="1"/>
            </p:cNvSpPr>
            <p:nvPr/>
          </p:nvSpPr>
          <p:spPr bwMode="auto">
            <a:xfrm>
              <a:off x="6502400" y="2149475"/>
              <a:ext cx="390525" cy="49213"/>
            </a:xfrm>
            <a:prstGeom prst="rect">
              <a:avLst/>
            </a:prstGeom>
            <a:solidFill>
              <a:srgbClr val="F0E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Rectangle 84"/>
            <p:cNvSpPr>
              <a:spLocks noChangeArrowheads="1"/>
            </p:cNvSpPr>
            <p:nvPr/>
          </p:nvSpPr>
          <p:spPr bwMode="auto">
            <a:xfrm>
              <a:off x="6892925" y="2149475"/>
              <a:ext cx="396875" cy="49213"/>
            </a:xfrm>
            <a:prstGeom prst="rect">
              <a:avLst/>
            </a:prstGeom>
            <a:solidFill>
              <a:srgbClr val="E9E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" name="Freeform 85"/>
            <p:cNvSpPr>
              <a:spLocks/>
            </p:cNvSpPr>
            <p:nvPr/>
          </p:nvSpPr>
          <p:spPr bwMode="auto">
            <a:xfrm>
              <a:off x="6069013" y="1728788"/>
              <a:ext cx="219075" cy="2765425"/>
            </a:xfrm>
            <a:custGeom>
              <a:avLst/>
              <a:gdLst>
                <a:gd name="T0" fmla="*/ 23 w 138"/>
                <a:gd name="T1" fmla="*/ 1742 h 1742"/>
                <a:gd name="T2" fmla="*/ 138 w 138"/>
                <a:gd name="T3" fmla="*/ 1742 h 1742"/>
                <a:gd name="T4" fmla="*/ 138 w 138"/>
                <a:gd name="T5" fmla="*/ 0 h 1742"/>
                <a:gd name="T6" fmla="*/ 127 w 138"/>
                <a:gd name="T7" fmla="*/ 4 h 1742"/>
                <a:gd name="T8" fmla="*/ 115 w 138"/>
                <a:gd name="T9" fmla="*/ 15 h 1742"/>
                <a:gd name="T10" fmla="*/ 100 w 138"/>
                <a:gd name="T11" fmla="*/ 38 h 1742"/>
                <a:gd name="T12" fmla="*/ 92 w 138"/>
                <a:gd name="T13" fmla="*/ 54 h 1742"/>
                <a:gd name="T14" fmla="*/ 81 w 138"/>
                <a:gd name="T15" fmla="*/ 73 h 1742"/>
                <a:gd name="T16" fmla="*/ 57 w 138"/>
                <a:gd name="T17" fmla="*/ 138 h 1742"/>
                <a:gd name="T18" fmla="*/ 34 w 138"/>
                <a:gd name="T19" fmla="*/ 207 h 1742"/>
                <a:gd name="T20" fmla="*/ 19 w 138"/>
                <a:gd name="T21" fmla="*/ 273 h 1742"/>
                <a:gd name="T22" fmla="*/ 11 w 138"/>
                <a:gd name="T23" fmla="*/ 338 h 1742"/>
                <a:gd name="T24" fmla="*/ 7 w 138"/>
                <a:gd name="T25" fmla="*/ 373 h 1742"/>
                <a:gd name="T26" fmla="*/ 7 w 138"/>
                <a:gd name="T27" fmla="*/ 415 h 1742"/>
                <a:gd name="T28" fmla="*/ 4 w 138"/>
                <a:gd name="T29" fmla="*/ 504 h 1742"/>
                <a:gd name="T30" fmla="*/ 0 w 138"/>
                <a:gd name="T31" fmla="*/ 604 h 1742"/>
                <a:gd name="T32" fmla="*/ 0 w 138"/>
                <a:gd name="T33" fmla="*/ 711 h 1742"/>
                <a:gd name="T34" fmla="*/ 0 w 138"/>
                <a:gd name="T35" fmla="*/ 823 h 1742"/>
                <a:gd name="T36" fmla="*/ 0 w 138"/>
                <a:gd name="T37" fmla="*/ 938 h 1742"/>
                <a:gd name="T38" fmla="*/ 0 w 138"/>
                <a:gd name="T39" fmla="*/ 1058 h 1742"/>
                <a:gd name="T40" fmla="*/ 0 w 138"/>
                <a:gd name="T41" fmla="*/ 1173 h 1742"/>
                <a:gd name="T42" fmla="*/ 4 w 138"/>
                <a:gd name="T43" fmla="*/ 1284 h 1742"/>
                <a:gd name="T44" fmla="*/ 4 w 138"/>
                <a:gd name="T45" fmla="*/ 1388 h 1742"/>
                <a:gd name="T46" fmla="*/ 4 w 138"/>
                <a:gd name="T47" fmla="*/ 1485 h 1742"/>
                <a:gd name="T48" fmla="*/ 7 w 138"/>
                <a:gd name="T49" fmla="*/ 1569 h 1742"/>
                <a:gd name="T50" fmla="*/ 7 w 138"/>
                <a:gd name="T51" fmla="*/ 1608 h 1742"/>
                <a:gd name="T52" fmla="*/ 7 w 138"/>
                <a:gd name="T53" fmla="*/ 1638 h 1742"/>
                <a:gd name="T54" fmla="*/ 7 w 138"/>
                <a:gd name="T55" fmla="*/ 1669 h 1742"/>
                <a:gd name="T56" fmla="*/ 7 w 138"/>
                <a:gd name="T57" fmla="*/ 1692 h 1742"/>
                <a:gd name="T58" fmla="*/ 7 w 138"/>
                <a:gd name="T59" fmla="*/ 1711 h 1742"/>
                <a:gd name="T60" fmla="*/ 11 w 138"/>
                <a:gd name="T61" fmla="*/ 1727 h 1742"/>
                <a:gd name="T62" fmla="*/ 11 w 138"/>
                <a:gd name="T63" fmla="*/ 1735 h 1742"/>
                <a:gd name="T64" fmla="*/ 11 w 138"/>
                <a:gd name="T65" fmla="*/ 1738 h 1742"/>
                <a:gd name="T66" fmla="*/ 23 w 138"/>
                <a:gd name="T67" fmla="*/ 1742 h 1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8" h="1742">
                  <a:moveTo>
                    <a:pt x="23" y="1742"/>
                  </a:moveTo>
                  <a:lnTo>
                    <a:pt x="138" y="1742"/>
                  </a:lnTo>
                  <a:lnTo>
                    <a:pt x="138" y="0"/>
                  </a:lnTo>
                  <a:lnTo>
                    <a:pt x="127" y="4"/>
                  </a:lnTo>
                  <a:lnTo>
                    <a:pt x="115" y="15"/>
                  </a:lnTo>
                  <a:lnTo>
                    <a:pt x="100" y="38"/>
                  </a:lnTo>
                  <a:lnTo>
                    <a:pt x="92" y="54"/>
                  </a:lnTo>
                  <a:lnTo>
                    <a:pt x="81" y="73"/>
                  </a:lnTo>
                  <a:lnTo>
                    <a:pt x="57" y="138"/>
                  </a:lnTo>
                  <a:lnTo>
                    <a:pt x="34" y="207"/>
                  </a:lnTo>
                  <a:lnTo>
                    <a:pt x="19" y="273"/>
                  </a:lnTo>
                  <a:lnTo>
                    <a:pt x="11" y="338"/>
                  </a:lnTo>
                  <a:lnTo>
                    <a:pt x="7" y="373"/>
                  </a:lnTo>
                  <a:lnTo>
                    <a:pt x="7" y="415"/>
                  </a:lnTo>
                  <a:lnTo>
                    <a:pt x="4" y="504"/>
                  </a:lnTo>
                  <a:lnTo>
                    <a:pt x="0" y="604"/>
                  </a:lnTo>
                  <a:lnTo>
                    <a:pt x="0" y="711"/>
                  </a:lnTo>
                  <a:lnTo>
                    <a:pt x="0" y="823"/>
                  </a:lnTo>
                  <a:lnTo>
                    <a:pt x="0" y="938"/>
                  </a:lnTo>
                  <a:lnTo>
                    <a:pt x="0" y="1058"/>
                  </a:lnTo>
                  <a:lnTo>
                    <a:pt x="0" y="1173"/>
                  </a:lnTo>
                  <a:lnTo>
                    <a:pt x="4" y="1284"/>
                  </a:lnTo>
                  <a:lnTo>
                    <a:pt x="4" y="1388"/>
                  </a:lnTo>
                  <a:lnTo>
                    <a:pt x="4" y="1485"/>
                  </a:lnTo>
                  <a:lnTo>
                    <a:pt x="7" y="1569"/>
                  </a:lnTo>
                  <a:lnTo>
                    <a:pt x="7" y="1608"/>
                  </a:lnTo>
                  <a:lnTo>
                    <a:pt x="7" y="1638"/>
                  </a:lnTo>
                  <a:lnTo>
                    <a:pt x="7" y="1669"/>
                  </a:lnTo>
                  <a:lnTo>
                    <a:pt x="7" y="1692"/>
                  </a:lnTo>
                  <a:lnTo>
                    <a:pt x="7" y="1711"/>
                  </a:lnTo>
                  <a:lnTo>
                    <a:pt x="11" y="1727"/>
                  </a:lnTo>
                  <a:lnTo>
                    <a:pt x="11" y="1735"/>
                  </a:lnTo>
                  <a:lnTo>
                    <a:pt x="11" y="1738"/>
                  </a:lnTo>
                  <a:lnTo>
                    <a:pt x="23" y="1742"/>
                  </a:lnTo>
                  <a:close/>
                </a:path>
              </a:pathLst>
            </a:custGeom>
            <a:solidFill>
              <a:srgbClr val="C4D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Freeform 86"/>
            <p:cNvSpPr>
              <a:spLocks/>
            </p:cNvSpPr>
            <p:nvPr/>
          </p:nvSpPr>
          <p:spPr bwMode="auto">
            <a:xfrm>
              <a:off x="6288088" y="1728788"/>
              <a:ext cx="220663" cy="2765425"/>
            </a:xfrm>
            <a:custGeom>
              <a:avLst/>
              <a:gdLst>
                <a:gd name="T0" fmla="*/ 116 w 139"/>
                <a:gd name="T1" fmla="*/ 1742 h 1742"/>
                <a:gd name="T2" fmla="*/ 131 w 139"/>
                <a:gd name="T3" fmla="*/ 1738 h 1742"/>
                <a:gd name="T4" fmla="*/ 131 w 139"/>
                <a:gd name="T5" fmla="*/ 1735 h 1742"/>
                <a:gd name="T6" fmla="*/ 131 w 139"/>
                <a:gd name="T7" fmla="*/ 1727 h 1742"/>
                <a:gd name="T8" fmla="*/ 131 w 139"/>
                <a:gd name="T9" fmla="*/ 1711 h 1742"/>
                <a:gd name="T10" fmla="*/ 131 w 139"/>
                <a:gd name="T11" fmla="*/ 1692 h 1742"/>
                <a:gd name="T12" fmla="*/ 131 w 139"/>
                <a:gd name="T13" fmla="*/ 1669 h 1742"/>
                <a:gd name="T14" fmla="*/ 131 w 139"/>
                <a:gd name="T15" fmla="*/ 1638 h 1742"/>
                <a:gd name="T16" fmla="*/ 131 w 139"/>
                <a:gd name="T17" fmla="*/ 1608 h 1742"/>
                <a:gd name="T18" fmla="*/ 131 w 139"/>
                <a:gd name="T19" fmla="*/ 1569 h 1742"/>
                <a:gd name="T20" fmla="*/ 135 w 139"/>
                <a:gd name="T21" fmla="*/ 1485 h 1742"/>
                <a:gd name="T22" fmla="*/ 135 w 139"/>
                <a:gd name="T23" fmla="*/ 1388 h 1742"/>
                <a:gd name="T24" fmla="*/ 139 w 139"/>
                <a:gd name="T25" fmla="*/ 1284 h 1742"/>
                <a:gd name="T26" fmla="*/ 139 w 139"/>
                <a:gd name="T27" fmla="*/ 1173 h 1742"/>
                <a:gd name="T28" fmla="*/ 139 w 139"/>
                <a:gd name="T29" fmla="*/ 1058 h 1742"/>
                <a:gd name="T30" fmla="*/ 139 w 139"/>
                <a:gd name="T31" fmla="*/ 938 h 1742"/>
                <a:gd name="T32" fmla="*/ 139 w 139"/>
                <a:gd name="T33" fmla="*/ 823 h 1742"/>
                <a:gd name="T34" fmla="*/ 139 w 139"/>
                <a:gd name="T35" fmla="*/ 711 h 1742"/>
                <a:gd name="T36" fmla="*/ 139 w 139"/>
                <a:gd name="T37" fmla="*/ 604 h 1742"/>
                <a:gd name="T38" fmla="*/ 135 w 139"/>
                <a:gd name="T39" fmla="*/ 504 h 1742"/>
                <a:gd name="T40" fmla="*/ 135 w 139"/>
                <a:gd name="T41" fmla="*/ 411 h 1742"/>
                <a:gd name="T42" fmla="*/ 131 w 139"/>
                <a:gd name="T43" fmla="*/ 373 h 1742"/>
                <a:gd name="T44" fmla="*/ 131 w 139"/>
                <a:gd name="T45" fmla="*/ 338 h 1742"/>
                <a:gd name="T46" fmla="*/ 120 w 139"/>
                <a:gd name="T47" fmla="*/ 273 h 1742"/>
                <a:gd name="T48" fmla="*/ 104 w 139"/>
                <a:gd name="T49" fmla="*/ 207 h 1742"/>
                <a:gd name="T50" fmla="*/ 81 w 139"/>
                <a:gd name="T51" fmla="*/ 138 h 1742"/>
                <a:gd name="T52" fmla="*/ 58 w 139"/>
                <a:gd name="T53" fmla="*/ 73 h 1742"/>
                <a:gd name="T54" fmla="*/ 46 w 139"/>
                <a:gd name="T55" fmla="*/ 54 h 1742"/>
                <a:gd name="T56" fmla="*/ 39 w 139"/>
                <a:gd name="T57" fmla="*/ 38 h 1742"/>
                <a:gd name="T58" fmla="*/ 23 w 139"/>
                <a:gd name="T59" fmla="*/ 15 h 1742"/>
                <a:gd name="T60" fmla="*/ 12 w 139"/>
                <a:gd name="T61" fmla="*/ 4 h 1742"/>
                <a:gd name="T62" fmla="*/ 0 w 139"/>
                <a:gd name="T63" fmla="*/ 0 h 1742"/>
                <a:gd name="T64" fmla="*/ 0 w 139"/>
                <a:gd name="T65" fmla="*/ 1742 h 1742"/>
                <a:gd name="T66" fmla="*/ 116 w 139"/>
                <a:gd name="T67" fmla="*/ 1742 h 1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9" h="1742">
                  <a:moveTo>
                    <a:pt x="116" y="1742"/>
                  </a:moveTo>
                  <a:lnTo>
                    <a:pt x="131" y="1738"/>
                  </a:lnTo>
                  <a:lnTo>
                    <a:pt x="131" y="1735"/>
                  </a:lnTo>
                  <a:lnTo>
                    <a:pt x="131" y="1727"/>
                  </a:lnTo>
                  <a:lnTo>
                    <a:pt x="131" y="1711"/>
                  </a:lnTo>
                  <a:lnTo>
                    <a:pt x="131" y="1692"/>
                  </a:lnTo>
                  <a:lnTo>
                    <a:pt x="131" y="1669"/>
                  </a:lnTo>
                  <a:lnTo>
                    <a:pt x="131" y="1638"/>
                  </a:lnTo>
                  <a:lnTo>
                    <a:pt x="131" y="1608"/>
                  </a:lnTo>
                  <a:lnTo>
                    <a:pt x="131" y="1569"/>
                  </a:lnTo>
                  <a:lnTo>
                    <a:pt x="135" y="1485"/>
                  </a:lnTo>
                  <a:lnTo>
                    <a:pt x="135" y="1388"/>
                  </a:lnTo>
                  <a:lnTo>
                    <a:pt x="139" y="1284"/>
                  </a:lnTo>
                  <a:lnTo>
                    <a:pt x="139" y="1173"/>
                  </a:lnTo>
                  <a:lnTo>
                    <a:pt x="139" y="1058"/>
                  </a:lnTo>
                  <a:lnTo>
                    <a:pt x="139" y="938"/>
                  </a:lnTo>
                  <a:lnTo>
                    <a:pt x="139" y="823"/>
                  </a:lnTo>
                  <a:lnTo>
                    <a:pt x="139" y="711"/>
                  </a:lnTo>
                  <a:lnTo>
                    <a:pt x="139" y="604"/>
                  </a:lnTo>
                  <a:lnTo>
                    <a:pt x="135" y="504"/>
                  </a:lnTo>
                  <a:lnTo>
                    <a:pt x="135" y="411"/>
                  </a:lnTo>
                  <a:lnTo>
                    <a:pt x="131" y="373"/>
                  </a:lnTo>
                  <a:lnTo>
                    <a:pt x="131" y="338"/>
                  </a:lnTo>
                  <a:lnTo>
                    <a:pt x="120" y="273"/>
                  </a:lnTo>
                  <a:lnTo>
                    <a:pt x="104" y="207"/>
                  </a:lnTo>
                  <a:lnTo>
                    <a:pt x="81" y="138"/>
                  </a:lnTo>
                  <a:lnTo>
                    <a:pt x="58" y="73"/>
                  </a:lnTo>
                  <a:lnTo>
                    <a:pt x="46" y="54"/>
                  </a:lnTo>
                  <a:lnTo>
                    <a:pt x="39" y="38"/>
                  </a:lnTo>
                  <a:lnTo>
                    <a:pt x="23" y="15"/>
                  </a:lnTo>
                  <a:lnTo>
                    <a:pt x="12" y="4"/>
                  </a:lnTo>
                  <a:lnTo>
                    <a:pt x="0" y="0"/>
                  </a:lnTo>
                  <a:lnTo>
                    <a:pt x="0" y="1742"/>
                  </a:lnTo>
                  <a:lnTo>
                    <a:pt x="116" y="1742"/>
                  </a:lnTo>
                  <a:close/>
                </a:path>
              </a:pathLst>
            </a:custGeom>
            <a:solidFill>
              <a:srgbClr val="ED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Rectangle 87"/>
            <p:cNvSpPr>
              <a:spLocks noChangeArrowheads="1"/>
            </p:cNvSpPr>
            <p:nvPr/>
          </p:nvSpPr>
          <p:spPr bwMode="auto">
            <a:xfrm>
              <a:off x="6069013" y="3590925"/>
              <a:ext cx="219075" cy="55563"/>
            </a:xfrm>
            <a:prstGeom prst="rect">
              <a:avLst/>
            </a:prstGeom>
            <a:solidFill>
              <a:srgbClr val="232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" name="Rectangle 88"/>
            <p:cNvSpPr>
              <a:spLocks noChangeArrowheads="1"/>
            </p:cNvSpPr>
            <p:nvPr/>
          </p:nvSpPr>
          <p:spPr bwMode="auto">
            <a:xfrm>
              <a:off x="6288088" y="3590925"/>
              <a:ext cx="220663" cy="55563"/>
            </a:xfrm>
            <a:prstGeom prst="rect">
              <a:avLst/>
            </a:prstGeom>
            <a:solidFill>
              <a:srgbClr val="4E51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" name="Rectangle 89"/>
            <p:cNvSpPr>
              <a:spLocks noChangeArrowheads="1"/>
            </p:cNvSpPr>
            <p:nvPr/>
          </p:nvSpPr>
          <p:spPr bwMode="auto">
            <a:xfrm>
              <a:off x="6069013" y="2968625"/>
              <a:ext cx="219075" cy="53975"/>
            </a:xfrm>
            <a:prstGeom prst="rect">
              <a:avLst/>
            </a:prstGeom>
            <a:solidFill>
              <a:srgbClr val="232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Rectangle 90"/>
            <p:cNvSpPr>
              <a:spLocks noChangeArrowheads="1"/>
            </p:cNvSpPr>
            <p:nvPr/>
          </p:nvSpPr>
          <p:spPr bwMode="auto">
            <a:xfrm>
              <a:off x="6288088" y="2968625"/>
              <a:ext cx="220663" cy="53975"/>
            </a:xfrm>
            <a:prstGeom prst="rect">
              <a:avLst/>
            </a:prstGeom>
            <a:solidFill>
              <a:srgbClr val="4E51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" name="Freeform 91"/>
            <p:cNvSpPr>
              <a:spLocks/>
            </p:cNvSpPr>
            <p:nvPr/>
          </p:nvSpPr>
          <p:spPr bwMode="auto">
            <a:xfrm>
              <a:off x="6075363" y="2327275"/>
              <a:ext cx="212725" cy="53975"/>
            </a:xfrm>
            <a:custGeom>
              <a:avLst/>
              <a:gdLst>
                <a:gd name="T0" fmla="*/ 134 w 134"/>
                <a:gd name="T1" fmla="*/ 34 h 34"/>
                <a:gd name="T2" fmla="*/ 134 w 134"/>
                <a:gd name="T3" fmla="*/ 3 h 34"/>
                <a:gd name="T4" fmla="*/ 3 w 134"/>
                <a:gd name="T5" fmla="*/ 0 h 34"/>
                <a:gd name="T6" fmla="*/ 0 w 134"/>
                <a:gd name="T7" fmla="*/ 34 h 34"/>
                <a:gd name="T8" fmla="*/ 134 w 134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34">
                  <a:moveTo>
                    <a:pt x="134" y="34"/>
                  </a:moveTo>
                  <a:lnTo>
                    <a:pt x="134" y="3"/>
                  </a:lnTo>
                  <a:lnTo>
                    <a:pt x="3" y="0"/>
                  </a:lnTo>
                  <a:lnTo>
                    <a:pt x="0" y="34"/>
                  </a:lnTo>
                  <a:lnTo>
                    <a:pt x="134" y="34"/>
                  </a:lnTo>
                  <a:close/>
                </a:path>
              </a:pathLst>
            </a:custGeom>
            <a:solidFill>
              <a:srgbClr val="232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" name="Freeform 92"/>
            <p:cNvSpPr>
              <a:spLocks/>
            </p:cNvSpPr>
            <p:nvPr/>
          </p:nvSpPr>
          <p:spPr bwMode="auto">
            <a:xfrm>
              <a:off x="6288088" y="2327275"/>
              <a:ext cx="214313" cy="53975"/>
            </a:xfrm>
            <a:custGeom>
              <a:avLst/>
              <a:gdLst>
                <a:gd name="T0" fmla="*/ 135 w 135"/>
                <a:gd name="T1" fmla="*/ 34 h 34"/>
                <a:gd name="T2" fmla="*/ 135 w 135"/>
                <a:gd name="T3" fmla="*/ 0 h 34"/>
                <a:gd name="T4" fmla="*/ 0 w 135"/>
                <a:gd name="T5" fmla="*/ 3 h 34"/>
                <a:gd name="T6" fmla="*/ 0 w 135"/>
                <a:gd name="T7" fmla="*/ 34 h 34"/>
                <a:gd name="T8" fmla="*/ 135 w 135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34">
                  <a:moveTo>
                    <a:pt x="135" y="34"/>
                  </a:moveTo>
                  <a:lnTo>
                    <a:pt x="135" y="0"/>
                  </a:lnTo>
                  <a:lnTo>
                    <a:pt x="0" y="3"/>
                  </a:lnTo>
                  <a:lnTo>
                    <a:pt x="0" y="34"/>
                  </a:lnTo>
                  <a:lnTo>
                    <a:pt x="135" y="34"/>
                  </a:lnTo>
                  <a:close/>
                </a:path>
              </a:pathLst>
            </a:custGeom>
            <a:solidFill>
              <a:srgbClr val="4E51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reeform 93"/>
            <p:cNvSpPr>
              <a:spLocks/>
            </p:cNvSpPr>
            <p:nvPr/>
          </p:nvSpPr>
          <p:spPr bwMode="auto">
            <a:xfrm>
              <a:off x="7272338" y="1728788"/>
              <a:ext cx="219075" cy="2765425"/>
            </a:xfrm>
            <a:custGeom>
              <a:avLst/>
              <a:gdLst>
                <a:gd name="T0" fmla="*/ 27 w 138"/>
                <a:gd name="T1" fmla="*/ 1742 h 1742"/>
                <a:gd name="T2" fmla="*/ 138 w 138"/>
                <a:gd name="T3" fmla="*/ 1742 h 1742"/>
                <a:gd name="T4" fmla="*/ 138 w 138"/>
                <a:gd name="T5" fmla="*/ 0 h 1742"/>
                <a:gd name="T6" fmla="*/ 131 w 138"/>
                <a:gd name="T7" fmla="*/ 4 h 1742"/>
                <a:gd name="T8" fmla="*/ 115 w 138"/>
                <a:gd name="T9" fmla="*/ 15 h 1742"/>
                <a:gd name="T10" fmla="*/ 100 w 138"/>
                <a:gd name="T11" fmla="*/ 38 h 1742"/>
                <a:gd name="T12" fmla="*/ 92 w 138"/>
                <a:gd name="T13" fmla="*/ 54 h 1742"/>
                <a:gd name="T14" fmla="*/ 85 w 138"/>
                <a:gd name="T15" fmla="*/ 73 h 1742"/>
                <a:gd name="T16" fmla="*/ 58 w 138"/>
                <a:gd name="T17" fmla="*/ 138 h 1742"/>
                <a:gd name="T18" fmla="*/ 35 w 138"/>
                <a:gd name="T19" fmla="*/ 207 h 1742"/>
                <a:gd name="T20" fmla="*/ 19 w 138"/>
                <a:gd name="T21" fmla="*/ 273 h 1742"/>
                <a:gd name="T22" fmla="*/ 11 w 138"/>
                <a:gd name="T23" fmla="*/ 338 h 1742"/>
                <a:gd name="T24" fmla="*/ 8 w 138"/>
                <a:gd name="T25" fmla="*/ 373 h 1742"/>
                <a:gd name="T26" fmla="*/ 8 w 138"/>
                <a:gd name="T27" fmla="*/ 415 h 1742"/>
                <a:gd name="T28" fmla="*/ 4 w 138"/>
                <a:gd name="T29" fmla="*/ 504 h 1742"/>
                <a:gd name="T30" fmla="*/ 4 w 138"/>
                <a:gd name="T31" fmla="*/ 604 h 1742"/>
                <a:gd name="T32" fmla="*/ 0 w 138"/>
                <a:gd name="T33" fmla="*/ 711 h 1742"/>
                <a:gd name="T34" fmla="*/ 0 w 138"/>
                <a:gd name="T35" fmla="*/ 823 h 1742"/>
                <a:gd name="T36" fmla="*/ 0 w 138"/>
                <a:gd name="T37" fmla="*/ 938 h 1742"/>
                <a:gd name="T38" fmla="*/ 0 w 138"/>
                <a:gd name="T39" fmla="*/ 1058 h 1742"/>
                <a:gd name="T40" fmla="*/ 4 w 138"/>
                <a:gd name="T41" fmla="*/ 1173 h 1742"/>
                <a:gd name="T42" fmla="*/ 4 w 138"/>
                <a:gd name="T43" fmla="*/ 1284 h 1742"/>
                <a:gd name="T44" fmla="*/ 4 w 138"/>
                <a:gd name="T45" fmla="*/ 1388 h 1742"/>
                <a:gd name="T46" fmla="*/ 8 w 138"/>
                <a:gd name="T47" fmla="*/ 1485 h 1742"/>
                <a:gd name="T48" fmla="*/ 8 w 138"/>
                <a:gd name="T49" fmla="*/ 1569 h 1742"/>
                <a:gd name="T50" fmla="*/ 8 w 138"/>
                <a:gd name="T51" fmla="*/ 1608 h 1742"/>
                <a:gd name="T52" fmla="*/ 8 w 138"/>
                <a:gd name="T53" fmla="*/ 1638 h 1742"/>
                <a:gd name="T54" fmla="*/ 11 w 138"/>
                <a:gd name="T55" fmla="*/ 1669 h 1742"/>
                <a:gd name="T56" fmla="*/ 11 w 138"/>
                <a:gd name="T57" fmla="*/ 1692 h 1742"/>
                <a:gd name="T58" fmla="*/ 11 w 138"/>
                <a:gd name="T59" fmla="*/ 1711 h 1742"/>
                <a:gd name="T60" fmla="*/ 11 w 138"/>
                <a:gd name="T61" fmla="*/ 1727 h 1742"/>
                <a:gd name="T62" fmla="*/ 11 w 138"/>
                <a:gd name="T63" fmla="*/ 1735 h 1742"/>
                <a:gd name="T64" fmla="*/ 11 w 138"/>
                <a:gd name="T65" fmla="*/ 1738 h 1742"/>
                <a:gd name="T66" fmla="*/ 27 w 138"/>
                <a:gd name="T67" fmla="*/ 1742 h 1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8" h="1742">
                  <a:moveTo>
                    <a:pt x="27" y="1742"/>
                  </a:moveTo>
                  <a:lnTo>
                    <a:pt x="138" y="1742"/>
                  </a:lnTo>
                  <a:lnTo>
                    <a:pt x="138" y="0"/>
                  </a:lnTo>
                  <a:lnTo>
                    <a:pt x="131" y="4"/>
                  </a:lnTo>
                  <a:lnTo>
                    <a:pt x="115" y="15"/>
                  </a:lnTo>
                  <a:lnTo>
                    <a:pt x="100" y="38"/>
                  </a:lnTo>
                  <a:lnTo>
                    <a:pt x="92" y="54"/>
                  </a:lnTo>
                  <a:lnTo>
                    <a:pt x="85" y="73"/>
                  </a:lnTo>
                  <a:lnTo>
                    <a:pt x="58" y="138"/>
                  </a:lnTo>
                  <a:lnTo>
                    <a:pt x="35" y="207"/>
                  </a:lnTo>
                  <a:lnTo>
                    <a:pt x="19" y="273"/>
                  </a:lnTo>
                  <a:lnTo>
                    <a:pt x="11" y="338"/>
                  </a:lnTo>
                  <a:lnTo>
                    <a:pt x="8" y="373"/>
                  </a:lnTo>
                  <a:lnTo>
                    <a:pt x="8" y="415"/>
                  </a:lnTo>
                  <a:lnTo>
                    <a:pt x="4" y="504"/>
                  </a:lnTo>
                  <a:lnTo>
                    <a:pt x="4" y="604"/>
                  </a:lnTo>
                  <a:lnTo>
                    <a:pt x="0" y="711"/>
                  </a:lnTo>
                  <a:lnTo>
                    <a:pt x="0" y="823"/>
                  </a:lnTo>
                  <a:lnTo>
                    <a:pt x="0" y="938"/>
                  </a:lnTo>
                  <a:lnTo>
                    <a:pt x="0" y="1058"/>
                  </a:lnTo>
                  <a:lnTo>
                    <a:pt x="4" y="1173"/>
                  </a:lnTo>
                  <a:lnTo>
                    <a:pt x="4" y="1284"/>
                  </a:lnTo>
                  <a:lnTo>
                    <a:pt x="4" y="1388"/>
                  </a:lnTo>
                  <a:lnTo>
                    <a:pt x="8" y="1485"/>
                  </a:lnTo>
                  <a:lnTo>
                    <a:pt x="8" y="1569"/>
                  </a:lnTo>
                  <a:lnTo>
                    <a:pt x="8" y="1608"/>
                  </a:lnTo>
                  <a:lnTo>
                    <a:pt x="8" y="1638"/>
                  </a:lnTo>
                  <a:lnTo>
                    <a:pt x="11" y="1669"/>
                  </a:lnTo>
                  <a:lnTo>
                    <a:pt x="11" y="1692"/>
                  </a:lnTo>
                  <a:lnTo>
                    <a:pt x="11" y="1711"/>
                  </a:lnTo>
                  <a:lnTo>
                    <a:pt x="11" y="1727"/>
                  </a:lnTo>
                  <a:lnTo>
                    <a:pt x="11" y="1735"/>
                  </a:lnTo>
                  <a:lnTo>
                    <a:pt x="11" y="1738"/>
                  </a:lnTo>
                  <a:lnTo>
                    <a:pt x="27" y="1742"/>
                  </a:lnTo>
                  <a:close/>
                </a:path>
              </a:pathLst>
            </a:custGeom>
            <a:solidFill>
              <a:srgbClr val="C4D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" name="Freeform 94"/>
            <p:cNvSpPr>
              <a:spLocks/>
            </p:cNvSpPr>
            <p:nvPr/>
          </p:nvSpPr>
          <p:spPr bwMode="auto">
            <a:xfrm>
              <a:off x="7491413" y="1728788"/>
              <a:ext cx="227013" cy="2765425"/>
            </a:xfrm>
            <a:custGeom>
              <a:avLst/>
              <a:gdLst>
                <a:gd name="T0" fmla="*/ 116 w 143"/>
                <a:gd name="T1" fmla="*/ 1742 h 1742"/>
                <a:gd name="T2" fmla="*/ 131 w 143"/>
                <a:gd name="T3" fmla="*/ 1738 h 1742"/>
                <a:gd name="T4" fmla="*/ 131 w 143"/>
                <a:gd name="T5" fmla="*/ 1735 h 1742"/>
                <a:gd name="T6" fmla="*/ 131 w 143"/>
                <a:gd name="T7" fmla="*/ 1727 h 1742"/>
                <a:gd name="T8" fmla="*/ 131 w 143"/>
                <a:gd name="T9" fmla="*/ 1711 h 1742"/>
                <a:gd name="T10" fmla="*/ 131 w 143"/>
                <a:gd name="T11" fmla="*/ 1692 h 1742"/>
                <a:gd name="T12" fmla="*/ 131 w 143"/>
                <a:gd name="T13" fmla="*/ 1669 h 1742"/>
                <a:gd name="T14" fmla="*/ 131 w 143"/>
                <a:gd name="T15" fmla="*/ 1638 h 1742"/>
                <a:gd name="T16" fmla="*/ 135 w 143"/>
                <a:gd name="T17" fmla="*/ 1608 h 1742"/>
                <a:gd name="T18" fmla="*/ 135 w 143"/>
                <a:gd name="T19" fmla="*/ 1569 h 1742"/>
                <a:gd name="T20" fmla="*/ 135 w 143"/>
                <a:gd name="T21" fmla="*/ 1485 h 1742"/>
                <a:gd name="T22" fmla="*/ 135 w 143"/>
                <a:gd name="T23" fmla="*/ 1388 h 1742"/>
                <a:gd name="T24" fmla="*/ 139 w 143"/>
                <a:gd name="T25" fmla="*/ 1284 h 1742"/>
                <a:gd name="T26" fmla="*/ 139 w 143"/>
                <a:gd name="T27" fmla="*/ 1173 h 1742"/>
                <a:gd name="T28" fmla="*/ 139 w 143"/>
                <a:gd name="T29" fmla="*/ 1058 h 1742"/>
                <a:gd name="T30" fmla="*/ 143 w 143"/>
                <a:gd name="T31" fmla="*/ 938 h 1742"/>
                <a:gd name="T32" fmla="*/ 143 w 143"/>
                <a:gd name="T33" fmla="*/ 823 h 1742"/>
                <a:gd name="T34" fmla="*/ 139 w 143"/>
                <a:gd name="T35" fmla="*/ 711 h 1742"/>
                <a:gd name="T36" fmla="*/ 139 w 143"/>
                <a:gd name="T37" fmla="*/ 604 h 1742"/>
                <a:gd name="T38" fmla="*/ 139 w 143"/>
                <a:gd name="T39" fmla="*/ 504 h 1742"/>
                <a:gd name="T40" fmla="*/ 135 w 143"/>
                <a:gd name="T41" fmla="*/ 411 h 1742"/>
                <a:gd name="T42" fmla="*/ 131 w 143"/>
                <a:gd name="T43" fmla="*/ 373 h 1742"/>
                <a:gd name="T44" fmla="*/ 131 w 143"/>
                <a:gd name="T45" fmla="*/ 338 h 1742"/>
                <a:gd name="T46" fmla="*/ 124 w 143"/>
                <a:gd name="T47" fmla="*/ 273 h 1742"/>
                <a:gd name="T48" fmla="*/ 108 w 143"/>
                <a:gd name="T49" fmla="*/ 207 h 1742"/>
                <a:gd name="T50" fmla="*/ 85 w 143"/>
                <a:gd name="T51" fmla="*/ 138 h 1742"/>
                <a:gd name="T52" fmla="*/ 58 w 143"/>
                <a:gd name="T53" fmla="*/ 73 h 1742"/>
                <a:gd name="T54" fmla="*/ 50 w 143"/>
                <a:gd name="T55" fmla="*/ 54 h 1742"/>
                <a:gd name="T56" fmla="*/ 43 w 143"/>
                <a:gd name="T57" fmla="*/ 38 h 1742"/>
                <a:gd name="T58" fmla="*/ 27 w 143"/>
                <a:gd name="T59" fmla="*/ 15 h 1742"/>
                <a:gd name="T60" fmla="*/ 12 w 143"/>
                <a:gd name="T61" fmla="*/ 4 h 1742"/>
                <a:gd name="T62" fmla="*/ 0 w 143"/>
                <a:gd name="T63" fmla="*/ 0 h 1742"/>
                <a:gd name="T64" fmla="*/ 0 w 143"/>
                <a:gd name="T65" fmla="*/ 1742 h 1742"/>
                <a:gd name="T66" fmla="*/ 116 w 143"/>
                <a:gd name="T67" fmla="*/ 1742 h 1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3" h="1742">
                  <a:moveTo>
                    <a:pt x="116" y="1742"/>
                  </a:moveTo>
                  <a:lnTo>
                    <a:pt x="131" y="1738"/>
                  </a:lnTo>
                  <a:lnTo>
                    <a:pt x="131" y="1735"/>
                  </a:lnTo>
                  <a:lnTo>
                    <a:pt x="131" y="1727"/>
                  </a:lnTo>
                  <a:lnTo>
                    <a:pt x="131" y="1711"/>
                  </a:lnTo>
                  <a:lnTo>
                    <a:pt x="131" y="1692"/>
                  </a:lnTo>
                  <a:lnTo>
                    <a:pt x="131" y="1669"/>
                  </a:lnTo>
                  <a:lnTo>
                    <a:pt x="131" y="1638"/>
                  </a:lnTo>
                  <a:lnTo>
                    <a:pt x="135" y="1608"/>
                  </a:lnTo>
                  <a:lnTo>
                    <a:pt x="135" y="1569"/>
                  </a:lnTo>
                  <a:lnTo>
                    <a:pt x="135" y="1485"/>
                  </a:lnTo>
                  <a:lnTo>
                    <a:pt x="135" y="1388"/>
                  </a:lnTo>
                  <a:lnTo>
                    <a:pt x="139" y="1284"/>
                  </a:lnTo>
                  <a:lnTo>
                    <a:pt x="139" y="1173"/>
                  </a:lnTo>
                  <a:lnTo>
                    <a:pt x="139" y="1058"/>
                  </a:lnTo>
                  <a:lnTo>
                    <a:pt x="143" y="938"/>
                  </a:lnTo>
                  <a:lnTo>
                    <a:pt x="143" y="823"/>
                  </a:lnTo>
                  <a:lnTo>
                    <a:pt x="139" y="711"/>
                  </a:lnTo>
                  <a:lnTo>
                    <a:pt x="139" y="604"/>
                  </a:lnTo>
                  <a:lnTo>
                    <a:pt x="139" y="504"/>
                  </a:lnTo>
                  <a:lnTo>
                    <a:pt x="135" y="411"/>
                  </a:lnTo>
                  <a:lnTo>
                    <a:pt x="131" y="373"/>
                  </a:lnTo>
                  <a:lnTo>
                    <a:pt x="131" y="338"/>
                  </a:lnTo>
                  <a:lnTo>
                    <a:pt x="124" y="273"/>
                  </a:lnTo>
                  <a:lnTo>
                    <a:pt x="108" y="207"/>
                  </a:lnTo>
                  <a:lnTo>
                    <a:pt x="85" y="138"/>
                  </a:lnTo>
                  <a:lnTo>
                    <a:pt x="58" y="73"/>
                  </a:lnTo>
                  <a:lnTo>
                    <a:pt x="50" y="54"/>
                  </a:lnTo>
                  <a:lnTo>
                    <a:pt x="43" y="38"/>
                  </a:lnTo>
                  <a:lnTo>
                    <a:pt x="27" y="15"/>
                  </a:lnTo>
                  <a:lnTo>
                    <a:pt x="12" y="4"/>
                  </a:lnTo>
                  <a:lnTo>
                    <a:pt x="0" y="0"/>
                  </a:lnTo>
                  <a:lnTo>
                    <a:pt x="0" y="1742"/>
                  </a:lnTo>
                  <a:lnTo>
                    <a:pt x="116" y="1742"/>
                  </a:lnTo>
                  <a:close/>
                </a:path>
              </a:pathLst>
            </a:custGeom>
            <a:solidFill>
              <a:srgbClr val="ED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" name="Rectangle 95"/>
            <p:cNvSpPr>
              <a:spLocks noChangeArrowheads="1"/>
            </p:cNvSpPr>
            <p:nvPr/>
          </p:nvSpPr>
          <p:spPr bwMode="auto">
            <a:xfrm>
              <a:off x="7278688" y="3590925"/>
              <a:ext cx="212725" cy="55563"/>
            </a:xfrm>
            <a:prstGeom prst="rect">
              <a:avLst/>
            </a:prstGeom>
            <a:solidFill>
              <a:srgbClr val="232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Rectangle 96"/>
            <p:cNvSpPr>
              <a:spLocks noChangeArrowheads="1"/>
            </p:cNvSpPr>
            <p:nvPr/>
          </p:nvSpPr>
          <p:spPr bwMode="auto">
            <a:xfrm>
              <a:off x="7491413" y="3590925"/>
              <a:ext cx="220663" cy="55563"/>
            </a:xfrm>
            <a:prstGeom prst="rect">
              <a:avLst/>
            </a:prstGeom>
            <a:solidFill>
              <a:srgbClr val="4E51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Rectangle 97"/>
            <p:cNvSpPr>
              <a:spLocks noChangeArrowheads="1"/>
            </p:cNvSpPr>
            <p:nvPr/>
          </p:nvSpPr>
          <p:spPr bwMode="auto">
            <a:xfrm>
              <a:off x="7272338" y="2968625"/>
              <a:ext cx="219075" cy="53975"/>
            </a:xfrm>
            <a:prstGeom prst="rect">
              <a:avLst/>
            </a:prstGeom>
            <a:solidFill>
              <a:srgbClr val="232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1" name="Rectangle 98"/>
            <p:cNvSpPr>
              <a:spLocks noChangeArrowheads="1"/>
            </p:cNvSpPr>
            <p:nvPr/>
          </p:nvSpPr>
          <p:spPr bwMode="auto">
            <a:xfrm>
              <a:off x="7491413" y="2968625"/>
              <a:ext cx="227013" cy="53975"/>
            </a:xfrm>
            <a:prstGeom prst="rect">
              <a:avLst/>
            </a:prstGeom>
            <a:solidFill>
              <a:srgbClr val="4E51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2" name="Freeform 99"/>
            <p:cNvSpPr>
              <a:spLocks/>
            </p:cNvSpPr>
            <p:nvPr/>
          </p:nvSpPr>
          <p:spPr bwMode="auto">
            <a:xfrm>
              <a:off x="7285038" y="2327275"/>
              <a:ext cx="206375" cy="53975"/>
            </a:xfrm>
            <a:custGeom>
              <a:avLst/>
              <a:gdLst>
                <a:gd name="T0" fmla="*/ 130 w 130"/>
                <a:gd name="T1" fmla="*/ 34 h 34"/>
                <a:gd name="T2" fmla="*/ 130 w 130"/>
                <a:gd name="T3" fmla="*/ 3 h 34"/>
                <a:gd name="T4" fmla="*/ 0 w 130"/>
                <a:gd name="T5" fmla="*/ 0 h 34"/>
                <a:gd name="T6" fmla="*/ 0 w 130"/>
                <a:gd name="T7" fmla="*/ 34 h 34"/>
                <a:gd name="T8" fmla="*/ 130 w 130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34">
                  <a:moveTo>
                    <a:pt x="130" y="34"/>
                  </a:moveTo>
                  <a:lnTo>
                    <a:pt x="130" y="3"/>
                  </a:lnTo>
                  <a:lnTo>
                    <a:pt x="0" y="0"/>
                  </a:lnTo>
                  <a:lnTo>
                    <a:pt x="0" y="34"/>
                  </a:lnTo>
                  <a:lnTo>
                    <a:pt x="130" y="34"/>
                  </a:lnTo>
                  <a:close/>
                </a:path>
              </a:pathLst>
            </a:custGeom>
            <a:solidFill>
              <a:srgbClr val="2326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Freeform 100"/>
            <p:cNvSpPr>
              <a:spLocks/>
            </p:cNvSpPr>
            <p:nvPr/>
          </p:nvSpPr>
          <p:spPr bwMode="auto">
            <a:xfrm>
              <a:off x="7491413" y="2327275"/>
              <a:ext cx="214313" cy="53975"/>
            </a:xfrm>
            <a:custGeom>
              <a:avLst/>
              <a:gdLst>
                <a:gd name="T0" fmla="*/ 135 w 135"/>
                <a:gd name="T1" fmla="*/ 34 h 34"/>
                <a:gd name="T2" fmla="*/ 135 w 135"/>
                <a:gd name="T3" fmla="*/ 0 h 34"/>
                <a:gd name="T4" fmla="*/ 0 w 135"/>
                <a:gd name="T5" fmla="*/ 3 h 34"/>
                <a:gd name="T6" fmla="*/ 0 w 135"/>
                <a:gd name="T7" fmla="*/ 34 h 34"/>
                <a:gd name="T8" fmla="*/ 135 w 135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34">
                  <a:moveTo>
                    <a:pt x="135" y="34"/>
                  </a:moveTo>
                  <a:lnTo>
                    <a:pt x="135" y="0"/>
                  </a:lnTo>
                  <a:lnTo>
                    <a:pt x="0" y="3"/>
                  </a:lnTo>
                  <a:lnTo>
                    <a:pt x="0" y="34"/>
                  </a:lnTo>
                  <a:lnTo>
                    <a:pt x="135" y="34"/>
                  </a:lnTo>
                  <a:close/>
                </a:path>
              </a:pathLst>
            </a:custGeom>
            <a:solidFill>
              <a:srgbClr val="4E51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4" name="Freeform 101"/>
            <p:cNvSpPr>
              <a:spLocks/>
            </p:cNvSpPr>
            <p:nvPr/>
          </p:nvSpPr>
          <p:spPr bwMode="auto">
            <a:xfrm>
              <a:off x="5811838" y="2913063"/>
              <a:ext cx="812800" cy="2198688"/>
            </a:xfrm>
            <a:custGeom>
              <a:avLst/>
              <a:gdLst>
                <a:gd name="T0" fmla="*/ 446 w 512"/>
                <a:gd name="T1" fmla="*/ 396 h 1385"/>
                <a:gd name="T2" fmla="*/ 423 w 512"/>
                <a:gd name="T3" fmla="*/ 504 h 1385"/>
                <a:gd name="T4" fmla="*/ 385 w 512"/>
                <a:gd name="T5" fmla="*/ 604 h 1385"/>
                <a:gd name="T6" fmla="*/ 343 w 512"/>
                <a:gd name="T7" fmla="*/ 689 h 1385"/>
                <a:gd name="T8" fmla="*/ 293 w 512"/>
                <a:gd name="T9" fmla="*/ 762 h 1385"/>
                <a:gd name="T10" fmla="*/ 239 w 512"/>
                <a:gd name="T11" fmla="*/ 827 h 1385"/>
                <a:gd name="T12" fmla="*/ 189 w 512"/>
                <a:gd name="T13" fmla="*/ 877 h 1385"/>
                <a:gd name="T14" fmla="*/ 139 w 512"/>
                <a:gd name="T15" fmla="*/ 923 h 1385"/>
                <a:gd name="T16" fmla="*/ 96 w 512"/>
                <a:gd name="T17" fmla="*/ 958 h 1385"/>
                <a:gd name="T18" fmla="*/ 62 w 512"/>
                <a:gd name="T19" fmla="*/ 992 h 1385"/>
                <a:gd name="T20" fmla="*/ 39 w 512"/>
                <a:gd name="T21" fmla="*/ 1027 h 1385"/>
                <a:gd name="T22" fmla="*/ 23 w 512"/>
                <a:gd name="T23" fmla="*/ 1066 h 1385"/>
                <a:gd name="T24" fmla="*/ 15 w 512"/>
                <a:gd name="T25" fmla="*/ 1104 h 1385"/>
                <a:gd name="T26" fmla="*/ 12 w 512"/>
                <a:gd name="T27" fmla="*/ 1135 h 1385"/>
                <a:gd name="T28" fmla="*/ 12 w 512"/>
                <a:gd name="T29" fmla="*/ 1158 h 1385"/>
                <a:gd name="T30" fmla="*/ 15 w 512"/>
                <a:gd name="T31" fmla="*/ 1177 h 1385"/>
                <a:gd name="T32" fmla="*/ 15 w 512"/>
                <a:gd name="T33" fmla="*/ 1181 h 1385"/>
                <a:gd name="T34" fmla="*/ 0 w 512"/>
                <a:gd name="T35" fmla="*/ 1181 h 1385"/>
                <a:gd name="T36" fmla="*/ 0 w 512"/>
                <a:gd name="T37" fmla="*/ 1250 h 1385"/>
                <a:gd name="T38" fmla="*/ 512 w 512"/>
                <a:gd name="T39" fmla="*/ 1385 h 1385"/>
                <a:gd name="T40" fmla="*/ 512 w 512"/>
                <a:gd name="T41" fmla="*/ 0 h 1385"/>
                <a:gd name="T42" fmla="*/ 508 w 512"/>
                <a:gd name="T43" fmla="*/ 19 h 1385"/>
                <a:gd name="T44" fmla="*/ 504 w 512"/>
                <a:gd name="T45" fmla="*/ 42 h 1385"/>
                <a:gd name="T46" fmla="*/ 497 w 512"/>
                <a:gd name="T47" fmla="*/ 96 h 1385"/>
                <a:gd name="T48" fmla="*/ 485 w 512"/>
                <a:gd name="T49" fmla="*/ 162 h 1385"/>
                <a:gd name="T50" fmla="*/ 473 w 512"/>
                <a:gd name="T51" fmla="*/ 227 h 1385"/>
                <a:gd name="T52" fmla="*/ 462 w 512"/>
                <a:gd name="T53" fmla="*/ 292 h 1385"/>
                <a:gd name="T54" fmla="*/ 458 w 512"/>
                <a:gd name="T55" fmla="*/ 319 h 1385"/>
                <a:gd name="T56" fmla="*/ 454 w 512"/>
                <a:gd name="T57" fmla="*/ 346 h 1385"/>
                <a:gd name="T58" fmla="*/ 450 w 512"/>
                <a:gd name="T59" fmla="*/ 365 h 1385"/>
                <a:gd name="T60" fmla="*/ 450 w 512"/>
                <a:gd name="T61" fmla="*/ 381 h 1385"/>
                <a:gd name="T62" fmla="*/ 446 w 512"/>
                <a:gd name="T63" fmla="*/ 392 h 1385"/>
                <a:gd name="T64" fmla="*/ 446 w 512"/>
                <a:gd name="T65" fmla="*/ 396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12" h="1385">
                  <a:moveTo>
                    <a:pt x="446" y="396"/>
                  </a:moveTo>
                  <a:lnTo>
                    <a:pt x="423" y="504"/>
                  </a:lnTo>
                  <a:lnTo>
                    <a:pt x="385" y="604"/>
                  </a:lnTo>
                  <a:lnTo>
                    <a:pt x="343" y="689"/>
                  </a:lnTo>
                  <a:lnTo>
                    <a:pt x="293" y="762"/>
                  </a:lnTo>
                  <a:lnTo>
                    <a:pt x="239" y="827"/>
                  </a:lnTo>
                  <a:lnTo>
                    <a:pt x="189" y="877"/>
                  </a:lnTo>
                  <a:lnTo>
                    <a:pt x="139" y="923"/>
                  </a:lnTo>
                  <a:lnTo>
                    <a:pt x="96" y="958"/>
                  </a:lnTo>
                  <a:lnTo>
                    <a:pt x="62" y="992"/>
                  </a:lnTo>
                  <a:lnTo>
                    <a:pt x="39" y="1027"/>
                  </a:lnTo>
                  <a:lnTo>
                    <a:pt x="23" y="1066"/>
                  </a:lnTo>
                  <a:lnTo>
                    <a:pt x="15" y="1104"/>
                  </a:lnTo>
                  <a:lnTo>
                    <a:pt x="12" y="1135"/>
                  </a:lnTo>
                  <a:lnTo>
                    <a:pt x="12" y="1158"/>
                  </a:lnTo>
                  <a:lnTo>
                    <a:pt x="15" y="1177"/>
                  </a:lnTo>
                  <a:lnTo>
                    <a:pt x="15" y="1181"/>
                  </a:lnTo>
                  <a:lnTo>
                    <a:pt x="0" y="1181"/>
                  </a:lnTo>
                  <a:lnTo>
                    <a:pt x="0" y="1250"/>
                  </a:lnTo>
                  <a:lnTo>
                    <a:pt x="512" y="1385"/>
                  </a:lnTo>
                  <a:lnTo>
                    <a:pt x="512" y="0"/>
                  </a:lnTo>
                  <a:lnTo>
                    <a:pt x="508" y="19"/>
                  </a:lnTo>
                  <a:lnTo>
                    <a:pt x="504" y="42"/>
                  </a:lnTo>
                  <a:lnTo>
                    <a:pt x="497" y="96"/>
                  </a:lnTo>
                  <a:lnTo>
                    <a:pt x="485" y="162"/>
                  </a:lnTo>
                  <a:lnTo>
                    <a:pt x="473" y="227"/>
                  </a:lnTo>
                  <a:lnTo>
                    <a:pt x="462" y="292"/>
                  </a:lnTo>
                  <a:lnTo>
                    <a:pt x="458" y="319"/>
                  </a:lnTo>
                  <a:lnTo>
                    <a:pt x="454" y="346"/>
                  </a:lnTo>
                  <a:lnTo>
                    <a:pt x="450" y="365"/>
                  </a:lnTo>
                  <a:lnTo>
                    <a:pt x="450" y="381"/>
                  </a:lnTo>
                  <a:lnTo>
                    <a:pt x="446" y="392"/>
                  </a:lnTo>
                  <a:lnTo>
                    <a:pt x="446" y="396"/>
                  </a:lnTo>
                  <a:close/>
                </a:path>
              </a:pathLst>
            </a:custGeom>
            <a:solidFill>
              <a:srgbClr val="757D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reeform 102"/>
            <p:cNvSpPr>
              <a:spLocks/>
            </p:cNvSpPr>
            <p:nvPr/>
          </p:nvSpPr>
          <p:spPr bwMode="auto">
            <a:xfrm>
              <a:off x="5824538" y="3859213"/>
              <a:ext cx="647700" cy="922338"/>
            </a:xfrm>
            <a:custGeom>
              <a:avLst/>
              <a:gdLst>
                <a:gd name="T0" fmla="*/ 373 w 408"/>
                <a:gd name="T1" fmla="*/ 0 h 581"/>
                <a:gd name="T2" fmla="*/ 319 w 408"/>
                <a:gd name="T3" fmla="*/ 93 h 581"/>
                <a:gd name="T4" fmla="*/ 258 w 408"/>
                <a:gd name="T5" fmla="*/ 177 h 581"/>
                <a:gd name="T6" fmla="*/ 184 w 408"/>
                <a:gd name="T7" fmla="*/ 262 h 581"/>
                <a:gd name="T8" fmla="*/ 107 w 408"/>
                <a:gd name="T9" fmla="*/ 331 h 581"/>
                <a:gd name="T10" fmla="*/ 65 w 408"/>
                <a:gd name="T11" fmla="*/ 373 h 581"/>
                <a:gd name="T12" fmla="*/ 38 w 408"/>
                <a:gd name="T13" fmla="*/ 412 h 581"/>
                <a:gd name="T14" fmla="*/ 15 w 408"/>
                <a:gd name="T15" fmla="*/ 450 h 581"/>
                <a:gd name="T16" fmla="*/ 7 w 408"/>
                <a:gd name="T17" fmla="*/ 485 h 581"/>
                <a:gd name="T18" fmla="*/ 0 w 408"/>
                <a:gd name="T19" fmla="*/ 520 h 581"/>
                <a:gd name="T20" fmla="*/ 0 w 408"/>
                <a:gd name="T21" fmla="*/ 546 h 581"/>
                <a:gd name="T22" fmla="*/ 4 w 408"/>
                <a:gd name="T23" fmla="*/ 566 h 581"/>
                <a:gd name="T24" fmla="*/ 4 w 408"/>
                <a:gd name="T25" fmla="*/ 581 h 581"/>
                <a:gd name="T26" fmla="*/ 31 w 408"/>
                <a:gd name="T27" fmla="*/ 581 h 581"/>
                <a:gd name="T28" fmla="*/ 34 w 408"/>
                <a:gd name="T29" fmla="*/ 527 h 581"/>
                <a:gd name="T30" fmla="*/ 42 w 408"/>
                <a:gd name="T31" fmla="*/ 481 h 581"/>
                <a:gd name="T32" fmla="*/ 57 w 408"/>
                <a:gd name="T33" fmla="*/ 443 h 581"/>
                <a:gd name="T34" fmla="*/ 77 w 408"/>
                <a:gd name="T35" fmla="*/ 412 h 581"/>
                <a:gd name="T36" fmla="*/ 96 w 408"/>
                <a:gd name="T37" fmla="*/ 385 h 581"/>
                <a:gd name="T38" fmla="*/ 115 w 408"/>
                <a:gd name="T39" fmla="*/ 366 h 581"/>
                <a:gd name="T40" fmla="*/ 127 w 408"/>
                <a:gd name="T41" fmla="*/ 358 h 581"/>
                <a:gd name="T42" fmla="*/ 131 w 408"/>
                <a:gd name="T43" fmla="*/ 354 h 581"/>
                <a:gd name="T44" fmla="*/ 184 w 408"/>
                <a:gd name="T45" fmla="*/ 300 h 581"/>
                <a:gd name="T46" fmla="*/ 235 w 408"/>
                <a:gd name="T47" fmla="*/ 250 h 581"/>
                <a:gd name="T48" fmla="*/ 277 w 408"/>
                <a:gd name="T49" fmla="*/ 204 h 581"/>
                <a:gd name="T50" fmla="*/ 311 w 408"/>
                <a:gd name="T51" fmla="*/ 158 h 581"/>
                <a:gd name="T52" fmla="*/ 342 w 408"/>
                <a:gd name="T53" fmla="*/ 116 h 581"/>
                <a:gd name="T54" fmla="*/ 369 w 408"/>
                <a:gd name="T55" fmla="*/ 73 h 581"/>
                <a:gd name="T56" fmla="*/ 388 w 408"/>
                <a:gd name="T57" fmla="*/ 39 h 581"/>
                <a:gd name="T58" fmla="*/ 408 w 408"/>
                <a:gd name="T59" fmla="*/ 0 h 581"/>
                <a:gd name="T60" fmla="*/ 373 w 408"/>
                <a:gd name="T61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8" h="581">
                  <a:moveTo>
                    <a:pt x="373" y="0"/>
                  </a:moveTo>
                  <a:lnTo>
                    <a:pt x="319" y="93"/>
                  </a:lnTo>
                  <a:lnTo>
                    <a:pt x="258" y="177"/>
                  </a:lnTo>
                  <a:lnTo>
                    <a:pt x="184" y="262"/>
                  </a:lnTo>
                  <a:lnTo>
                    <a:pt x="107" y="331"/>
                  </a:lnTo>
                  <a:lnTo>
                    <a:pt x="65" y="373"/>
                  </a:lnTo>
                  <a:lnTo>
                    <a:pt x="38" y="412"/>
                  </a:lnTo>
                  <a:lnTo>
                    <a:pt x="15" y="450"/>
                  </a:lnTo>
                  <a:lnTo>
                    <a:pt x="7" y="485"/>
                  </a:lnTo>
                  <a:lnTo>
                    <a:pt x="0" y="520"/>
                  </a:lnTo>
                  <a:lnTo>
                    <a:pt x="0" y="546"/>
                  </a:lnTo>
                  <a:lnTo>
                    <a:pt x="4" y="566"/>
                  </a:lnTo>
                  <a:lnTo>
                    <a:pt x="4" y="581"/>
                  </a:lnTo>
                  <a:lnTo>
                    <a:pt x="31" y="581"/>
                  </a:lnTo>
                  <a:lnTo>
                    <a:pt x="34" y="527"/>
                  </a:lnTo>
                  <a:lnTo>
                    <a:pt x="42" y="481"/>
                  </a:lnTo>
                  <a:lnTo>
                    <a:pt x="57" y="443"/>
                  </a:lnTo>
                  <a:lnTo>
                    <a:pt x="77" y="412"/>
                  </a:lnTo>
                  <a:lnTo>
                    <a:pt x="96" y="385"/>
                  </a:lnTo>
                  <a:lnTo>
                    <a:pt x="115" y="366"/>
                  </a:lnTo>
                  <a:lnTo>
                    <a:pt x="127" y="358"/>
                  </a:lnTo>
                  <a:lnTo>
                    <a:pt x="131" y="354"/>
                  </a:lnTo>
                  <a:lnTo>
                    <a:pt x="184" y="300"/>
                  </a:lnTo>
                  <a:lnTo>
                    <a:pt x="235" y="250"/>
                  </a:lnTo>
                  <a:lnTo>
                    <a:pt x="277" y="204"/>
                  </a:lnTo>
                  <a:lnTo>
                    <a:pt x="311" y="158"/>
                  </a:lnTo>
                  <a:lnTo>
                    <a:pt x="342" y="116"/>
                  </a:lnTo>
                  <a:lnTo>
                    <a:pt x="369" y="73"/>
                  </a:lnTo>
                  <a:lnTo>
                    <a:pt x="388" y="39"/>
                  </a:lnTo>
                  <a:lnTo>
                    <a:pt x="408" y="0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1516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6" name="Rectangle 103"/>
            <p:cNvSpPr>
              <a:spLocks noChangeArrowheads="1"/>
            </p:cNvSpPr>
            <p:nvPr/>
          </p:nvSpPr>
          <p:spPr bwMode="auto">
            <a:xfrm>
              <a:off x="6191250" y="4622800"/>
              <a:ext cx="219075" cy="49213"/>
            </a:xfrm>
            <a:prstGeom prst="rect">
              <a:avLst/>
            </a:prstGeom>
            <a:solidFill>
              <a:srgbClr val="1516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" name="Rectangle 104"/>
            <p:cNvSpPr>
              <a:spLocks noChangeArrowheads="1"/>
            </p:cNvSpPr>
            <p:nvPr/>
          </p:nvSpPr>
          <p:spPr bwMode="auto">
            <a:xfrm>
              <a:off x="6129338" y="4689475"/>
              <a:ext cx="280988" cy="49213"/>
            </a:xfrm>
            <a:prstGeom prst="rect">
              <a:avLst/>
            </a:prstGeom>
            <a:solidFill>
              <a:srgbClr val="1516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" name="Freeform 105"/>
            <p:cNvSpPr>
              <a:spLocks/>
            </p:cNvSpPr>
            <p:nvPr/>
          </p:nvSpPr>
          <p:spPr bwMode="auto">
            <a:xfrm>
              <a:off x="7162800" y="2913063"/>
              <a:ext cx="806450" cy="2198688"/>
            </a:xfrm>
            <a:custGeom>
              <a:avLst/>
              <a:gdLst>
                <a:gd name="T0" fmla="*/ 61 w 508"/>
                <a:gd name="T1" fmla="*/ 396 h 1385"/>
                <a:gd name="T2" fmla="*/ 88 w 508"/>
                <a:gd name="T3" fmla="*/ 504 h 1385"/>
                <a:gd name="T4" fmla="*/ 123 w 508"/>
                <a:gd name="T5" fmla="*/ 604 h 1385"/>
                <a:gd name="T6" fmla="*/ 169 w 508"/>
                <a:gd name="T7" fmla="*/ 689 h 1385"/>
                <a:gd name="T8" fmla="*/ 219 w 508"/>
                <a:gd name="T9" fmla="*/ 762 h 1385"/>
                <a:gd name="T10" fmla="*/ 269 w 508"/>
                <a:gd name="T11" fmla="*/ 827 h 1385"/>
                <a:gd name="T12" fmla="*/ 323 w 508"/>
                <a:gd name="T13" fmla="*/ 877 h 1385"/>
                <a:gd name="T14" fmla="*/ 373 w 508"/>
                <a:gd name="T15" fmla="*/ 923 h 1385"/>
                <a:gd name="T16" fmla="*/ 415 w 508"/>
                <a:gd name="T17" fmla="*/ 958 h 1385"/>
                <a:gd name="T18" fmla="*/ 446 w 508"/>
                <a:gd name="T19" fmla="*/ 992 h 1385"/>
                <a:gd name="T20" fmla="*/ 469 w 508"/>
                <a:gd name="T21" fmla="*/ 1027 h 1385"/>
                <a:gd name="T22" fmla="*/ 485 w 508"/>
                <a:gd name="T23" fmla="*/ 1066 h 1385"/>
                <a:gd name="T24" fmla="*/ 492 w 508"/>
                <a:gd name="T25" fmla="*/ 1104 h 1385"/>
                <a:gd name="T26" fmla="*/ 496 w 508"/>
                <a:gd name="T27" fmla="*/ 1135 h 1385"/>
                <a:gd name="T28" fmla="*/ 496 w 508"/>
                <a:gd name="T29" fmla="*/ 1158 h 1385"/>
                <a:gd name="T30" fmla="*/ 496 w 508"/>
                <a:gd name="T31" fmla="*/ 1177 h 1385"/>
                <a:gd name="T32" fmla="*/ 496 w 508"/>
                <a:gd name="T33" fmla="*/ 1181 h 1385"/>
                <a:gd name="T34" fmla="*/ 508 w 508"/>
                <a:gd name="T35" fmla="*/ 1181 h 1385"/>
                <a:gd name="T36" fmla="*/ 508 w 508"/>
                <a:gd name="T37" fmla="*/ 1250 h 1385"/>
                <a:gd name="T38" fmla="*/ 0 w 508"/>
                <a:gd name="T39" fmla="*/ 1385 h 1385"/>
                <a:gd name="T40" fmla="*/ 0 w 508"/>
                <a:gd name="T41" fmla="*/ 0 h 1385"/>
                <a:gd name="T42" fmla="*/ 0 w 508"/>
                <a:gd name="T43" fmla="*/ 19 h 1385"/>
                <a:gd name="T44" fmla="*/ 3 w 508"/>
                <a:gd name="T45" fmla="*/ 42 h 1385"/>
                <a:gd name="T46" fmla="*/ 15 w 508"/>
                <a:gd name="T47" fmla="*/ 96 h 1385"/>
                <a:gd name="T48" fmla="*/ 27 w 508"/>
                <a:gd name="T49" fmla="*/ 162 h 1385"/>
                <a:gd name="T50" fmla="*/ 34 w 508"/>
                <a:gd name="T51" fmla="*/ 227 h 1385"/>
                <a:gd name="T52" fmla="*/ 46 w 508"/>
                <a:gd name="T53" fmla="*/ 292 h 1385"/>
                <a:gd name="T54" fmla="*/ 50 w 508"/>
                <a:gd name="T55" fmla="*/ 319 h 1385"/>
                <a:gd name="T56" fmla="*/ 53 w 508"/>
                <a:gd name="T57" fmla="*/ 346 h 1385"/>
                <a:gd name="T58" fmla="*/ 57 w 508"/>
                <a:gd name="T59" fmla="*/ 365 h 1385"/>
                <a:gd name="T60" fmla="*/ 61 w 508"/>
                <a:gd name="T61" fmla="*/ 381 h 1385"/>
                <a:gd name="T62" fmla="*/ 61 w 508"/>
                <a:gd name="T63" fmla="*/ 392 h 1385"/>
                <a:gd name="T64" fmla="*/ 61 w 508"/>
                <a:gd name="T65" fmla="*/ 396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08" h="1385">
                  <a:moveTo>
                    <a:pt x="61" y="396"/>
                  </a:moveTo>
                  <a:lnTo>
                    <a:pt x="88" y="504"/>
                  </a:lnTo>
                  <a:lnTo>
                    <a:pt x="123" y="604"/>
                  </a:lnTo>
                  <a:lnTo>
                    <a:pt x="169" y="689"/>
                  </a:lnTo>
                  <a:lnTo>
                    <a:pt x="219" y="762"/>
                  </a:lnTo>
                  <a:lnTo>
                    <a:pt x="269" y="827"/>
                  </a:lnTo>
                  <a:lnTo>
                    <a:pt x="323" y="877"/>
                  </a:lnTo>
                  <a:lnTo>
                    <a:pt x="373" y="923"/>
                  </a:lnTo>
                  <a:lnTo>
                    <a:pt x="415" y="958"/>
                  </a:lnTo>
                  <a:lnTo>
                    <a:pt x="446" y="992"/>
                  </a:lnTo>
                  <a:lnTo>
                    <a:pt x="469" y="1027"/>
                  </a:lnTo>
                  <a:lnTo>
                    <a:pt x="485" y="1066"/>
                  </a:lnTo>
                  <a:lnTo>
                    <a:pt x="492" y="1104"/>
                  </a:lnTo>
                  <a:lnTo>
                    <a:pt x="496" y="1135"/>
                  </a:lnTo>
                  <a:lnTo>
                    <a:pt x="496" y="1158"/>
                  </a:lnTo>
                  <a:lnTo>
                    <a:pt x="496" y="1177"/>
                  </a:lnTo>
                  <a:lnTo>
                    <a:pt x="496" y="1181"/>
                  </a:lnTo>
                  <a:lnTo>
                    <a:pt x="508" y="1181"/>
                  </a:lnTo>
                  <a:lnTo>
                    <a:pt x="508" y="1250"/>
                  </a:lnTo>
                  <a:lnTo>
                    <a:pt x="0" y="1385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" y="42"/>
                  </a:lnTo>
                  <a:lnTo>
                    <a:pt x="15" y="96"/>
                  </a:lnTo>
                  <a:lnTo>
                    <a:pt x="27" y="162"/>
                  </a:lnTo>
                  <a:lnTo>
                    <a:pt x="34" y="227"/>
                  </a:lnTo>
                  <a:lnTo>
                    <a:pt x="46" y="292"/>
                  </a:lnTo>
                  <a:lnTo>
                    <a:pt x="50" y="319"/>
                  </a:lnTo>
                  <a:lnTo>
                    <a:pt x="53" y="346"/>
                  </a:lnTo>
                  <a:lnTo>
                    <a:pt x="57" y="365"/>
                  </a:lnTo>
                  <a:lnTo>
                    <a:pt x="61" y="381"/>
                  </a:lnTo>
                  <a:lnTo>
                    <a:pt x="61" y="392"/>
                  </a:lnTo>
                  <a:lnTo>
                    <a:pt x="61" y="396"/>
                  </a:lnTo>
                  <a:close/>
                </a:path>
              </a:pathLst>
            </a:custGeom>
            <a:solidFill>
              <a:srgbClr val="A9A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Freeform 106"/>
            <p:cNvSpPr>
              <a:spLocks/>
            </p:cNvSpPr>
            <p:nvPr/>
          </p:nvSpPr>
          <p:spPr bwMode="auto">
            <a:xfrm>
              <a:off x="7315200" y="3859213"/>
              <a:ext cx="641350" cy="922338"/>
            </a:xfrm>
            <a:custGeom>
              <a:avLst/>
              <a:gdLst>
                <a:gd name="T0" fmla="*/ 296 w 404"/>
                <a:gd name="T1" fmla="*/ 331 h 581"/>
                <a:gd name="T2" fmla="*/ 219 w 404"/>
                <a:gd name="T3" fmla="*/ 262 h 581"/>
                <a:gd name="T4" fmla="*/ 150 w 404"/>
                <a:gd name="T5" fmla="*/ 177 h 581"/>
                <a:gd name="T6" fmla="*/ 84 w 404"/>
                <a:gd name="T7" fmla="*/ 93 h 581"/>
                <a:gd name="T8" fmla="*/ 31 w 404"/>
                <a:gd name="T9" fmla="*/ 0 h 581"/>
                <a:gd name="T10" fmla="*/ 0 w 404"/>
                <a:gd name="T11" fmla="*/ 0 h 581"/>
                <a:gd name="T12" fmla="*/ 15 w 404"/>
                <a:gd name="T13" fmla="*/ 39 h 581"/>
                <a:gd name="T14" fmla="*/ 38 w 404"/>
                <a:gd name="T15" fmla="*/ 73 h 581"/>
                <a:gd name="T16" fmla="*/ 65 w 404"/>
                <a:gd name="T17" fmla="*/ 116 h 581"/>
                <a:gd name="T18" fmla="*/ 96 w 404"/>
                <a:gd name="T19" fmla="*/ 158 h 581"/>
                <a:gd name="T20" fmla="*/ 131 w 404"/>
                <a:gd name="T21" fmla="*/ 204 h 581"/>
                <a:gd name="T22" fmla="*/ 173 w 404"/>
                <a:gd name="T23" fmla="*/ 250 h 581"/>
                <a:gd name="T24" fmla="*/ 219 w 404"/>
                <a:gd name="T25" fmla="*/ 300 h 581"/>
                <a:gd name="T26" fmla="*/ 273 w 404"/>
                <a:gd name="T27" fmla="*/ 354 h 581"/>
                <a:gd name="T28" fmla="*/ 277 w 404"/>
                <a:gd name="T29" fmla="*/ 358 h 581"/>
                <a:gd name="T30" fmla="*/ 292 w 404"/>
                <a:gd name="T31" fmla="*/ 366 h 581"/>
                <a:gd name="T32" fmla="*/ 308 w 404"/>
                <a:gd name="T33" fmla="*/ 385 h 581"/>
                <a:gd name="T34" fmla="*/ 327 w 404"/>
                <a:gd name="T35" fmla="*/ 412 h 581"/>
                <a:gd name="T36" fmla="*/ 346 w 404"/>
                <a:gd name="T37" fmla="*/ 443 h 581"/>
                <a:gd name="T38" fmla="*/ 362 w 404"/>
                <a:gd name="T39" fmla="*/ 481 h 581"/>
                <a:gd name="T40" fmla="*/ 373 w 404"/>
                <a:gd name="T41" fmla="*/ 527 h 581"/>
                <a:gd name="T42" fmla="*/ 373 w 404"/>
                <a:gd name="T43" fmla="*/ 581 h 581"/>
                <a:gd name="T44" fmla="*/ 400 w 404"/>
                <a:gd name="T45" fmla="*/ 581 h 581"/>
                <a:gd name="T46" fmla="*/ 404 w 404"/>
                <a:gd name="T47" fmla="*/ 566 h 581"/>
                <a:gd name="T48" fmla="*/ 404 w 404"/>
                <a:gd name="T49" fmla="*/ 546 h 581"/>
                <a:gd name="T50" fmla="*/ 404 w 404"/>
                <a:gd name="T51" fmla="*/ 520 h 581"/>
                <a:gd name="T52" fmla="*/ 400 w 404"/>
                <a:gd name="T53" fmla="*/ 485 h 581"/>
                <a:gd name="T54" fmla="*/ 389 w 404"/>
                <a:gd name="T55" fmla="*/ 450 h 581"/>
                <a:gd name="T56" fmla="*/ 369 w 404"/>
                <a:gd name="T57" fmla="*/ 412 h 581"/>
                <a:gd name="T58" fmla="*/ 338 w 404"/>
                <a:gd name="T59" fmla="*/ 373 h 581"/>
                <a:gd name="T60" fmla="*/ 296 w 404"/>
                <a:gd name="T61" fmla="*/ 331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4" h="581">
                  <a:moveTo>
                    <a:pt x="296" y="331"/>
                  </a:moveTo>
                  <a:lnTo>
                    <a:pt x="219" y="262"/>
                  </a:lnTo>
                  <a:lnTo>
                    <a:pt x="150" y="177"/>
                  </a:lnTo>
                  <a:lnTo>
                    <a:pt x="84" y="93"/>
                  </a:lnTo>
                  <a:lnTo>
                    <a:pt x="31" y="0"/>
                  </a:lnTo>
                  <a:lnTo>
                    <a:pt x="0" y="0"/>
                  </a:lnTo>
                  <a:lnTo>
                    <a:pt x="15" y="39"/>
                  </a:lnTo>
                  <a:lnTo>
                    <a:pt x="38" y="73"/>
                  </a:lnTo>
                  <a:lnTo>
                    <a:pt x="65" y="116"/>
                  </a:lnTo>
                  <a:lnTo>
                    <a:pt x="96" y="158"/>
                  </a:lnTo>
                  <a:lnTo>
                    <a:pt x="131" y="204"/>
                  </a:lnTo>
                  <a:lnTo>
                    <a:pt x="173" y="250"/>
                  </a:lnTo>
                  <a:lnTo>
                    <a:pt x="219" y="300"/>
                  </a:lnTo>
                  <a:lnTo>
                    <a:pt x="273" y="354"/>
                  </a:lnTo>
                  <a:lnTo>
                    <a:pt x="277" y="358"/>
                  </a:lnTo>
                  <a:lnTo>
                    <a:pt x="292" y="366"/>
                  </a:lnTo>
                  <a:lnTo>
                    <a:pt x="308" y="385"/>
                  </a:lnTo>
                  <a:lnTo>
                    <a:pt x="327" y="412"/>
                  </a:lnTo>
                  <a:lnTo>
                    <a:pt x="346" y="443"/>
                  </a:lnTo>
                  <a:lnTo>
                    <a:pt x="362" y="481"/>
                  </a:lnTo>
                  <a:lnTo>
                    <a:pt x="373" y="527"/>
                  </a:lnTo>
                  <a:lnTo>
                    <a:pt x="373" y="581"/>
                  </a:lnTo>
                  <a:lnTo>
                    <a:pt x="400" y="581"/>
                  </a:lnTo>
                  <a:lnTo>
                    <a:pt x="404" y="566"/>
                  </a:lnTo>
                  <a:lnTo>
                    <a:pt x="404" y="546"/>
                  </a:lnTo>
                  <a:lnTo>
                    <a:pt x="404" y="520"/>
                  </a:lnTo>
                  <a:lnTo>
                    <a:pt x="400" y="485"/>
                  </a:lnTo>
                  <a:lnTo>
                    <a:pt x="389" y="450"/>
                  </a:lnTo>
                  <a:lnTo>
                    <a:pt x="369" y="412"/>
                  </a:lnTo>
                  <a:lnTo>
                    <a:pt x="338" y="373"/>
                  </a:lnTo>
                  <a:lnTo>
                    <a:pt x="296" y="331"/>
                  </a:lnTo>
                  <a:close/>
                </a:path>
              </a:pathLst>
            </a:custGeom>
            <a:solidFill>
              <a:srgbClr val="1516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0" name="Rectangle 107"/>
            <p:cNvSpPr>
              <a:spLocks noChangeArrowheads="1"/>
            </p:cNvSpPr>
            <p:nvPr/>
          </p:nvSpPr>
          <p:spPr bwMode="auto">
            <a:xfrm>
              <a:off x="7369175" y="4622800"/>
              <a:ext cx="220663" cy="49213"/>
            </a:xfrm>
            <a:prstGeom prst="rect">
              <a:avLst/>
            </a:prstGeom>
            <a:solidFill>
              <a:srgbClr val="1516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Rectangle 108"/>
            <p:cNvSpPr>
              <a:spLocks noChangeArrowheads="1"/>
            </p:cNvSpPr>
            <p:nvPr/>
          </p:nvSpPr>
          <p:spPr bwMode="auto">
            <a:xfrm>
              <a:off x="7369175" y="4689475"/>
              <a:ext cx="280988" cy="49213"/>
            </a:xfrm>
            <a:prstGeom prst="rect">
              <a:avLst/>
            </a:prstGeom>
            <a:solidFill>
              <a:srgbClr val="1516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2" name="Freeform 109"/>
            <p:cNvSpPr>
              <a:spLocks/>
            </p:cNvSpPr>
            <p:nvPr/>
          </p:nvSpPr>
          <p:spPr bwMode="auto">
            <a:xfrm>
              <a:off x="6611938" y="2149475"/>
              <a:ext cx="280988" cy="2998788"/>
            </a:xfrm>
            <a:custGeom>
              <a:avLst/>
              <a:gdLst>
                <a:gd name="T0" fmla="*/ 89 w 177"/>
                <a:gd name="T1" fmla="*/ 0 h 1889"/>
                <a:gd name="T2" fmla="*/ 81 w 177"/>
                <a:gd name="T3" fmla="*/ 12 h 1889"/>
                <a:gd name="T4" fmla="*/ 50 w 177"/>
                <a:gd name="T5" fmla="*/ 123 h 1889"/>
                <a:gd name="T6" fmla="*/ 31 w 177"/>
                <a:gd name="T7" fmla="*/ 231 h 1889"/>
                <a:gd name="T8" fmla="*/ 16 w 177"/>
                <a:gd name="T9" fmla="*/ 335 h 1889"/>
                <a:gd name="T10" fmla="*/ 4 w 177"/>
                <a:gd name="T11" fmla="*/ 427 h 1889"/>
                <a:gd name="T12" fmla="*/ 4 w 177"/>
                <a:gd name="T13" fmla="*/ 469 h 1889"/>
                <a:gd name="T14" fmla="*/ 0 w 177"/>
                <a:gd name="T15" fmla="*/ 508 h 1889"/>
                <a:gd name="T16" fmla="*/ 0 w 177"/>
                <a:gd name="T17" fmla="*/ 539 h 1889"/>
                <a:gd name="T18" fmla="*/ 0 w 177"/>
                <a:gd name="T19" fmla="*/ 566 h 1889"/>
                <a:gd name="T20" fmla="*/ 0 w 177"/>
                <a:gd name="T21" fmla="*/ 589 h 1889"/>
                <a:gd name="T22" fmla="*/ 0 w 177"/>
                <a:gd name="T23" fmla="*/ 608 h 1889"/>
                <a:gd name="T24" fmla="*/ 0 w 177"/>
                <a:gd name="T25" fmla="*/ 616 h 1889"/>
                <a:gd name="T26" fmla="*/ 0 w 177"/>
                <a:gd name="T27" fmla="*/ 619 h 1889"/>
                <a:gd name="T28" fmla="*/ 0 w 177"/>
                <a:gd name="T29" fmla="*/ 1889 h 1889"/>
                <a:gd name="T30" fmla="*/ 177 w 177"/>
                <a:gd name="T31" fmla="*/ 1889 h 1889"/>
                <a:gd name="T32" fmla="*/ 177 w 177"/>
                <a:gd name="T33" fmla="*/ 0 h 1889"/>
                <a:gd name="T34" fmla="*/ 89 w 177"/>
                <a:gd name="T35" fmla="*/ 0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7" h="1889">
                  <a:moveTo>
                    <a:pt x="89" y="0"/>
                  </a:moveTo>
                  <a:lnTo>
                    <a:pt x="81" y="12"/>
                  </a:lnTo>
                  <a:lnTo>
                    <a:pt x="50" y="123"/>
                  </a:lnTo>
                  <a:lnTo>
                    <a:pt x="31" y="231"/>
                  </a:lnTo>
                  <a:lnTo>
                    <a:pt x="16" y="335"/>
                  </a:lnTo>
                  <a:lnTo>
                    <a:pt x="4" y="427"/>
                  </a:lnTo>
                  <a:lnTo>
                    <a:pt x="4" y="469"/>
                  </a:lnTo>
                  <a:lnTo>
                    <a:pt x="0" y="508"/>
                  </a:lnTo>
                  <a:lnTo>
                    <a:pt x="0" y="539"/>
                  </a:lnTo>
                  <a:lnTo>
                    <a:pt x="0" y="566"/>
                  </a:lnTo>
                  <a:lnTo>
                    <a:pt x="0" y="589"/>
                  </a:lnTo>
                  <a:lnTo>
                    <a:pt x="0" y="608"/>
                  </a:lnTo>
                  <a:lnTo>
                    <a:pt x="0" y="616"/>
                  </a:lnTo>
                  <a:lnTo>
                    <a:pt x="0" y="619"/>
                  </a:lnTo>
                  <a:lnTo>
                    <a:pt x="0" y="1889"/>
                  </a:lnTo>
                  <a:lnTo>
                    <a:pt x="177" y="1889"/>
                  </a:lnTo>
                  <a:lnTo>
                    <a:pt x="177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AFB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3" name="Freeform 110"/>
            <p:cNvSpPr>
              <a:spLocks/>
            </p:cNvSpPr>
            <p:nvPr/>
          </p:nvSpPr>
          <p:spPr bwMode="auto">
            <a:xfrm>
              <a:off x="6892925" y="2149475"/>
              <a:ext cx="280988" cy="2998788"/>
            </a:xfrm>
            <a:custGeom>
              <a:avLst/>
              <a:gdLst>
                <a:gd name="T0" fmla="*/ 96 w 177"/>
                <a:gd name="T1" fmla="*/ 12 h 1889"/>
                <a:gd name="T2" fmla="*/ 89 w 177"/>
                <a:gd name="T3" fmla="*/ 0 h 1889"/>
                <a:gd name="T4" fmla="*/ 0 w 177"/>
                <a:gd name="T5" fmla="*/ 0 h 1889"/>
                <a:gd name="T6" fmla="*/ 0 w 177"/>
                <a:gd name="T7" fmla="*/ 1889 h 1889"/>
                <a:gd name="T8" fmla="*/ 177 w 177"/>
                <a:gd name="T9" fmla="*/ 1889 h 1889"/>
                <a:gd name="T10" fmla="*/ 177 w 177"/>
                <a:gd name="T11" fmla="*/ 619 h 1889"/>
                <a:gd name="T12" fmla="*/ 177 w 177"/>
                <a:gd name="T13" fmla="*/ 619 h 1889"/>
                <a:gd name="T14" fmla="*/ 177 w 177"/>
                <a:gd name="T15" fmla="*/ 608 h 1889"/>
                <a:gd name="T16" fmla="*/ 177 w 177"/>
                <a:gd name="T17" fmla="*/ 589 h 1889"/>
                <a:gd name="T18" fmla="*/ 177 w 177"/>
                <a:gd name="T19" fmla="*/ 569 h 1889"/>
                <a:gd name="T20" fmla="*/ 177 w 177"/>
                <a:gd name="T21" fmla="*/ 539 h 1889"/>
                <a:gd name="T22" fmla="*/ 177 w 177"/>
                <a:gd name="T23" fmla="*/ 508 h 1889"/>
                <a:gd name="T24" fmla="*/ 173 w 177"/>
                <a:gd name="T25" fmla="*/ 469 h 1889"/>
                <a:gd name="T26" fmla="*/ 170 w 177"/>
                <a:gd name="T27" fmla="*/ 427 h 1889"/>
                <a:gd name="T28" fmla="*/ 162 w 177"/>
                <a:gd name="T29" fmla="*/ 335 h 1889"/>
                <a:gd name="T30" fmla="*/ 147 w 177"/>
                <a:gd name="T31" fmla="*/ 235 h 1889"/>
                <a:gd name="T32" fmla="*/ 127 w 177"/>
                <a:gd name="T33" fmla="*/ 123 h 1889"/>
                <a:gd name="T34" fmla="*/ 96 w 177"/>
                <a:gd name="T35" fmla="*/ 12 h 1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7" h="1889">
                  <a:moveTo>
                    <a:pt x="96" y="12"/>
                  </a:moveTo>
                  <a:lnTo>
                    <a:pt x="89" y="0"/>
                  </a:lnTo>
                  <a:lnTo>
                    <a:pt x="0" y="0"/>
                  </a:lnTo>
                  <a:lnTo>
                    <a:pt x="0" y="1889"/>
                  </a:lnTo>
                  <a:lnTo>
                    <a:pt x="177" y="1889"/>
                  </a:lnTo>
                  <a:lnTo>
                    <a:pt x="177" y="619"/>
                  </a:lnTo>
                  <a:lnTo>
                    <a:pt x="177" y="619"/>
                  </a:lnTo>
                  <a:lnTo>
                    <a:pt x="177" y="608"/>
                  </a:lnTo>
                  <a:lnTo>
                    <a:pt x="177" y="589"/>
                  </a:lnTo>
                  <a:lnTo>
                    <a:pt x="177" y="569"/>
                  </a:lnTo>
                  <a:lnTo>
                    <a:pt x="177" y="539"/>
                  </a:lnTo>
                  <a:lnTo>
                    <a:pt x="177" y="508"/>
                  </a:lnTo>
                  <a:lnTo>
                    <a:pt x="173" y="469"/>
                  </a:lnTo>
                  <a:lnTo>
                    <a:pt x="170" y="427"/>
                  </a:lnTo>
                  <a:lnTo>
                    <a:pt x="162" y="335"/>
                  </a:lnTo>
                  <a:lnTo>
                    <a:pt x="147" y="235"/>
                  </a:lnTo>
                  <a:lnTo>
                    <a:pt x="127" y="123"/>
                  </a:lnTo>
                  <a:lnTo>
                    <a:pt x="96" y="12"/>
                  </a:lnTo>
                  <a:close/>
                </a:path>
              </a:pathLst>
            </a:custGeom>
            <a:solidFill>
              <a:srgbClr val="D2D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4" name="Rectangle 111"/>
            <p:cNvSpPr>
              <a:spLocks noChangeArrowheads="1"/>
            </p:cNvSpPr>
            <p:nvPr/>
          </p:nvSpPr>
          <p:spPr bwMode="auto">
            <a:xfrm>
              <a:off x="6581775" y="5270500"/>
              <a:ext cx="311150" cy="103188"/>
            </a:xfrm>
            <a:prstGeom prst="rect">
              <a:avLst/>
            </a:prstGeom>
            <a:solidFill>
              <a:srgbClr val="262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5" name="Rectangle 112"/>
            <p:cNvSpPr>
              <a:spLocks noChangeArrowheads="1"/>
            </p:cNvSpPr>
            <p:nvPr/>
          </p:nvSpPr>
          <p:spPr bwMode="auto">
            <a:xfrm>
              <a:off x="6892925" y="5270500"/>
              <a:ext cx="312738" cy="103188"/>
            </a:xfrm>
            <a:prstGeom prst="rect">
              <a:avLst/>
            </a:prstGeom>
            <a:solidFill>
              <a:srgbClr val="262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6" name="Freeform 113"/>
            <p:cNvSpPr>
              <a:spLocks/>
            </p:cNvSpPr>
            <p:nvPr/>
          </p:nvSpPr>
          <p:spPr bwMode="auto">
            <a:xfrm>
              <a:off x="6704013" y="2351088"/>
              <a:ext cx="188913" cy="244475"/>
            </a:xfrm>
            <a:custGeom>
              <a:avLst/>
              <a:gdLst>
                <a:gd name="T0" fmla="*/ 119 w 119"/>
                <a:gd name="T1" fmla="*/ 154 h 154"/>
                <a:gd name="T2" fmla="*/ 119 w 119"/>
                <a:gd name="T3" fmla="*/ 0 h 154"/>
                <a:gd name="T4" fmla="*/ 96 w 119"/>
                <a:gd name="T5" fmla="*/ 0 h 154"/>
                <a:gd name="T6" fmla="*/ 73 w 119"/>
                <a:gd name="T7" fmla="*/ 4 h 154"/>
                <a:gd name="T8" fmla="*/ 46 w 119"/>
                <a:gd name="T9" fmla="*/ 19 h 154"/>
                <a:gd name="T10" fmla="*/ 27 w 119"/>
                <a:gd name="T11" fmla="*/ 35 h 154"/>
                <a:gd name="T12" fmla="*/ 15 w 119"/>
                <a:gd name="T13" fmla="*/ 54 h 154"/>
                <a:gd name="T14" fmla="*/ 11 w 119"/>
                <a:gd name="T15" fmla="*/ 65 h 154"/>
                <a:gd name="T16" fmla="*/ 11 w 119"/>
                <a:gd name="T17" fmla="*/ 81 h 154"/>
                <a:gd name="T18" fmla="*/ 4 w 119"/>
                <a:gd name="T19" fmla="*/ 115 h 154"/>
                <a:gd name="T20" fmla="*/ 4 w 119"/>
                <a:gd name="T21" fmla="*/ 131 h 154"/>
                <a:gd name="T22" fmla="*/ 0 w 119"/>
                <a:gd name="T23" fmla="*/ 142 h 154"/>
                <a:gd name="T24" fmla="*/ 0 w 119"/>
                <a:gd name="T25" fmla="*/ 150 h 154"/>
                <a:gd name="T26" fmla="*/ 0 w 119"/>
                <a:gd name="T27" fmla="*/ 154 h 154"/>
                <a:gd name="T28" fmla="*/ 119 w 119"/>
                <a:gd name="T2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9" h="154">
                  <a:moveTo>
                    <a:pt x="119" y="154"/>
                  </a:moveTo>
                  <a:lnTo>
                    <a:pt x="119" y="0"/>
                  </a:lnTo>
                  <a:lnTo>
                    <a:pt x="96" y="0"/>
                  </a:lnTo>
                  <a:lnTo>
                    <a:pt x="73" y="4"/>
                  </a:lnTo>
                  <a:lnTo>
                    <a:pt x="46" y="19"/>
                  </a:lnTo>
                  <a:lnTo>
                    <a:pt x="27" y="35"/>
                  </a:lnTo>
                  <a:lnTo>
                    <a:pt x="15" y="54"/>
                  </a:lnTo>
                  <a:lnTo>
                    <a:pt x="11" y="65"/>
                  </a:lnTo>
                  <a:lnTo>
                    <a:pt x="11" y="81"/>
                  </a:lnTo>
                  <a:lnTo>
                    <a:pt x="4" y="115"/>
                  </a:lnTo>
                  <a:lnTo>
                    <a:pt x="4" y="131"/>
                  </a:lnTo>
                  <a:lnTo>
                    <a:pt x="0" y="142"/>
                  </a:lnTo>
                  <a:lnTo>
                    <a:pt x="0" y="150"/>
                  </a:lnTo>
                  <a:lnTo>
                    <a:pt x="0" y="154"/>
                  </a:lnTo>
                  <a:lnTo>
                    <a:pt x="119" y="154"/>
                  </a:lnTo>
                  <a:close/>
                </a:path>
              </a:pathLst>
            </a:custGeom>
            <a:solidFill>
              <a:srgbClr val="4D7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7" name="Freeform 114"/>
            <p:cNvSpPr>
              <a:spLocks/>
            </p:cNvSpPr>
            <p:nvPr/>
          </p:nvSpPr>
          <p:spPr bwMode="auto">
            <a:xfrm>
              <a:off x="6892925" y="2351088"/>
              <a:ext cx="190500" cy="244475"/>
            </a:xfrm>
            <a:custGeom>
              <a:avLst/>
              <a:gdLst>
                <a:gd name="T0" fmla="*/ 120 w 120"/>
                <a:gd name="T1" fmla="*/ 154 h 154"/>
                <a:gd name="T2" fmla="*/ 120 w 120"/>
                <a:gd name="T3" fmla="*/ 150 h 154"/>
                <a:gd name="T4" fmla="*/ 116 w 120"/>
                <a:gd name="T5" fmla="*/ 142 h 154"/>
                <a:gd name="T6" fmla="*/ 116 w 120"/>
                <a:gd name="T7" fmla="*/ 131 h 154"/>
                <a:gd name="T8" fmla="*/ 112 w 120"/>
                <a:gd name="T9" fmla="*/ 115 h 154"/>
                <a:gd name="T10" fmla="*/ 108 w 120"/>
                <a:gd name="T11" fmla="*/ 85 h 154"/>
                <a:gd name="T12" fmla="*/ 104 w 120"/>
                <a:gd name="T13" fmla="*/ 73 h 154"/>
                <a:gd name="T14" fmla="*/ 104 w 120"/>
                <a:gd name="T15" fmla="*/ 62 h 154"/>
                <a:gd name="T16" fmla="*/ 93 w 120"/>
                <a:gd name="T17" fmla="*/ 39 h 154"/>
                <a:gd name="T18" fmla="*/ 73 w 120"/>
                <a:gd name="T19" fmla="*/ 19 h 154"/>
                <a:gd name="T20" fmla="*/ 43 w 120"/>
                <a:gd name="T21" fmla="*/ 8 h 154"/>
                <a:gd name="T22" fmla="*/ 23 w 120"/>
                <a:gd name="T23" fmla="*/ 4 h 154"/>
                <a:gd name="T24" fmla="*/ 0 w 120"/>
                <a:gd name="T25" fmla="*/ 0 h 154"/>
                <a:gd name="T26" fmla="*/ 0 w 120"/>
                <a:gd name="T27" fmla="*/ 154 h 154"/>
                <a:gd name="T28" fmla="*/ 120 w 120"/>
                <a:gd name="T29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54">
                  <a:moveTo>
                    <a:pt x="120" y="154"/>
                  </a:moveTo>
                  <a:lnTo>
                    <a:pt x="120" y="150"/>
                  </a:lnTo>
                  <a:lnTo>
                    <a:pt x="116" y="142"/>
                  </a:lnTo>
                  <a:lnTo>
                    <a:pt x="116" y="131"/>
                  </a:lnTo>
                  <a:lnTo>
                    <a:pt x="112" y="115"/>
                  </a:lnTo>
                  <a:lnTo>
                    <a:pt x="108" y="85"/>
                  </a:lnTo>
                  <a:lnTo>
                    <a:pt x="104" y="73"/>
                  </a:lnTo>
                  <a:lnTo>
                    <a:pt x="104" y="62"/>
                  </a:lnTo>
                  <a:lnTo>
                    <a:pt x="93" y="39"/>
                  </a:lnTo>
                  <a:lnTo>
                    <a:pt x="73" y="19"/>
                  </a:lnTo>
                  <a:lnTo>
                    <a:pt x="43" y="8"/>
                  </a:lnTo>
                  <a:lnTo>
                    <a:pt x="23" y="4"/>
                  </a:lnTo>
                  <a:lnTo>
                    <a:pt x="0" y="0"/>
                  </a:lnTo>
                  <a:lnTo>
                    <a:pt x="0" y="154"/>
                  </a:lnTo>
                  <a:lnTo>
                    <a:pt x="120" y="154"/>
                  </a:lnTo>
                  <a:close/>
                </a:path>
              </a:pathLst>
            </a:custGeom>
            <a:solidFill>
              <a:srgbClr val="668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8" name="Freeform 115"/>
            <p:cNvSpPr>
              <a:spLocks/>
            </p:cNvSpPr>
            <p:nvPr/>
          </p:nvSpPr>
          <p:spPr bwMode="auto">
            <a:xfrm>
              <a:off x="6740525" y="1941513"/>
              <a:ext cx="152400" cy="227013"/>
            </a:xfrm>
            <a:custGeom>
              <a:avLst/>
              <a:gdLst>
                <a:gd name="T0" fmla="*/ 96 w 96"/>
                <a:gd name="T1" fmla="*/ 143 h 143"/>
                <a:gd name="T2" fmla="*/ 96 w 96"/>
                <a:gd name="T3" fmla="*/ 0 h 143"/>
                <a:gd name="T4" fmla="*/ 77 w 96"/>
                <a:gd name="T5" fmla="*/ 4 h 143"/>
                <a:gd name="T6" fmla="*/ 65 w 96"/>
                <a:gd name="T7" fmla="*/ 8 h 143"/>
                <a:gd name="T8" fmla="*/ 54 w 96"/>
                <a:gd name="T9" fmla="*/ 20 h 143"/>
                <a:gd name="T10" fmla="*/ 42 w 96"/>
                <a:gd name="T11" fmla="*/ 39 h 143"/>
                <a:gd name="T12" fmla="*/ 31 w 96"/>
                <a:gd name="T13" fmla="*/ 62 h 143"/>
                <a:gd name="T14" fmla="*/ 15 w 96"/>
                <a:gd name="T15" fmla="*/ 96 h 143"/>
                <a:gd name="T16" fmla="*/ 0 w 96"/>
                <a:gd name="T17" fmla="*/ 143 h 143"/>
                <a:gd name="T18" fmla="*/ 96 w 96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43">
                  <a:moveTo>
                    <a:pt x="96" y="143"/>
                  </a:moveTo>
                  <a:lnTo>
                    <a:pt x="96" y="0"/>
                  </a:lnTo>
                  <a:lnTo>
                    <a:pt x="77" y="4"/>
                  </a:lnTo>
                  <a:lnTo>
                    <a:pt x="65" y="8"/>
                  </a:lnTo>
                  <a:lnTo>
                    <a:pt x="54" y="20"/>
                  </a:lnTo>
                  <a:lnTo>
                    <a:pt x="42" y="39"/>
                  </a:lnTo>
                  <a:lnTo>
                    <a:pt x="31" y="62"/>
                  </a:lnTo>
                  <a:lnTo>
                    <a:pt x="15" y="96"/>
                  </a:lnTo>
                  <a:lnTo>
                    <a:pt x="0" y="143"/>
                  </a:lnTo>
                  <a:lnTo>
                    <a:pt x="96" y="143"/>
                  </a:lnTo>
                  <a:close/>
                </a:path>
              </a:pathLst>
            </a:custGeom>
            <a:solidFill>
              <a:srgbClr val="1318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9" name="Freeform 116"/>
            <p:cNvSpPr>
              <a:spLocks/>
            </p:cNvSpPr>
            <p:nvPr/>
          </p:nvSpPr>
          <p:spPr bwMode="auto">
            <a:xfrm>
              <a:off x="6892925" y="1941513"/>
              <a:ext cx="152400" cy="227013"/>
            </a:xfrm>
            <a:custGeom>
              <a:avLst/>
              <a:gdLst>
                <a:gd name="T0" fmla="*/ 0 w 96"/>
                <a:gd name="T1" fmla="*/ 143 h 143"/>
                <a:gd name="T2" fmla="*/ 0 w 96"/>
                <a:gd name="T3" fmla="*/ 0 h 143"/>
                <a:gd name="T4" fmla="*/ 19 w 96"/>
                <a:gd name="T5" fmla="*/ 4 h 143"/>
                <a:gd name="T6" fmla="*/ 27 w 96"/>
                <a:gd name="T7" fmla="*/ 8 h 143"/>
                <a:gd name="T8" fmla="*/ 39 w 96"/>
                <a:gd name="T9" fmla="*/ 20 h 143"/>
                <a:gd name="T10" fmla="*/ 50 w 96"/>
                <a:gd name="T11" fmla="*/ 39 h 143"/>
                <a:gd name="T12" fmla="*/ 66 w 96"/>
                <a:gd name="T13" fmla="*/ 62 h 143"/>
                <a:gd name="T14" fmla="*/ 77 w 96"/>
                <a:gd name="T15" fmla="*/ 96 h 143"/>
                <a:gd name="T16" fmla="*/ 96 w 96"/>
                <a:gd name="T17" fmla="*/ 143 h 143"/>
                <a:gd name="T18" fmla="*/ 0 w 96"/>
                <a:gd name="T1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143">
                  <a:moveTo>
                    <a:pt x="0" y="143"/>
                  </a:moveTo>
                  <a:lnTo>
                    <a:pt x="0" y="0"/>
                  </a:lnTo>
                  <a:lnTo>
                    <a:pt x="19" y="4"/>
                  </a:lnTo>
                  <a:lnTo>
                    <a:pt x="27" y="8"/>
                  </a:lnTo>
                  <a:lnTo>
                    <a:pt x="39" y="20"/>
                  </a:lnTo>
                  <a:lnTo>
                    <a:pt x="50" y="39"/>
                  </a:lnTo>
                  <a:lnTo>
                    <a:pt x="66" y="62"/>
                  </a:lnTo>
                  <a:lnTo>
                    <a:pt x="77" y="96"/>
                  </a:lnTo>
                  <a:lnTo>
                    <a:pt x="96" y="143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252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0" name="Freeform 117"/>
            <p:cNvSpPr>
              <a:spLocks/>
            </p:cNvSpPr>
            <p:nvPr/>
          </p:nvSpPr>
          <p:spPr bwMode="auto">
            <a:xfrm>
              <a:off x="6618288" y="2797175"/>
              <a:ext cx="274638" cy="36513"/>
            </a:xfrm>
            <a:custGeom>
              <a:avLst/>
              <a:gdLst>
                <a:gd name="T0" fmla="*/ 173 w 173"/>
                <a:gd name="T1" fmla="*/ 23 h 23"/>
                <a:gd name="T2" fmla="*/ 173 w 173"/>
                <a:gd name="T3" fmla="*/ 0 h 23"/>
                <a:gd name="T4" fmla="*/ 4 w 173"/>
                <a:gd name="T5" fmla="*/ 0 h 23"/>
                <a:gd name="T6" fmla="*/ 0 w 173"/>
                <a:gd name="T7" fmla="*/ 23 h 23"/>
                <a:gd name="T8" fmla="*/ 173 w 17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23">
                  <a:moveTo>
                    <a:pt x="173" y="23"/>
                  </a:moveTo>
                  <a:lnTo>
                    <a:pt x="173" y="0"/>
                  </a:lnTo>
                  <a:lnTo>
                    <a:pt x="4" y="0"/>
                  </a:lnTo>
                  <a:lnTo>
                    <a:pt x="0" y="23"/>
                  </a:lnTo>
                  <a:lnTo>
                    <a:pt x="173" y="23"/>
                  </a:lnTo>
                  <a:close/>
                </a:path>
              </a:pathLst>
            </a:custGeom>
            <a:solidFill>
              <a:srgbClr val="848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1" name="Freeform 118"/>
            <p:cNvSpPr>
              <a:spLocks/>
            </p:cNvSpPr>
            <p:nvPr/>
          </p:nvSpPr>
          <p:spPr bwMode="auto">
            <a:xfrm>
              <a:off x="6892925" y="2797175"/>
              <a:ext cx="274638" cy="36513"/>
            </a:xfrm>
            <a:custGeom>
              <a:avLst/>
              <a:gdLst>
                <a:gd name="T0" fmla="*/ 173 w 173"/>
                <a:gd name="T1" fmla="*/ 23 h 23"/>
                <a:gd name="T2" fmla="*/ 170 w 173"/>
                <a:gd name="T3" fmla="*/ 0 h 23"/>
                <a:gd name="T4" fmla="*/ 0 w 173"/>
                <a:gd name="T5" fmla="*/ 0 h 23"/>
                <a:gd name="T6" fmla="*/ 0 w 173"/>
                <a:gd name="T7" fmla="*/ 23 h 23"/>
                <a:gd name="T8" fmla="*/ 173 w 17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23">
                  <a:moveTo>
                    <a:pt x="173" y="23"/>
                  </a:moveTo>
                  <a:lnTo>
                    <a:pt x="170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73" y="23"/>
                  </a:lnTo>
                  <a:close/>
                </a:path>
              </a:pathLst>
            </a:custGeom>
            <a:solidFill>
              <a:srgbClr val="9AA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Rectangle 119"/>
            <p:cNvSpPr>
              <a:spLocks noChangeArrowheads="1"/>
            </p:cNvSpPr>
            <p:nvPr/>
          </p:nvSpPr>
          <p:spPr bwMode="auto">
            <a:xfrm>
              <a:off x="6611938" y="3267075"/>
              <a:ext cx="280988" cy="42863"/>
            </a:xfrm>
            <a:prstGeom prst="rect">
              <a:avLst/>
            </a:prstGeom>
            <a:solidFill>
              <a:srgbClr val="848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3" name="Rectangle 120"/>
            <p:cNvSpPr>
              <a:spLocks noChangeArrowheads="1"/>
            </p:cNvSpPr>
            <p:nvPr/>
          </p:nvSpPr>
          <p:spPr bwMode="auto">
            <a:xfrm>
              <a:off x="6892925" y="3267075"/>
              <a:ext cx="280988" cy="42863"/>
            </a:xfrm>
            <a:prstGeom prst="rect">
              <a:avLst/>
            </a:prstGeom>
            <a:solidFill>
              <a:srgbClr val="9AA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Rectangle 121"/>
            <p:cNvSpPr>
              <a:spLocks noChangeArrowheads="1"/>
            </p:cNvSpPr>
            <p:nvPr/>
          </p:nvSpPr>
          <p:spPr bwMode="auto">
            <a:xfrm>
              <a:off x="6611938" y="3736975"/>
              <a:ext cx="280988" cy="42863"/>
            </a:xfrm>
            <a:prstGeom prst="rect">
              <a:avLst/>
            </a:prstGeom>
            <a:solidFill>
              <a:srgbClr val="848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Rectangle 122"/>
            <p:cNvSpPr>
              <a:spLocks noChangeArrowheads="1"/>
            </p:cNvSpPr>
            <p:nvPr/>
          </p:nvSpPr>
          <p:spPr bwMode="auto">
            <a:xfrm>
              <a:off x="6892925" y="3736975"/>
              <a:ext cx="280988" cy="42863"/>
            </a:xfrm>
            <a:prstGeom prst="rect">
              <a:avLst/>
            </a:prstGeom>
            <a:solidFill>
              <a:srgbClr val="9AA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6" name="Rectangle 123"/>
            <p:cNvSpPr>
              <a:spLocks noChangeArrowheads="1"/>
            </p:cNvSpPr>
            <p:nvPr/>
          </p:nvSpPr>
          <p:spPr bwMode="auto">
            <a:xfrm>
              <a:off x="6611938" y="4206875"/>
              <a:ext cx="280988" cy="42863"/>
            </a:xfrm>
            <a:prstGeom prst="rect">
              <a:avLst/>
            </a:prstGeom>
            <a:solidFill>
              <a:srgbClr val="848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7" name="Rectangle 124"/>
            <p:cNvSpPr>
              <a:spLocks noChangeArrowheads="1"/>
            </p:cNvSpPr>
            <p:nvPr/>
          </p:nvSpPr>
          <p:spPr bwMode="auto">
            <a:xfrm>
              <a:off x="6892925" y="4206875"/>
              <a:ext cx="280988" cy="42863"/>
            </a:xfrm>
            <a:prstGeom prst="rect">
              <a:avLst/>
            </a:prstGeom>
            <a:solidFill>
              <a:srgbClr val="9AA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8" name="Rectangle 125"/>
            <p:cNvSpPr>
              <a:spLocks noChangeArrowheads="1"/>
            </p:cNvSpPr>
            <p:nvPr/>
          </p:nvSpPr>
          <p:spPr bwMode="auto">
            <a:xfrm>
              <a:off x="6611938" y="4678363"/>
              <a:ext cx="280988" cy="42863"/>
            </a:xfrm>
            <a:prstGeom prst="rect">
              <a:avLst/>
            </a:prstGeom>
            <a:solidFill>
              <a:srgbClr val="848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9" name="Rectangle 126"/>
            <p:cNvSpPr>
              <a:spLocks noChangeArrowheads="1"/>
            </p:cNvSpPr>
            <p:nvPr/>
          </p:nvSpPr>
          <p:spPr bwMode="auto">
            <a:xfrm>
              <a:off x="6892925" y="4678363"/>
              <a:ext cx="280988" cy="42863"/>
            </a:xfrm>
            <a:prstGeom prst="rect">
              <a:avLst/>
            </a:prstGeom>
            <a:solidFill>
              <a:srgbClr val="9AA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Freeform 127"/>
            <p:cNvSpPr>
              <a:spLocks/>
            </p:cNvSpPr>
            <p:nvPr/>
          </p:nvSpPr>
          <p:spPr bwMode="auto">
            <a:xfrm>
              <a:off x="7381875" y="4365625"/>
              <a:ext cx="201613" cy="201613"/>
            </a:xfrm>
            <a:custGeom>
              <a:avLst/>
              <a:gdLst>
                <a:gd name="T0" fmla="*/ 127 w 127"/>
                <a:gd name="T1" fmla="*/ 66 h 127"/>
                <a:gd name="T2" fmla="*/ 119 w 127"/>
                <a:gd name="T3" fmla="*/ 89 h 127"/>
                <a:gd name="T4" fmla="*/ 108 w 127"/>
                <a:gd name="T5" fmla="*/ 108 h 127"/>
                <a:gd name="T6" fmla="*/ 85 w 127"/>
                <a:gd name="T7" fmla="*/ 124 h 127"/>
                <a:gd name="T8" fmla="*/ 62 w 127"/>
                <a:gd name="T9" fmla="*/ 127 h 127"/>
                <a:gd name="T10" fmla="*/ 39 w 127"/>
                <a:gd name="T11" fmla="*/ 124 h 127"/>
                <a:gd name="T12" fmla="*/ 16 w 127"/>
                <a:gd name="T13" fmla="*/ 108 h 127"/>
                <a:gd name="T14" fmla="*/ 4 w 127"/>
                <a:gd name="T15" fmla="*/ 89 h 127"/>
                <a:gd name="T16" fmla="*/ 0 w 127"/>
                <a:gd name="T17" fmla="*/ 66 h 127"/>
                <a:gd name="T18" fmla="*/ 4 w 127"/>
                <a:gd name="T19" fmla="*/ 39 h 127"/>
                <a:gd name="T20" fmla="*/ 16 w 127"/>
                <a:gd name="T21" fmla="*/ 20 h 127"/>
                <a:gd name="T22" fmla="*/ 39 w 127"/>
                <a:gd name="T23" fmla="*/ 8 h 127"/>
                <a:gd name="T24" fmla="*/ 62 w 127"/>
                <a:gd name="T25" fmla="*/ 0 h 127"/>
                <a:gd name="T26" fmla="*/ 85 w 127"/>
                <a:gd name="T27" fmla="*/ 8 h 127"/>
                <a:gd name="T28" fmla="*/ 108 w 127"/>
                <a:gd name="T29" fmla="*/ 20 h 127"/>
                <a:gd name="T30" fmla="*/ 119 w 127"/>
                <a:gd name="T31" fmla="*/ 39 h 127"/>
                <a:gd name="T32" fmla="*/ 127 w 127"/>
                <a:gd name="T33" fmla="*/ 6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7">
                  <a:moveTo>
                    <a:pt x="127" y="66"/>
                  </a:moveTo>
                  <a:lnTo>
                    <a:pt x="119" y="89"/>
                  </a:lnTo>
                  <a:lnTo>
                    <a:pt x="108" y="108"/>
                  </a:lnTo>
                  <a:lnTo>
                    <a:pt x="85" y="124"/>
                  </a:lnTo>
                  <a:lnTo>
                    <a:pt x="62" y="127"/>
                  </a:lnTo>
                  <a:lnTo>
                    <a:pt x="39" y="124"/>
                  </a:lnTo>
                  <a:lnTo>
                    <a:pt x="16" y="108"/>
                  </a:lnTo>
                  <a:lnTo>
                    <a:pt x="4" y="89"/>
                  </a:lnTo>
                  <a:lnTo>
                    <a:pt x="0" y="66"/>
                  </a:lnTo>
                  <a:lnTo>
                    <a:pt x="4" y="39"/>
                  </a:lnTo>
                  <a:lnTo>
                    <a:pt x="16" y="20"/>
                  </a:lnTo>
                  <a:lnTo>
                    <a:pt x="39" y="8"/>
                  </a:lnTo>
                  <a:lnTo>
                    <a:pt x="62" y="0"/>
                  </a:lnTo>
                  <a:lnTo>
                    <a:pt x="85" y="8"/>
                  </a:lnTo>
                  <a:lnTo>
                    <a:pt x="108" y="20"/>
                  </a:lnTo>
                  <a:lnTo>
                    <a:pt x="119" y="39"/>
                  </a:lnTo>
                  <a:lnTo>
                    <a:pt x="127" y="66"/>
                  </a:lnTo>
                  <a:close/>
                </a:path>
              </a:pathLst>
            </a:custGeom>
            <a:solidFill>
              <a:srgbClr val="757D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1" name="Rectangle 128"/>
            <p:cNvSpPr>
              <a:spLocks noChangeArrowheads="1"/>
            </p:cNvSpPr>
            <p:nvPr/>
          </p:nvSpPr>
          <p:spPr bwMode="auto">
            <a:xfrm>
              <a:off x="6862763" y="2797175"/>
              <a:ext cx="30163" cy="2357438"/>
            </a:xfrm>
            <a:prstGeom prst="rect">
              <a:avLst/>
            </a:prstGeom>
            <a:solidFill>
              <a:srgbClr val="848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2" name="Rectangle 129"/>
            <p:cNvSpPr>
              <a:spLocks noChangeArrowheads="1"/>
            </p:cNvSpPr>
            <p:nvPr/>
          </p:nvSpPr>
          <p:spPr bwMode="auto">
            <a:xfrm>
              <a:off x="6892925" y="2797175"/>
              <a:ext cx="25400" cy="2357438"/>
            </a:xfrm>
            <a:prstGeom prst="rect">
              <a:avLst/>
            </a:prstGeom>
            <a:solidFill>
              <a:srgbClr val="9AA3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3" name="Freeform 130"/>
            <p:cNvSpPr>
              <a:spLocks/>
            </p:cNvSpPr>
            <p:nvPr/>
          </p:nvSpPr>
          <p:spPr bwMode="auto">
            <a:xfrm>
              <a:off x="6515100" y="4764088"/>
              <a:ext cx="377825" cy="542925"/>
            </a:xfrm>
            <a:custGeom>
              <a:avLst/>
              <a:gdLst>
                <a:gd name="T0" fmla="*/ 0 w 238"/>
                <a:gd name="T1" fmla="*/ 342 h 342"/>
                <a:gd name="T2" fmla="*/ 238 w 238"/>
                <a:gd name="T3" fmla="*/ 342 h 342"/>
                <a:gd name="T4" fmla="*/ 238 w 238"/>
                <a:gd name="T5" fmla="*/ 3 h 342"/>
                <a:gd name="T6" fmla="*/ 234 w 238"/>
                <a:gd name="T7" fmla="*/ 3 h 342"/>
                <a:gd name="T8" fmla="*/ 227 w 238"/>
                <a:gd name="T9" fmla="*/ 3 h 342"/>
                <a:gd name="T10" fmla="*/ 215 w 238"/>
                <a:gd name="T11" fmla="*/ 0 h 342"/>
                <a:gd name="T12" fmla="*/ 200 w 238"/>
                <a:gd name="T13" fmla="*/ 0 h 342"/>
                <a:gd name="T14" fmla="*/ 161 w 238"/>
                <a:gd name="T15" fmla="*/ 3 h 342"/>
                <a:gd name="T16" fmla="*/ 119 w 238"/>
                <a:gd name="T17" fmla="*/ 7 h 342"/>
                <a:gd name="T18" fmla="*/ 77 w 238"/>
                <a:gd name="T19" fmla="*/ 19 h 342"/>
                <a:gd name="T20" fmla="*/ 38 w 238"/>
                <a:gd name="T21" fmla="*/ 38 h 342"/>
                <a:gd name="T22" fmla="*/ 23 w 238"/>
                <a:gd name="T23" fmla="*/ 50 h 342"/>
                <a:gd name="T24" fmla="*/ 11 w 238"/>
                <a:gd name="T25" fmla="*/ 69 h 342"/>
                <a:gd name="T26" fmla="*/ 3 w 238"/>
                <a:gd name="T27" fmla="*/ 88 h 342"/>
                <a:gd name="T28" fmla="*/ 0 w 238"/>
                <a:gd name="T29" fmla="*/ 111 h 342"/>
                <a:gd name="T30" fmla="*/ 0 w 238"/>
                <a:gd name="T31" fmla="*/ 34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8" h="342">
                  <a:moveTo>
                    <a:pt x="0" y="342"/>
                  </a:moveTo>
                  <a:lnTo>
                    <a:pt x="238" y="342"/>
                  </a:lnTo>
                  <a:lnTo>
                    <a:pt x="238" y="3"/>
                  </a:lnTo>
                  <a:lnTo>
                    <a:pt x="234" y="3"/>
                  </a:lnTo>
                  <a:lnTo>
                    <a:pt x="227" y="3"/>
                  </a:lnTo>
                  <a:lnTo>
                    <a:pt x="215" y="0"/>
                  </a:lnTo>
                  <a:lnTo>
                    <a:pt x="200" y="0"/>
                  </a:lnTo>
                  <a:lnTo>
                    <a:pt x="161" y="3"/>
                  </a:lnTo>
                  <a:lnTo>
                    <a:pt x="119" y="7"/>
                  </a:lnTo>
                  <a:lnTo>
                    <a:pt x="77" y="19"/>
                  </a:lnTo>
                  <a:lnTo>
                    <a:pt x="38" y="38"/>
                  </a:lnTo>
                  <a:lnTo>
                    <a:pt x="23" y="50"/>
                  </a:lnTo>
                  <a:lnTo>
                    <a:pt x="11" y="69"/>
                  </a:lnTo>
                  <a:lnTo>
                    <a:pt x="3" y="88"/>
                  </a:lnTo>
                  <a:lnTo>
                    <a:pt x="0" y="111"/>
                  </a:lnTo>
                  <a:lnTo>
                    <a:pt x="0" y="342"/>
                  </a:lnTo>
                  <a:close/>
                </a:path>
              </a:pathLst>
            </a:custGeom>
            <a:solidFill>
              <a:srgbClr val="ABB2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Freeform 131"/>
            <p:cNvSpPr>
              <a:spLocks/>
            </p:cNvSpPr>
            <p:nvPr/>
          </p:nvSpPr>
          <p:spPr bwMode="auto">
            <a:xfrm>
              <a:off x="6892925" y="4764088"/>
              <a:ext cx="373063" cy="542925"/>
            </a:xfrm>
            <a:custGeom>
              <a:avLst/>
              <a:gdLst>
                <a:gd name="T0" fmla="*/ 235 w 235"/>
                <a:gd name="T1" fmla="*/ 342 h 342"/>
                <a:gd name="T2" fmla="*/ 0 w 235"/>
                <a:gd name="T3" fmla="*/ 342 h 342"/>
                <a:gd name="T4" fmla="*/ 0 w 235"/>
                <a:gd name="T5" fmla="*/ 3 h 342"/>
                <a:gd name="T6" fmla="*/ 0 w 235"/>
                <a:gd name="T7" fmla="*/ 3 h 342"/>
                <a:gd name="T8" fmla="*/ 8 w 235"/>
                <a:gd name="T9" fmla="*/ 3 h 342"/>
                <a:gd name="T10" fmla="*/ 19 w 235"/>
                <a:gd name="T11" fmla="*/ 3 h 342"/>
                <a:gd name="T12" fmla="*/ 35 w 235"/>
                <a:gd name="T13" fmla="*/ 0 h 342"/>
                <a:gd name="T14" fmla="*/ 73 w 235"/>
                <a:gd name="T15" fmla="*/ 3 h 342"/>
                <a:gd name="T16" fmla="*/ 116 w 235"/>
                <a:gd name="T17" fmla="*/ 7 h 342"/>
                <a:gd name="T18" fmla="*/ 162 w 235"/>
                <a:gd name="T19" fmla="*/ 19 h 342"/>
                <a:gd name="T20" fmla="*/ 200 w 235"/>
                <a:gd name="T21" fmla="*/ 38 h 342"/>
                <a:gd name="T22" fmla="*/ 212 w 235"/>
                <a:gd name="T23" fmla="*/ 53 h 342"/>
                <a:gd name="T24" fmla="*/ 227 w 235"/>
                <a:gd name="T25" fmla="*/ 69 h 342"/>
                <a:gd name="T26" fmla="*/ 231 w 235"/>
                <a:gd name="T27" fmla="*/ 88 h 342"/>
                <a:gd name="T28" fmla="*/ 235 w 235"/>
                <a:gd name="T29" fmla="*/ 111 h 342"/>
                <a:gd name="T30" fmla="*/ 235 w 235"/>
                <a:gd name="T31" fmla="*/ 34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5" h="342">
                  <a:moveTo>
                    <a:pt x="235" y="342"/>
                  </a:moveTo>
                  <a:lnTo>
                    <a:pt x="0" y="342"/>
                  </a:lnTo>
                  <a:lnTo>
                    <a:pt x="0" y="3"/>
                  </a:lnTo>
                  <a:lnTo>
                    <a:pt x="0" y="3"/>
                  </a:lnTo>
                  <a:lnTo>
                    <a:pt x="8" y="3"/>
                  </a:lnTo>
                  <a:lnTo>
                    <a:pt x="19" y="3"/>
                  </a:lnTo>
                  <a:lnTo>
                    <a:pt x="35" y="0"/>
                  </a:lnTo>
                  <a:lnTo>
                    <a:pt x="73" y="3"/>
                  </a:lnTo>
                  <a:lnTo>
                    <a:pt x="116" y="7"/>
                  </a:lnTo>
                  <a:lnTo>
                    <a:pt x="162" y="19"/>
                  </a:lnTo>
                  <a:lnTo>
                    <a:pt x="200" y="38"/>
                  </a:lnTo>
                  <a:lnTo>
                    <a:pt x="212" y="53"/>
                  </a:lnTo>
                  <a:lnTo>
                    <a:pt x="227" y="69"/>
                  </a:lnTo>
                  <a:lnTo>
                    <a:pt x="231" y="88"/>
                  </a:lnTo>
                  <a:lnTo>
                    <a:pt x="235" y="111"/>
                  </a:lnTo>
                  <a:lnTo>
                    <a:pt x="235" y="342"/>
                  </a:lnTo>
                  <a:close/>
                </a:path>
              </a:pathLst>
            </a:custGeom>
            <a:solidFill>
              <a:srgbClr val="C3C6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Rectangle 132"/>
            <p:cNvSpPr>
              <a:spLocks noChangeArrowheads="1"/>
            </p:cNvSpPr>
            <p:nvPr/>
          </p:nvSpPr>
          <p:spPr bwMode="auto">
            <a:xfrm>
              <a:off x="6594475" y="5403850"/>
              <a:ext cx="244475" cy="61913"/>
            </a:xfrm>
            <a:prstGeom prst="rect">
              <a:avLst/>
            </a:prstGeom>
            <a:solidFill>
              <a:srgbClr val="4D70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6" name="Freeform 133"/>
            <p:cNvSpPr>
              <a:spLocks/>
            </p:cNvSpPr>
            <p:nvPr/>
          </p:nvSpPr>
          <p:spPr bwMode="auto">
            <a:xfrm>
              <a:off x="6557963" y="5300663"/>
              <a:ext cx="317500" cy="109538"/>
            </a:xfrm>
            <a:custGeom>
              <a:avLst/>
              <a:gdLst>
                <a:gd name="T0" fmla="*/ 200 w 200"/>
                <a:gd name="T1" fmla="*/ 35 h 69"/>
                <a:gd name="T2" fmla="*/ 196 w 200"/>
                <a:gd name="T3" fmla="*/ 46 h 69"/>
                <a:gd name="T4" fmla="*/ 188 w 200"/>
                <a:gd name="T5" fmla="*/ 58 h 69"/>
                <a:gd name="T6" fmla="*/ 177 w 200"/>
                <a:gd name="T7" fmla="*/ 65 h 69"/>
                <a:gd name="T8" fmla="*/ 165 w 200"/>
                <a:gd name="T9" fmla="*/ 69 h 69"/>
                <a:gd name="T10" fmla="*/ 34 w 200"/>
                <a:gd name="T11" fmla="*/ 69 h 69"/>
                <a:gd name="T12" fmla="*/ 23 w 200"/>
                <a:gd name="T13" fmla="*/ 65 h 69"/>
                <a:gd name="T14" fmla="*/ 11 w 200"/>
                <a:gd name="T15" fmla="*/ 58 h 69"/>
                <a:gd name="T16" fmla="*/ 3 w 200"/>
                <a:gd name="T17" fmla="*/ 46 h 69"/>
                <a:gd name="T18" fmla="*/ 0 w 200"/>
                <a:gd name="T19" fmla="*/ 35 h 69"/>
                <a:gd name="T20" fmla="*/ 3 w 200"/>
                <a:gd name="T21" fmla="*/ 19 h 69"/>
                <a:gd name="T22" fmla="*/ 11 w 200"/>
                <a:gd name="T23" fmla="*/ 8 h 69"/>
                <a:gd name="T24" fmla="*/ 23 w 200"/>
                <a:gd name="T25" fmla="*/ 0 h 69"/>
                <a:gd name="T26" fmla="*/ 34 w 200"/>
                <a:gd name="T27" fmla="*/ 0 h 69"/>
                <a:gd name="T28" fmla="*/ 165 w 200"/>
                <a:gd name="T29" fmla="*/ 0 h 69"/>
                <a:gd name="T30" fmla="*/ 177 w 200"/>
                <a:gd name="T31" fmla="*/ 0 h 69"/>
                <a:gd name="T32" fmla="*/ 188 w 200"/>
                <a:gd name="T33" fmla="*/ 8 h 69"/>
                <a:gd name="T34" fmla="*/ 196 w 200"/>
                <a:gd name="T35" fmla="*/ 19 h 69"/>
                <a:gd name="T36" fmla="*/ 200 w 200"/>
                <a:gd name="T37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0" h="69">
                  <a:moveTo>
                    <a:pt x="200" y="35"/>
                  </a:moveTo>
                  <a:lnTo>
                    <a:pt x="196" y="46"/>
                  </a:lnTo>
                  <a:lnTo>
                    <a:pt x="188" y="58"/>
                  </a:lnTo>
                  <a:lnTo>
                    <a:pt x="177" y="65"/>
                  </a:lnTo>
                  <a:lnTo>
                    <a:pt x="165" y="69"/>
                  </a:lnTo>
                  <a:lnTo>
                    <a:pt x="34" y="69"/>
                  </a:lnTo>
                  <a:lnTo>
                    <a:pt x="23" y="65"/>
                  </a:lnTo>
                  <a:lnTo>
                    <a:pt x="11" y="58"/>
                  </a:lnTo>
                  <a:lnTo>
                    <a:pt x="3" y="46"/>
                  </a:lnTo>
                  <a:lnTo>
                    <a:pt x="0" y="35"/>
                  </a:lnTo>
                  <a:lnTo>
                    <a:pt x="3" y="19"/>
                  </a:lnTo>
                  <a:lnTo>
                    <a:pt x="11" y="8"/>
                  </a:lnTo>
                  <a:lnTo>
                    <a:pt x="23" y="0"/>
                  </a:lnTo>
                  <a:lnTo>
                    <a:pt x="34" y="0"/>
                  </a:lnTo>
                  <a:lnTo>
                    <a:pt x="165" y="0"/>
                  </a:lnTo>
                  <a:lnTo>
                    <a:pt x="177" y="0"/>
                  </a:lnTo>
                  <a:lnTo>
                    <a:pt x="188" y="8"/>
                  </a:lnTo>
                  <a:lnTo>
                    <a:pt x="196" y="19"/>
                  </a:lnTo>
                  <a:lnTo>
                    <a:pt x="200" y="35"/>
                  </a:lnTo>
                  <a:close/>
                </a:path>
              </a:pathLst>
            </a:custGeom>
            <a:solidFill>
              <a:srgbClr val="F369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7" name="Rectangle 134"/>
            <p:cNvSpPr>
              <a:spLocks noChangeArrowheads="1"/>
            </p:cNvSpPr>
            <p:nvPr/>
          </p:nvSpPr>
          <p:spPr bwMode="auto">
            <a:xfrm>
              <a:off x="6942138" y="5403850"/>
              <a:ext cx="244475" cy="61913"/>
            </a:xfrm>
            <a:prstGeom prst="rect">
              <a:avLst/>
            </a:prstGeom>
            <a:solidFill>
              <a:srgbClr val="668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8" name="Freeform 135"/>
            <p:cNvSpPr>
              <a:spLocks/>
            </p:cNvSpPr>
            <p:nvPr/>
          </p:nvSpPr>
          <p:spPr bwMode="auto">
            <a:xfrm>
              <a:off x="6905625" y="5300663"/>
              <a:ext cx="317500" cy="103188"/>
            </a:xfrm>
            <a:custGeom>
              <a:avLst/>
              <a:gdLst>
                <a:gd name="T0" fmla="*/ 200 w 200"/>
                <a:gd name="T1" fmla="*/ 35 h 65"/>
                <a:gd name="T2" fmla="*/ 196 w 200"/>
                <a:gd name="T3" fmla="*/ 46 h 65"/>
                <a:gd name="T4" fmla="*/ 189 w 200"/>
                <a:gd name="T5" fmla="*/ 58 h 65"/>
                <a:gd name="T6" fmla="*/ 177 w 200"/>
                <a:gd name="T7" fmla="*/ 65 h 65"/>
                <a:gd name="T8" fmla="*/ 165 w 200"/>
                <a:gd name="T9" fmla="*/ 65 h 65"/>
                <a:gd name="T10" fmla="*/ 35 w 200"/>
                <a:gd name="T11" fmla="*/ 65 h 65"/>
                <a:gd name="T12" fmla="*/ 23 w 200"/>
                <a:gd name="T13" fmla="*/ 65 h 65"/>
                <a:gd name="T14" fmla="*/ 11 w 200"/>
                <a:gd name="T15" fmla="*/ 58 h 65"/>
                <a:gd name="T16" fmla="*/ 4 w 200"/>
                <a:gd name="T17" fmla="*/ 46 h 65"/>
                <a:gd name="T18" fmla="*/ 0 w 200"/>
                <a:gd name="T19" fmla="*/ 35 h 65"/>
                <a:gd name="T20" fmla="*/ 4 w 200"/>
                <a:gd name="T21" fmla="*/ 19 h 65"/>
                <a:gd name="T22" fmla="*/ 11 w 200"/>
                <a:gd name="T23" fmla="*/ 8 h 65"/>
                <a:gd name="T24" fmla="*/ 23 w 200"/>
                <a:gd name="T25" fmla="*/ 0 h 65"/>
                <a:gd name="T26" fmla="*/ 35 w 200"/>
                <a:gd name="T27" fmla="*/ 0 h 65"/>
                <a:gd name="T28" fmla="*/ 165 w 200"/>
                <a:gd name="T29" fmla="*/ 0 h 65"/>
                <a:gd name="T30" fmla="*/ 177 w 200"/>
                <a:gd name="T31" fmla="*/ 0 h 65"/>
                <a:gd name="T32" fmla="*/ 189 w 200"/>
                <a:gd name="T33" fmla="*/ 8 h 65"/>
                <a:gd name="T34" fmla="*/ 196 w 200"/>
                <a:gd name="T35" fmla="*/ 19 h 65"/>
                <a:gd name="T36" fmla="*/ 200 w 200"/>
                <a:gd name="T37" fmla="*/ 3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0" h="65">
                  <a:moveTo>
                    <a:pt x="200" y="35"/>
                  </a:moveTo>
                  <a:lnTo>
                    <a:pt x="196" y="46"/>
                  </a:lnTo>
                  <a:lnTo>
                    <a:pt x="189" y="58"/>
                  </a:lnTo>
                  <a:lnTo>
                    <a:pt x="177" y="65"/>
                  </a:lnTo>
                  <a:lnTo>
                    <a:pt x="165" y="65"/>
                  </a:lnTo>
                  <a:lnTo>
                    <a:pt x="35" y="65"/>
                  </a:lnTo>
                  <a:lnTo>
                    <a:pt x="23" y="65"/>
                  </a:lnTo>
                  <a:lnTo>
                    <a:pt x="11" y="58"/>
                  </a:lnTo>
                  <a:lnTo>
                    <a:pt x="4" y="46"/>
                  </a:lnTo>
                  <a:lnTo>
                    <a:pt x="0" y="35"/>
                  </a:lnTo>
                  <a:lnTo>
                    <a:pt x="4" y="19"/>
                  </a:lnTo>
                  <a:lnTo>
                    <a:pt x="11" y="8"/>
                  </a:lnTo>
                  <a:lnTo>
                    <a:pt x="23" y="0"/>
                  </a:lnTo>
                  <a:lnTo>
                    <a:pt x="35" y="0"/>
                  </a:lnTo>
                  <a:lnTo>
                    <a:pt x="165" y="0"/>
                  </a:lnTo>
                  <a:lnTo>
                    <a:pt x="177" y="0"/>
                  </a:lnTo>
                  <a:lnTo>
                    <a:pt x="189" y="8"/>
                  </a:lnTo>
                  <a:lnTo>
                    <a:pt x="196" y="19"/>
                  </a:lnTo>
                  <a:lnTo>
                    <a:pt x="200" y="35"/>
                  </a:lnTo>
                  <a:close/>
                </a:path>
              </a:pathLst>
            </a:custGeom>
            <a:solidFill>
              <a:srgbClr val="F8A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7418" tIns="38709" rIns="77418" bIns="38709" numCol="1" anchor="t" anchorCtr="0" compatLnSpc="1">
              <a:prstTxWarp prst="textNoShape">
                <a:avLst/>
              </a:prstTxWarp>
            </a:bodyPr>
            <a:lstStyle/>
            <a:p>
              <a:pPr defTabSz="914205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7A741D-E698-6D15-A36B-8ED6C4857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76" y="2028761"/>
            <a:ext cx="4574030" cy="3421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909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452F46-F121-C478-A6A4-0BEA8FC3B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002" y="1700863"/>
            <a:ext cx="5320483" cy="398038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" name="Групувати 2">
            <a:extLst>
              <a:ext uri="{FF2B5EF4-FFF2-40B4-BE49-F238E27FC236}">
                <a16:creationId xmlns:a16="http://schemas.microsoft.com/office/drawing/2014/main" id="{6A395DC2-6A45-B1B8-886E-8CF2E5731F40}"/>
              </a:ext>
            </a:extLst>
          </p:cNvPr>
          <p:cNvGrpSpPr/>
          <p:nvPr/>
        </p:nvGrpSpPr>
        <p:grpSpPr>
          <a:xfrm>
            <a:off x="51990" y="6260040"/>
            <a:ext cx="597960" cy="597960"/>
            <a:chOff x="250056" y="6952092"/>
            <a:chExt cx="863849" cy="863849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5001E8FB-B782-11CF-EA78-E4EC68C5645C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" name="Picture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5C88B96-1E71-BDBC-A4B2-A4CA021BB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7" name="Групувати 30">
            <a:extLst>
              <a:ext uri="{FF2B5EF4-FFF2-40B4-BE49-F238E27FC236}">
                <a16:creationId xmlns:a16="http://schemas.microsoft.com/office/drawing/2014/main" id="{5E51F463-B16C-7529-6788-ECE12CBD6B82}"/>
              </a:ext>
            </a:extLst>
          </p:cNvPr>
          <p:cNvGrpSpPr/>
          <p:nvPr/>
        </p:nvGrpSpPr>
        <p:grpSpPr>
          <a:xfrm rot="10800000">
            <a:off x="11542050" y="6207898"/>
            <a:ext cx="597960" cy="597960"/>
            <a:chOff x="250056" y="6952092"/>
            <a:chExt cx="863849" cy="863849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AA1ACD16-A51F-F041-B908-1656F1D5944A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" name="Pictur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07A299-2CCD-85D1-F1FF-0C62B2AB6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2" name="Rectangle 3">
            <a:extLst>
              <a:ext uri="{FF2B5EF4-FFF2-40B4-BE49-F238E27FC236}">
                <a16:creationId xmlns:a16="http://schemas.microsoft.com/office/drawing/2014/main" id="{4F003C5F-081E-0CAD-553C-0AE73ADF08B2}"/>
              </a:ext>
            </a:extLst>
          </p:cNvPr>
          <p:cNvSpPr/>
          <p:nvPr/>
        </p:nvSpPr>
        <p:spPr>
          <a:xfrm>
            <a:off x="0" y="0"/>
            <a:ext cx="12191999" cy="988405"/>
          </a:xfrm>
          <a:prstGeom prst="rect">
            <a:avLst/>
          </a:prstGeom>
          <a:solidFill>
            <a:srgbClr val="0F303F"/>
          </a:solidFill>
          <a:ln>
            <a:solidFill>
              <a:srgbClr val="0F30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5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Мета дослідження:</a:t>
            </a:r>
            <a:endParaRPr lang="en-GB" sz="5400" kern="0" dirty="0">
              <a:solidFill>
                <a:srgbClr val="0096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utton Color - Down">
            <a:extLst>
              <a:ext uri="{FF2B5EF4-FFF2-40B4-BE49-F238E27FC236}">
                <a16:creationId xmlns:a16="http://schemas.microsoft.com/office/drawing/2014/main" id="{EE7D65FD-F2B2-968B-CE5E-6ADA7F6348EB}"/>
              </a:ext>
            </a:extLst>
          </p:cNvPr>
          <p:cNvSpPr/>
          <p:nvPr/>
        </p:nvSpPr>
        <p:spPr>
          <a:xfrm>
            <a:off x="347430" y="1148145"/>
            <a:ext cx="6120756" cy="5085824"/>
          </a:xfrm>
          <a:prstGeom prst="rect">
            <a:avLst/>
          </a:prstGeom>
          <a:solidFill>
            <a:srgbClr val="EE372C"/>
          </a:solidFill>
          <a:ln w="38100">
            <a:solidFill>
              <a:srgbClr val="EE372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Виготовлення моделі аеромобіля на основі гумового двигуна та вивчення його основних характеристик та параметрів, таких, як швидкість, час і дальність руху</a:t>
            </a:r>
            <a:endParaRPr lang="uk-UA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82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D1A5FEF7-E276-5424-4DE8-CBC2D67A3D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5932298"/>
              </p:ext>
            </p:extLst>
          </p:nvPr>
        </p:nvGraphicFramePr>
        <p:xfrm>
          <a:off x="558656" y="1040547"/>
          <a:ext cx="11581354" cy="5556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C7349EDB-526B-A2D7-3413-26575C5B3DA5}"/>
              </a:ext>
            </a:extLst>
          </p:cNvPr>
          <p:cNvGrpSpPr/>
          <p:nvPr/>
        </p:nvGrpSpPr>
        <p:grpSpPr>
          <a:xfrm>
            <a:off x="51990" y="6260040"/>
            <a:ext cx="597960" cy="597960"/>
            <a:chOff x="250056" y="6952092"/>
            <a:chExt cx="863849" cy="863849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847B2321-2632-7B5C-BDC6-3C01D73E5055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" name="Picture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540F12E-BBA7-E926-766C-2B364FCCE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6" name="Групувати 30">
            <a:extLst>
              <a:ext uri="{FF2B5EF4-FFF2-40B4-BE49-F238E27FC236}">
                <a16:creationId xmlns:a16="http://schemas.microsoft.com/office/drawing/2014/main" id="{1B7CF2D8-9346-6309-17E1-297144EB3EC4}"/>
              </a:ext>
            </a:extLst>
          </p:cNvPr>
          <p:cNvGrpSpPr/>
          <p:nvPr/>
        </p:nvGrpSpPr>
        <p:grpSpPr>
          <a:xfrm rot="10800000">
            <a:off x="11542050" y="6207898"/>
            <a:ext cx="597960" cy="597960"/>
            <a:chOff x="250056" y="6952092"/>
            <a:chExt cx="863849" cy="863849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AA1D6133-6C08-A0CC-5DDC-E9EF5B7EDD4A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" name="Pictur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DE73B5C-D709-4228-4551-1C806759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1CC6AC9F-AA76-6849-D407-A7C8B92DDD01}"/>
              </a:ext>
            </a:extLst>
          </p:cNvPr>
          <p:cNvSpPr/>
          <p:nvPr/>
        </p:nvSpPr>
        <p:spPr>
          <a:xfrm>
            <a:off x="0" y="0"/>
            <a:ext cx="12191999" cy="988405"/>
          </a:xfrm>
          <a:prstGeom prst="rect">
            <a:avLst/>
          </a:prstGeom>
          <a:solidFill>
            <a:srgbClr val="0F303F"/>
          </a:solidFill>
          <a:ln>
            <a:solidFill>
              <a:srgbClr val="0F30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досягнення цієї мети ми поставили перед собою такі завдання:</a:t>
            </a:r>
            <a:endParaRPr lang="en-GB" sz="3600" kern="0" dirty="0">
              <a:solidFill>
                <a:srgbClr val="0096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83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95475F-AA3D-EAF4-F886-547D7174D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866" y="1012684"/>
            <a:ext cx="3771908" cy="282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1833DD-63B3-7083-EFA7-F6D9F0AC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86" y="3767203"/>
            <a:ext cx="3771906" cy="282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C03C60-186C-4074-2510-BD192ED67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47" y="3737162"/>
            <a:ext cx="3771907" cy="282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FD8074-15F4-C0AC-2C3F-B30657D1D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748" y="998050"/>
            <a:ext cx="3771702" cy="2821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увати 2">
            <a:extLst>
              <a:ext uri="{FF2B5EF4-FFF2-40B4-BE49-F238E27FC236}">
                <a16:creationId xmlns:a16="http://schemas.microsoft.com/office/drawing/2014/main" id="{3CA81D94-D49D-1D34-6F46-787F57B9A748}"/>
              </a:ext>
            </a:extLst>
          </p:cNvPr>
          <p:cNvGrpSpPr/>
          <p:nvPr/>
        </p:nvGrpSpPr>
        <p:grpSpPr>
          <a:xfrm>
            <a:off x="51990" y="6260040"/>
            <a:ext cx="597960" cy="597960"/>
            <a:chOff x="250056" y="6952092"/>
            <a:chExt cx="863849" cy="863849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0742C011-DFAE-7B80-9FA7-5670E3077A91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5" name="Picture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122A255-FDEF-3700-A1DF-B19B24BFD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7" name="Групувати 30">
            <a:extLst>
              <a:ext uri="{FF2B5EF4-FFF2-40B4-BE49-F238E27FC236}">
                <a16:creationId xmlns:a16="http://schemas.microsoft.com/office/drawing/2014/main" id="{42FBF6D5-DA51-1BFE-047A-82568EEDD365}"/>
              </a:ext>
            </a:extLst>
          </p:cNvPr>
          <p:cNvGrpSpPr/>
          <p:nvPr/>
        </p:nvGrpSpPr>
        <p:grpSpPr>
          <a:xfrm rot="10800000">
            <a:off x="11542050" y="6207898"/>
            <a:ext cx="597960" cy="597960"/>
            <a:chOff x="250056" y="6952092"/>
            <a:chExt cx="863849" cy="863849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073ED6E-2D03-8FE3-0361-70097D4CD08B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" name="Pictur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18EF181-1738-AB54-987C-B4248FCA0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Rectangle 3">
            <a:extLst>
              <a:ext uri="{FF2B5EF4-FFF2-40B4-BE49-F238E27FC236}">
                <a16:creationId xmlns:a16="http://schemas.microsoft.com/office/drawing/2014/main" id="{CFECCEB5-9674-13D0-2D4B-1A4C08C19383}"/>
              </a:ext>
            </a:extLst>
          </p:cNvPr>
          <p:cNvSpPr/>
          <p:nvPr/>
        </p:nvSpPr>
        <p:spPr>
          <a:xfrm>
            <a:off x="0" y="0"/>
            <a:ext cx="12191999" cy="988405"/>
          </a:xfrm>
          <a:prstGeom prst="rect">
            <a:avLst/>
          </a:prstGeom>
          <a:solidFill>
            <a:srgbClr val="0F303F"/>
          </a:solidFill>
          <a:ln>
            <a:solidFill>
              <a:srgbClr val="0F30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5400" dirty="0">
                <a:latin typeface="Arial" panose="020B0604020202020204" pitchFamily="34" charset="0"/>
                <a:cs typeface="Arial" panose="020B0604020202020204" pitchFamily="34" charset="0"/>
              </a:rPr>
              <a:t>Виготовлення моделі «Аеромобіля»</a:t>
            </a:r>
            <a:endParaRPr lang="en-GB" sz="2400" kern="0" dirty="0">
              <a:solidFill>
                <a:srgbClr val="0096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E19AE1-395F-2D79-7EF6-6ADE3A474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0" y="1410648"/>
            <a:ext cx="2543033" cy="1902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ED887D3-A79D-BFA8-1139-A1527E3A9B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97" y="4368418"/>
            <a:ext cx="2284453" cy="1709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13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 vid">
            <a:hlinkClick r:id="" action="ppaction://media"/>
            <a:extLst>
              <a:ext uri="{FF2B5EF4-FFF2-40B4-BE49-F238E27FC236}">
                <a16:creationId xmlns:a16="http://schemas.microsoft.com/office/drawing/2014/main" id="{3DA02E87-CC8F-C4A6-672F-FCA30040BF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5917" y="1135959"/>
            <a:ext cx="9592186" cy="5396214"/>
          </a:xfrm>
          <a:prstGeom prst="rect">
            <a:avLst/>
          </a:prstGeom>
        </p:spPr>
      </p:pic>
      <p:grpSp>
        <p:nvGrpSpPr>
          <p:cNvPr id="4" name="Групувати 2">
            <a:extLst>
              <a:ext uri="{FF2B5EF4-FFF2-40B4-BE49-F238E27FC236}">
                <a16:creationId xmlns:a16="http://schemas.microsoft.com/office/drawing/2014/main" id="{25828B03-1B14-AFA7-BE78-AC0C5D91F938}"/>
              </a:ext>
            </a:extLst>
          </p:cNvPr>
          <p:cNvGrpSpPr/>
          <p:nvPr/>
        </p:nvGrpSpPr>
        <p:grpSpPr>
          <a:xfrm>
            <a:off x="51990" y="6260040"/>
            <a:ext cx="597960" cy="597960"/>
            <a:chOff x="250056" y="6952092"/>
            <a:chExt cx="863849" cy="863849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5A53BCD4-1357-53A8-7320-0B3B38F288A3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6" name="Picture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4EBE890-6CFA-C3E9-E15C-6FAF28045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7" name="Групувати 30">
            <a:extLst>
              <a:ext uri="{FF2B5EF4-FFF2-40B4-BE49-F238E27FC236}">
                <a16:creationId xmlns:a16="http://schemas.microsoft.com/office/drawing/2014/main" id="{13826833-8ECB-0EB6-2BBA-08782BBC58DC}"/>
              </a:ext>
            </a:extLst>
          </p:cNvPr>
          <p:cNvGrpSpPr/>
          <p:nvPr/>
        </p:nvGrpSpPr>
        <p:grpSpPr>
          <a:xfrm rot="10800000">
            <a:off x="11542050" y="6207898"/>
            <a:ext cx="597960" cy="597960"/>
            <a:chOff x="250056" y="6952092"/>
            <a:chExt cx="863849" cy="863849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83D7E287-399D-F4BD-1D02-E2FDD9A3969B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" name="Pictur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1704B34-70B5-3C4F-494C-312304598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0" name="Rectangle 3">
            <a:extLst>
              <a:ext uri="{FF2B5EF4-FFF2-40B4-BE49-F238E27FC236}">
                <a16:creationId xmlns:a16="http://schemas.microsoft.com/office/drawing/2014/main" id="{71748000-8A35-D087-1FA3-3BB7FB8B2041}"/>
              </a:ext>
            </a:extLst>
          </p:cNvPr>
          <p:cNvSpPr/>
          <p:nvPr/>
        </p:nvSpPr>
        <p:spPr>
          <a:xfrm>
            <a:off x="0" y="0"/>
            <a:ext cx="12191999" cy="988405"/>
          </a:xfrm>
          <a:prstGeom prst="rect">
            <a:avLst/>
          </a:prstGeom>
          <a:solidFill>
            <a:srgbClr val="0F303F"/>
          </a:solidFill>
          <a:ln>
            <a:solidFill>
              <a:srgbClr val="0F30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5400" dirty="0">
                <a:latin typeface="Arial" panose="020B0604020202020204" pitchFamily="34" charset="0"/>
                <a:cs typeface="Arial" panose="020B0604020202020204" pitchFamily="34" charset="0"/>
              </a:rPr>
              <a:t>Запуск та тестування аеромобіля</a:t>
            </a:r>
            <a:endParaRPr lang="en-GB" sz="2400" kern="0" dirty="0">
              <a:solidFill>
                <a:srgbClr val="0096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7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44D3BB-7D20-0097-9413-15E31D7E4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12" y="3473363"/>
            <a:ext cx="4131293" cy="30907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F0E75C-D7DD-ADCE-569D-8ED15D823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908" y="997357"/>
            <a:ext cx="4114302" cy="2314295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48244DAB-A713-9911-992F-DFE1E6F2BFB0}"/>
              </a:ext>
            </a:extLst>
          </p:cNvPr>
          <p:cNvGrpSpPr/>
          <p:nvPr/>
        </p:nvGrpSpPr>
        <p:grpSpPr>
          <a:xfrm>
            <a:off x="51990" y="6260040"/>
            <a:ext cx="597960" cy="597960"/>
            <a:chOff x="250056" y="6952092"/>
            <a:chExt cx="863849" cy="863849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C680536D-36A4-0D88-F256-882A1E905A79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3A2E067-DDF8-C745-CB68-F7F23D3F9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8" name="Групувати 30">
            <a:extLst>
              <a:ext uri="{FF2B5EF4-FFF2-40B4-BE49-F238E27FC236}">
                <a16:creationId xmlns:a16="http://schemas.microsoft.com/office/drawing/2014/main" id="{D99FB2B6-3D05-188E-1AD8-9C90B7AFA23A}"/>
              </a:ext>
            </a:extLst>
          </p:cNvPr>
          <p:cNvGrpSpPr/>
          <p:nvPr/>
        </p:nvGrpSpPr>
        <p:grpSpPr>
          <a:xfrm rot="10800000">
            <a:off x="11542050" y="6207898"/>
            <a:ext cx="597960" cy="597960"/>
            <a:chOff x="250056" y="6952092"/>
            <a:chExt cx="863849" cy="863849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EA2D3548-79E1-FB77-5279-0F7CE5E211D0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" name="Pictur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EDC78D7-3409-570F-B05E-80A7EBCD6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F6D110CD-8730-C5A3-7302-AAE741804B9D}"/>
              </a:ext>
            </a:extLst>
          </p:cNvPr>
          <p:cNvSpPr/>
          <p:nvPr/>
        </p:nvSpPr>
        <p:spPr>
          <a:xfrm>
            <a:off x="0" y="0"/>
            <a:ext cx="12191999" cy="988405"/>
          </a:xfrm>
          <a:prstGeom prst="rect">
            <a:avLst/>
          </a:prstGeom>
          <a:solidFill>
            <a:srgbClr val="0F303F"/>
          </a:solidFill>
          <a:ln>
            <a:solidFill>
              <a:srgbClr val="0F30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5400" dirty="0">
                <a:latin typeface="Arial" panose="020B0604020202020204" pitchFamily="34" charset="0"/>
                <a:cs typeface="Arial" panose="020B0604020202020204" pitchFamily="34" charset="0"/>
              </a:rPr>
              <a:t>Результати дослідження</a:t>
            </a:r>
            <a:endParaRPr lang="en-GB" sz="2400" kern="0" dirty="0">
              <a:solidFill>
                <a:srgbClr val="0096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utton Color - Down">
            <a:extLst>
              <a:ext uri="{FF2B5EF4-FFF2-40B4-BE49-F238E27FC236}">
                <a16:creationId xmlns:a16="http://schemas.microsoft.com/office/drawing/2014/main" id="{5312166B-B234-9F40-0406-FDB76278038E}"/>
              </a:ext>
            </a:extLst>
          </p:cNvPr>
          <p:cNvSpPr/>
          <p:nvPr/>
        </p:nvSpPr>
        <p:spPr>
          <a:xfrm>
            <a:off x="347430" y="1207550"/>
            <a:ext cx="6641599" cy="5000348"/>
          </a:xfrm>
          <a:prstGeom prst="rect">
            <a:avLst/>
          </a:prstGeom>
          <a:solidFill>
            <a:srgbClr val="2E7E32"/>
          </a:solidFill>
          <a:ln w="38100">
            <a:solidFill>
              <a:srgbClr val="2E7E3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Для визначення ефективності гумового двигуна ми провели експеримент, під час якого фіксували залежність швидкості моделі від кількості обертів двигуна. </a:t>
            </a:r>
            <a:b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Для цього було використано </a:t>
            </a:r>
            <a:r>
              <a:rPr lang="uk-UA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секундомір, лінійку та мірну стрічку</a:t>
            </a:r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803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AD6F9179-90DC-6808-0DDC-D7B8AD93E7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5209797"/>
              </p:ext>
            </p:extLst>
          </p:nvPr>
        </p:nvGraphicFramePr>
        <p:xfrm>
          <a:off x="5007429" y="3925821"/>
          <a:ext cx="6541701" cy="2827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Групувати 2">
            <a:extLst>
              <a:ext uri="{FF2B5EF4-FFF2-40B4-BE49-F238E27FC236}">
                <a16:creationId xmlns:a16="http://schemas.microsoft.com/office/drawing/2014/main" id="{AB1A7D0A-0FBF-482F-F69A-07349EC9BDE1}"/>
              </a:ext>
            </a:extLst>
          </p:cNvPr>
          <p:cNvGrpSpPr/>
          <p:nvPr/>
        </p:nvGrpSpPr>
        <p:grpSpPr>
          <a:xfrm>
            <a:off x="51990" y="6260040"/>
            <a:ext cx="597960" cy="597960"/>
            <a:chOff x="250056" y="6952092"/>
            <a:chExt cx="863849" cy="863849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3132F68C-4E53-17ED-3D63-D9B09586E0A0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FC0CBBF-922E-F246-FD15-A719ABB38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8" name="Групувати 30">
            <a:extLst>
              <a:ext uri="{FF2B5EF4-FFF2-40B4-BE49-F238E27FC236}">
                <a16:creationId xmlns:a16="http://schemas.microsoft.com/office/drawing/2014/main" id="{87891249-57CC-9F5C-7328-237906256371}"/>
              </a:ext>
            </a:extLst>
          </p:cNvPr>
          <p:cNvGrpSpPr/>
          <p:nvPr/>
        </p:nvGrpSpPr>
        <p:grpSpPr>
          <a:xfrm rot="10800000">
            <a:off x="11542050" y="6207898"/>
            <a:ext cx="597960" cy="597960"/>
            <a:chOff x="250056" y="6952092"/>
            <a:chExt cx="863849" cy="863849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2DDFDD9D-EE97-7CCE-2F79-21D142ADE2FD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" name="Pictur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35229E6-572A-7A73-3979-015A18C36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638C9155-86ED-D9E0-AE16-91E5D9237BCB}"/>
              </a:ext>
            </a:extLst>
          </p:cNvPr>
          <p:cNvSpPr/>
          <p:nvPr/>
        </p:nvSpPr>
        <p:spPr>
          <a:xfrm>
            <a:off x="0" y="0"/>
            <a:ext cx="12191999" cy="988405"/>
          </a:xfrm>
          <a:prstGeom prst="rect">
            <a:avLst/>
          </a:prstGeom>
          <a:solidFill>
            <a:srgbClr val="0F303F"/>
          </a:solidFill>
          <a:ln>
            <a:solidFill>
              <a:srgbClr val="0F30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5400" dirty="0">
                <a:latin typeface="Arial" panose="020B0604020202020204" pitchFamily="34" charset="0"/>
                <a:cs typeface="Arial" panose="020B0604020202020204" pitchFamily="34" charset="0"/>
              </a:rPr>
              <a:t>Результати дослідження</a:t>
            </a:r>
            <a:endParaRPr lang="en-GB" sz="2400" kern="0" dirty="0">
              <a:solidFill>
                <a:srgbClr val="0096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utton Color - Down">
            <a:extLst>
              <a:ext uri="{FF2B5EF4-FFF2-40B4-BE49-F238E27FC236}">
                <a16:creationId xmlns:a16="http://schemas.microsoft.com/office/drawing/2014/main" id="{E975D72A-0F40-02F3-4938-982D27816798}"/>
              </a:ext>
            </a:extLst>
          </p:cNvPr>
          <p:cNvSpPr/>
          <p:nvPr/>
        </p:nvSpPr>
        <p:spPr>
          <a:xfrm>
            <a:off x="694617" y="1062101"/>
            <a:ext cx="4025295" cy="5319913"/>
          </a:xfrm>
          <a:prstGeom prst="rect">
            <a:avLst/>
          </a:prstGeom>
          <a:solidFill>
            <a:srgbClr val="8E4320"/>
          </a:solidFill>
          <a:ln w="38100">
            <a:solidFill>
              <a:srgbClr val="8E43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600" b="1" dirty="0">
                <a:latin typeface="Arial" panose="020B0604020202020204" pitchFamily="34" charset="0"/>
                <a:cs typeface="Arial" panose="020B0604020202020204" pitchFamily="34" charset="0"/>
              </a:rPr>
              <a:t>За результатами експерименту ми побудували графік швидкості від кількості обертів та встановили, що гумовий двигун буде мати максимальну ефективність під час обертального моменту, який створюється при 100 обертах. 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C6AF71D0-B6AE-EBCB-C5AC-4F68A1082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760962"/>
              </p:ext>
            </p:extLst>
          </p:nvPr>
        </p:nvGraphicFramePr>
        <p:xfrm>
          <a:off x="5007429" y="1062101"/>
          <a:ext cx="6678080" cy="2727892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669520">
                  <a:extLst>
                    <a:ext uri="{9D8B030D-6E8A-4147-A177-3AD203B41FA5}">
                      <a16:colId xmlns:a16="http://schemas.microsoft.com/office/drawing/2014/main" val="1471340221"/>
                    </a:ext>
                  </a:extLst>
                </a:gridCol>
                <a:gridCol w="1669520">
                  <a:extLst>
                    <a:ext uri="{9D8B030D-6E8A-4147-A177-3AD203B41FA5}">
                      <a16:colId xmlns:a16="http://schemas.microsoft.com/office/drawing/2014/main" val="4003972573"/>
                    </a:ext>
                  </a:extLst>
                </a:gridCol>
                <a:gridCol w="1669520">
                  <a:extLst>
                    <a:ext uri="{9D8B030D-6E8A-4147-A177-3AD203B41FA5}">
                      <a16:colId xmlns:a16="http://schemas.microsoft.com/office/drawing/2014/main" val="2250064201"/>
                    </a:ext>
                  </a:extLst>
                </a:gridCol>
                <a:gridCol w="1669520">
                  <a:extLst>
                    <a:ext uri="{9D8B030D-6E8A-4147-A177-3AD203B41FA5}">
                      <a16:colId xmlns:a16="http://schemas.microsoft.com/office/drawing/2014/main" val="930636952"/>
                    </a:ext>
                  </a:extLst>
                </a:gridCol>
              </a:tblGrid>
              <a:tr h="9938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К-сть обертів, об.</a:t>
                      </a:r>
                      <a:endParaRPr lang="uk-U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Час руху, с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Дальність руху, м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Швидкість, м/с</a:t>
                      </a:r>
                      <a:endParaRPr lang="uk-U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vert270" anchor="ctr"/>
                </a:tc>
                <a:extLst>
                  <a:ext uri="{0D108BD9-81ED-4DB2-BD59-A6C34878D82A}">
                    <a16:rowId xmlns:a16="http://schemas.microsoft.com/office/drawing/2014/main" val="2498819016"/>
                  </a:ext>
                </a:extLst>
              </a:tr>
              <a:tr h="232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10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1,3</a:t>
                      </a:r>
                      <a:endParaRPr lang="uk-U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0,4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0,32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2701037"/>
                  </a:ext>
                </a:extLst>
              </a:tr>
              <a:tr h="232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20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2,5</a:t>
                      </a:r>
                      <a:endParaRPr lang="uk-U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0,95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0,38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4854705"/>
                  </a:ext>
                </a:extLst>
              </a:tr>
              <a:tr h="232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30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3,2</a:t>
                      </a:r>
                      <a:endParaRPr lang="uk-U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1,67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0,52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66134276"/>
                  </a:ext>
                </a:extLst>
              </a:tr>
              <a:tr h="232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40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3,7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2,14</a:t>
                      </a:r>
                      <a:endParaRPr lang="uk-U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0,58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4652567"/>
                  </a:ext>
                </a:extLst>
              </a:tr>
              <a:tr h="242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50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3,8</a:t>
                      </a:r>
                      <a:endParaRPr lang="uk-U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2,71</a:t>
                      </a:r>
                      <a:endParaRPr lang="uk-U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0,71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35268695"/>
                  </a:ext>
                </a:extLst>
              </a:tr>
              <a:tr h="232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60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3,9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3,32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0,85</a:t>
                      </a:r>
                      <a:endParaRPr lang="uk-U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494794"/>
                  </a:ext>
                </a:extLst>
              </a:tr>
              <a:tr h="2323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100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5,4</a:t>
                      </a:r>
                      <a:endParaRPr lang="uk-U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>
                          <a:effectLst/>
                        </a:rPr>
                        <a:t>4,96</a:t>
                      </a:r>
                      <a:endParaRPr lang="uk-UA" sz="1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600" dirty="0">
                          <a:effectLst/>
                        </a:rPr>
                        <a:t>0,91</a:t>
                      </a:r>
                      <a:endParaRPr lang="uk-UA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216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532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812285-9D42-6FA0-F1D0-FA949318D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81" y="1089209"/>
            <a:ext cx="3977862" cy="29759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BBDD00-F352-6732-971E-38C107A0A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71" y="3462186"/>
            <a:ext cx="4458132" cy="3335240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0A66B610-CCE3-3FC0-0B91-E6297A89F3FB}"/>
              </a:ext>
            </a:extLst>
          </p:cNvPr>
          <p:cNvGrpSpPr/>
          <p:nvPr/>
        </p:nvGrpSpPr>
        <p:grpSpPr>
          <a:xfrm>
            <a:off x="51990" y="6260040"/>
            <a:ext cx="597960" cy="597960"/>
            <a:chOff x="250056" y="6952092"/>
            <a:chExt cx="863849" cy="863849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FE70520B-C908-5E9F-3085-D56E35A451D2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76EBA84-4044-A227-F9FD-61EDCCF17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8" name="Групувати 30">
            <a:extLst>
              <a:ext uri="{FF2B5EF4-FFF2-40B4-BE49-F238E27FC236}">
                <a16:creationId xmlns:a16="http://schemas.microsoft.com/office/drawing/2014/main" id="{B96263D4-23AF-9E5E-22C3-2EA1C602337C}"/>
              </a:ext>
            </a:extLst>
          </p:cNvPr>
          <p:cNvGrpSpPr/>
          <p:nvPr/>
        </p:nvGrpSpPr>
        <p:grpSpPr>
          <a:xfrm rot="10800000">
            <a:off x="11542050" y="6207898"/>
            <a:ext cx="597960" cy="597960"/>
            <a:chOff x="250056" y="6952092"/>
            <a:chExt cx="863849" cy="863849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FCA33124-AD4B-3C25-D2CF-7A63C02AA12E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" name="Pictur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215192-4C4C-4BF6-99F7-929E6E540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2A1CB0D7-9BEF-5825-D939-A2F5A6588616}"/>
              </a:ext>
            </a:extLst>
          </p:cNvPr>
          <p:cNvSpPr/>
          <p:nvPr/>
        </p:nvSpPr>
        <p:spPr>
          <a:xfrm>
            <a:off x="0" y="0"/>
            <a:ext cx="12191999" cy="988405"/>
          </a:xfrm>
          <a:prstGeom prst="rect">
            <a:avLst/>
          </a:prstGeom>
          <a:solidFill>
            <a:srgbClr val="0F303F"/>
          </a:solidFill>
          <a:ln>
            <a:solidFill>
              <a:srgbClr val="0F30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5400" dirty="0">
                <a:latin typeface="Arial" panose="020B0604020202020204" pitchFamily="34" charset="0"/>
                <a:cs typeface="Arial" panose="020B0604020202020204" pitchFamily="34" charset="0"/>
              </a:rPr>
              <a:t>Результати дослідження</a:t>
            </a:r>
            <a:endParaRPr lang="en-GB" sz="2400" kern="0" dirty="0">
              <a:solidFill>
                <a:srgbClr val="0096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utton Color - Down">
            <a:extLst>
              <a:ext uri="{FF2B5EF4-FFF2-40B4-BE49-F238E27FC236}">
                <a16:creationId xmlns:a16="http://schemas.microsoft.com/office/drawing/2014/main" id="{BC8D5B3F-B560-5687-93A7-29F232923FB2}"/>
              </a:ext>
            </a:extLst>
          </p:cNvPr>
          <p:cNvSpPr/>
          <p:nvPr/>
        </p:nvSpPr>
        <p:spPr>
          <a:xfrm>
            <a:off x="219330" y="1320652"/>
            <a:ext cx="5482889" cy="4887246"/>
          </a:xfrm>
          <a:prstGeom prst="rect">
            <a:avLst/>
          </a:prstGeom>
          <a:solidFill>
            <a:srgbClr val="0F303F"/>
          </a:solidFill>
          <a:ln w="38100">
            <a:solidFill>
              <a:srgbClr val="0F30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" panose="020B0604020202020204" pitchFamily="34" charset="0"/>
                <a:cs typeface="Arial" panose="020B0604020202020204" pitchFamily="34" charset="0"/>
              </a:rPr>
              <a:t>Експериментальним шляхом визначили оптимальну кількість та довжину гумових стрічок, з яких складається наш гумовий двигун, а саме, діаметр d=2,5 мм, довжина l=18 см., кількість – 4 шт. </a:t>
            </a:r>
            <a:endParaRPr lang="uk-UA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8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0A66B610-CCE3-3FC0-0B91-E6297A89F3FB}"/>
              </a:ext>
            </a:extLst>
          </p:cNvPr>
          <p:cNvGrpSpPr/>
          <p:nvPr/>
        </p:nvGrpSpPr>
        <p:grpSpPr>
          <a:xfrm>
            <a:off x="51990" y="6260040"/>
            <a:ext cx="597960" cy="597960"/>
            <a:chOff x="250056" y="6952092"/>
            <a:chExt cx="863849" cy="863849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FE70520B-C908-5E9F-3085-D56E35A451D2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Picture 14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76EBA84-4044-A227-F9FD-61EDCCF17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8" name="Групувати 30">
            <a:extLst>
              <a:ext uri="{FF2B5EF4-FFF2-40B4-BE49-F238E27FC236}">
                <a16:creationId xmlns:a16="http://schemas.microsoft.com/office/drawing/2014/main" id="{B96263D4-23AF-9E5E-22C3-2EA1C602337C}"/>
              </a:ext>
            </a:extLst>
          </p:cNvPr>
          <p:cNvGrpSpPr/>
          <p:nvPr/>
        </p:nvGrpSpPr>
        <p:grpSpPr>
          <a:xfrm rot="10800000">
            <a:off x="11542050" y="6207898"/>
            <a:ext cx="597960" cy="597960"/>
            <a:chOff x="250056" y="6952092"/>
            <a:chExt cx="863849" cy="863849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FCA33124-AD4B-3C25-D2CF-7A63C02AA12E}"/>
                </a:ext>
              </a:extLst>
            </p:cNvPr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0F303F"/>
            </a:solidFill>
            <a:ln>
              <a:solidFill>
                <a:srgbClr val="0F30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0" name="Picture 14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215192-4C4C-4BF6-99F7-929E6E540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2A1CB0D7-9BEF-5825-D939-A2F5A6588616}"/>
              </a:ext>
            </a:extLst>
          </p:cNvPr>
          <p:cNvSpPr/>
          <p:nvPr/>
        </p:nvSpPr>
        <p:spPr>
          <a:xfrm>
            <a:off x="0" y="0"/>
            <a:ext cx="12191999" cy="988405"/>
          </a:xfrm>
          <a:prstGeom prst="rect">
            <a:avLst/>
          </a:prstGeom>
          <a:solidFill>
            <a:srgbClr val="0F303F"/>
          </a:solidFill>
          <a:ln>
            <a:solidFill>
              <a:srgbClr val="0F30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5400" dirty="0">
                <a:latin typeface="Arial" panose="020B0604020202020204" pitchFamily="34" charset="0"/>
                <a:cs typeface="Arial" panose="020B0604020202020204" pitchFamily="34" charset="0"/>
              </a:rPr>
              <a:t>Результати дослідження</a:t>
            </a:r>
            <a:endParaRPr lang="en-GB" sz="2400" kern="0" dirty="0">
              <a:solidFill>
                <a:srgbClr val="0096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9D0E0EA-DE72-99B7-EE60-36AAB3D38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86" y="3559694"/>
            <a:ext cx="4123438" cy="3084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50EB46-98D5-9D2B-2CBB-2617E09B8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47" y="988405"/>
            <a:ext cx="4347907" cy="3252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73A5CE8-9F24-1B58-316A-1C0E2E24A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559695"/>
            <a:ext cx="4123438" cy="3084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782588-34AC-E944-A7A6-34C6BE162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993782"/>
            <a:ext cx="4057053" cy="3035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5EE6C9-4A05-B150-ADC6-DF1AD6803D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67" y="1196831"/>
            <a:ext cx="2808987" cy="2101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104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4336"/>
      </a:accent1>
      <a:accent2>
        <a:srgbClr val="FF4081"/>
      </a:accent2>
      <a:accent3>
        <a:srgbClr val="3F51B5"/>
      </a:accent3>
      <a:accent4>
        <a:srgbClr val="2196F3"/>
      </a:accent4>
      <a:accent5>
        <a:srgbClr val="4CAF50"/>
      </a:accent5>
      <a:accent6>
        <a:srgbClr val="FFC10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</TotalTime>
  <Words>671</Words>
  <Application>Microsoft Office PowerPoint</Application>
  <PresentationFormat>Широкоэкранный</PresentationFormat>
  <Paragraphs>79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Symbol</vt:lpstr>
      <vt:lpstr>Тема Office</vt:lpstr>
      <vt:lpstr>Office Theme</vt:lpstr>
      <vt:lpstr>АЕРОМОБІЛЬ, ЯК ЗАСІБ ДОСЛІДЖЕННЯ ШВИДКОСТІ РУХУ ТІЛА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15</cp:revision>
  <dcterms:created xsi:type="dcterms:W3CDTF">2023-04-06T15:38:49Z</dcterms:created>
  <dcterms:modified xsi:type="dcterms:W3CDTF">2023-04-12T16:58:51Z</dcterms:modified>
</cp:coreProperties>
</file>