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A686"/>
    <a:srgbClr val="A4AC86"/>
    <a:srgbClr val="F8EDE6"/>
    <a:srgbClr val="8B9565"/>
    <a:srgbClr val="B3BA9B"/>
    <a:srgbClr val="EFAC91"/>
    <a:srgbClr val="AFBB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0T20:35:21.274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EC2B-A16D-4FDD-B9FB-7CD31828F4F4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70967-B306-4040-9B57-E7E723DD203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5383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70967-B306-4040-9B57-E7E723DD203A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408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7295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3490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031138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9026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90000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755483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354623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48699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4935115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3581583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68932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EFF56-CA00-4B68-BEEC-F667462E85AB}" type="datetimeFigureOut">
              <a:rPr lang="uk-UA" smtClean="0"/>
              <a:t>10.04.2023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E96DD-0C96-4FB3-843A-2DA2E0F214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7304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1531" t="23349" r="14252" b="3237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7187" y="1991173"/>
            <a:ext cx="10317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800" dirty="0" smtClean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Сонячні колектори: екологічно, </a:t>
            </a:r>
          </a:p>
          <a:p>
            <a:pPr algn="ctr">
              <a:spcAft>
                <a:spcPts val="0"/>
              </a:spcAft>
            </a:pPr>
            <a:r>
              <a:rPr lang="uk-UA" sz="4800" dirty="0" smtClean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ефективно, доступно.  </a:t>
            </a:r>
          </a:p>
          <a:p>
            <a:pPr algn="ctr">
              <a:spcAft>
                <a:spcPts val="0"/>
              </a:spcAft>
            </a:pPr>
            <a:r>
              <a:rPr lang="uk-UA" sz="4800" dirty="0" smtClean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Корисне застосування використаного пластику – головного забруднювача довкілля</a:t>
            </a:r>
            <a:endParaRPr lang="ru-RU" sz="4800" dirty="0" smtClean="0">
              <a:solidFill>
                <a:srgbClr val="A4AC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rgbClr val="B3BA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4800" dirty="0">
              <a:solidFill>
                <a:srgbClr val="B3BA9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809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9820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61" t="23447" r="14864" b="32109"/>
          <a:stretch/>
        </p:blipFill>
        <p:spPr>
          <a:xfrm>
            <a:off x="-1" y="0"/>
            <a:ext cx="12195863" cy="69650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2709" y="894945"/>
            <a:ext cx="2497800" cy="108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endParaRPr lang="ru-RU" sz="4800" dirty="0">
              <a:solidFill>
                <a:srgbClr val="97A6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8768" y="3482502"/>
            <a:ext cx="40676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Тож, це ще раз доводить, що навіть сміття має другий шанс на життя і при цьому приносить користь</a:t>
            </a:r>
            <a:r>
              <a:rPr lang="uk-UA" sz="2000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А враховуючи те, що з розвитком технічного прогресу відходів стає дедалі більше, ми повинні знаходити нові шляхи та методи використання матеріалів.</a:t>
            </a:r>
            <a:endParaRPr lang="ru-RU" sz="20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dirty="0">
              <a:solidFill>
                <a:srgbClr val="97A6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1553" y="4056434"/>
            <a:ext cx="395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https</a:t>
            </a:r>
            <a:r>
              <a:rPr lang="uk-UA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://zora-irpin.info/sonyachni-kolektori-z-plastikovih-plyashok/</a:t>
            </a:r>
            <a:endParaRPr lang="ru-RU" sz="14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https</a:t>
            </a:r>
            <a:r>
              <a:rPr lang="uk-UA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://taya.com.ua/sonjachnij-kolektor-z-plastikovih-pljashok/</a:t>
            </a:r>
            <a:endParaRPr lang="ru-RU" sz="1400" dirty="0">
              <a:solidFill>
                <a:srgbClr val="97A6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5675" y="3394953"/>
            <a:ext cx="3090911" cy="5038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</a:t>
            </a:r>
            <a:endParaRPr lang="ru-RU" sz="2000" b="1" dirty="0">
              <a:solidFill>
                <a:srgbClr val="97A6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5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561" t="23384" r="14290" b="32451"/>
          <a:stretch/>
        </p:blipFill>
        <p:spPr>
          <a:xfrm>
            <a:off x="0" y="0"/>
            <a:ext cx="12192000" cy="6860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4928" y="1254869"/>
            <a:ext cx="587212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72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Дякую за увагу!</a:t>
            </a:r>
            <a:endParaRPr lang="ru-RU" sz="72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82" y="1715176"/>
            <a:ext cx="5486091" cy="5486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5" y="21412"/>
            <a:ext cx="12158555" cy="68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74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032" t="24033" r="10944" b="25886"/>
          <a:stretch/>
        </p:blipFill>
        <p:spPr>
          <a:xfrm>
            <a:off x="-10258" y="0"/>
            <a:ext cx="1221251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249" y="1944340"/>
            <a:ext cx="2062743" cy="20574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46" y="3837146"/>
            <a:ext cx="1947356" cy="194735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7687486" y="1907328"/>
            <a:ext cx="2196268" cy="2131437"/>
          </a:xfrm>
          <a:prstGeom prst="ellipse">
            <a:avLst/>
          </a:prstGeom>
          <a:noFill/>
          <a:ln w="57150">
            <a:solidFill>
              <a:srgbClr val="A4AC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697" y="3755918"/>
            <a:ext cx="2174638" cy="21098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1679646"/>
            <a:ext cx="219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>
              <a:latin typeface="Academia Libera" panose="02020600060500020200" pitchFamily="18" charset="0"/>
              <a:ea typeface="Academia Libera" panose="02020600060500020200" pitchFamily="18" charset="0"/>
              <a:cs typeface="Academia Libera" panose="02020600060500020200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7846" y="1193122"/>
            <a:ext cx="2486826" cy="99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/>
              <a:t> </a:t>
            </a:r>
            <a:r>
              <a:rPr lang="uk-UA" sz="3200" b="1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Знайомство</a:t>
            </a:r>
            <a:endParaRPr lang="ru-RU" sz="3200" b="1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076064" y="2660036"/>
            <a:ext cx="54194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Clr>
                <a:srgbClr val="B3BA9B"/>
              </a:buClr>
              <a:buFont typeface="Arial" panose="020B0604020202020204" pitchFamily="34" charset="0"/>
              <a:buChar char="•"/>
            </a:pPr>
            <a:r>
              <a:rPr lang="uk-UA" sz="2200" dirty="0" err="1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Хомяк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Анастасія Олександрівна, учениця 9 класу Вараського ліцею </a:t>
            </a:r>
            <a:r>
              <a:rPr lang="uk-UA" sz="2200" dirty="0">
                <a:solidFill>
                  <a:srgbClr val="A4AC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uk-UA" sz="2200" dirty="0" err="1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Вараської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міської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територіальної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громади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Рівненської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області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rgbClr val="A4AC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5272" y="4363384"/>
            <a:ext cx="54009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Clr>
                <a:srgbClr val="AFBBA2"/>
              </a:buClr>
              <a:buFont typeface="Arial" panose="020B0604020202020204" pitchFamily="34" charset="0"/>
              <a:buChar char="•"/>
            </a:pP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Павлусь Наталія Валентинівна, вчитель фізики Вараського ліцею </a:t>
            </a:r>
            <a:r>
              <a:rPr lang="uk-UA" sz="2200" dirty="0">
                <a:solidFill>
                  <a:srgbClr val="A4AC8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uk-UA" sz="2200" dirty="0" err="1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Вараської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міської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територіальної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громади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Рівненськ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ої області.</a:t>
            </a:r>
            <a:endParaRPr lang="ru-RU" sz="2200" dirty="0">
              <a:solidFill>
                <a:srgbClr val="A4AC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-395564" y="3740400"/>
            <a:ext cx="523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5155523" y="2130768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u="sng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 </a:t>
            </a:r>
            <a:r>
              <a:rPr lang="uk-UA" sz="3200" b="1" u="sng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 :</a:t>
            </a:r>
            <a:endParaRPr lang="uk-UA" sz="3200" b="1" u="sng" dirty="0">
              <a:solidFill>
                <a:srgbClr val="97A68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7547" y="3837146"/>
            <a:ext cx="3004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sz="3200" b="1" u="sng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Керівник проєкту </a:t>
            </a:r>
            <a:r>
              <a:rPr lang="uk-UA" sz="3200" b="1" u="sng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3200" b="1" u="sng" dirty="0">
              <a:solidFill>
                <a:srgbClr val="97A686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35" y="848504"/>
            <a:ext cx="3045475" cy="12483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48104" y="1143134"/>
            <a:ext cx="25474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ОКПНЗ "</a:t>
            </a:r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Рівненська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 Мала </a:t>
            </a:r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академія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 наук </a:t>
            </a:r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учнівської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 </a:t>
            </a:r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молоді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" </a:t>
            </a:r>
          </a:p>
          <a:p>
            <a:pPr algn="ctr"/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Рівненської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 </a:t>
            </a:r>
            <a:r>
              <a:rPr lang="ru-RU" sz="1100" dirty="0" err="1">
                <a:solidFill>
                  <a:srgbClr val="8B9565"/>
                </a:solidFill>
                <a:latin typeface="Comic Sans MS" panose="030F0702030302020204" pitchFamily="66" charset="0"/>
              </a:rPr>
              <a:t>обласної</a:t>
            </a:r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 ради</a:t>
            </a:r>
          </a:p>
          <a:p>
            <a:pPr algn="ctr"/>
            <a:r>
              <a:rPr lang="ru-RU" sz="1100" dirty="0">
                <a:solidFill>
                  <a:srgbClr val="8B9565"/>
                </a:solidFill>
                <a:latin typeface="Comic Sans MS" panose="030F0702030302020204" pitchFamily="66" charset="0"/>
              </a:rPr>
              <a:t>Вараш-2023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273"/>
            <a:ext cx="12184107" cy="685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26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008" t="23194" r="11077" b="25323"/>
          <a:stretch/>
        </p:blipFill>
        <p:spPr>
          <a:xfrm>
            <a:off x="0" y="0"/>
            <a:ext cx="12192000" cy="69220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8919" y="2273181"/>
            <a:ext cx="4307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Метою</a:t>
            </a:r>
            <a:r>
              <a:rPr lang="uk-UA" sz="28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моєї роботи було знайти спосіб пристосування використаним пластиковим пляшкам у повсякденні.</a:t>
            </a:r>
            <a:endParaRPr lang="ru-RU" sz="28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uk-UA" sz="2800" dirty="0">
              <a:solidFill>
                <a:srgbClr val="97A68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6242" y="1959946"/>
            <a:ext cx="398119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9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Головними </a:t>
            </a:r>
            <a:r>
              <a:rPr lang="uk-UA" sz="1900" b="1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завданнями</a:t>
            </a:r>
            <a:r>
              <a:rPr lang="uk-UA" sz="19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моєї роботи є:</a:t>
            </a:r>
            <a:endParaRPr lang="ru-RU" sz="19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9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Проаналізувати можливі способи використання пластику, задля зменшення забруднення довкілля через використання його в корисних цілях.</a:t>
            </a:r>
            <a:endParaRPr lang="ru-RU" sz="19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9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Дослідити використання сонячних колекторів на основі пластикових пляшок у світі.</a:t>
            </a:r>
            <a:endParaRPr lang="ru-RU" sz="1900" dirty="0">
              <a:solidFill>
                <a:srgbClr val="97A686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9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Знайти найвдаліший спосіб користування пристрою в наших реаліях сьогодення.</a:t>
            </a:r>
            <a:endParaRPr lang="ru-RU" sz="1900" dirty="0">
              <a:solidFill>
                <a:srgbClr val="97A6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55"/>
            <a:ext cx="12157413" cy="683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6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260" t="23360" r="14229" b="32408"/>
          <a:stretch/>
        </p:blipFill>
        <p:spPr>
          <a:xfrm>
            <a:off x="0" y="0"/>
            <a:ext cx="1227242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1493" y="1204956"/>
            <a:ext cx="5947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200" dirty="0">
                <a:solidFill>
                  <a:srgbClr val="8B9565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 ви коли-небудь задумувались, скільки пластику ми використовуємо у повсякденному житті? Ще кілька десятків років тому наші батьки та дідусі обходились без нього, проте сьогодні важко уявити свій побут без пластикових </a:t>
            </a:r>
            <a:r>
              <a:rPr lang="uk-UA" sz="2200" dirty="0" smtClean="0">
                <a:solidFill>
                  <a:srgbClr val="8B9565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виробів. Одночасно </a:t>
            </a:r>
            <a:r>
              <a:rPr lang="uk-UA" sz="2200" dirty="0">
                <a:solidFill>
                  <a:srgbClr val="8B9565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загострюється проблема утилізації відпрацьованих свій термін виробів з мінімальною шкодою для планети. Рішення в їх повторному використанні. </a:t>
            </a:r>
            <a:r>
              <a:rPr lang="uk-UA" sz="2200" dirty="0" smtClean="0">
                <a:solidFill>
                  <a:srgbClr val="8B9565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solidFill>
                <a:srgbClr val="8B956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28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96" t="23236" r="14300" b="3216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696" r="11696"/>
          <a:stretch/>
        </p:blipFill>
        <p:spPr>
          <a:xfrm>
            <a:off x="685800" y="3109453"/>
            <a:ext cx="3264430" cy="2983616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6031" y="3475816"/>
            <a:ext cx="613703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Поняття альтернативної енергії для багатьох власників приватних будинків і дач асоціюється з дорогими сонячними панелями, вітряками або </a:t>
            </a:r>
            <a:r>
              <a:rPr lang="uk-UA" sz="2200" dirty="0" err="1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теплонасосами</a:t>
            </a:r>
            <a:r>
              <a:rPr lang="uk-UA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Ніхто навіть не здогадується, що лише за кілька годин за сущі копійки можна спорудити сонячний колектор з пластикових пляшок, щоб забезпечувати себе гарячою водою весь теплий сезон</a:t>
            </a:r>
            <a:r>
              <a:rPr lang="ru-RU" sz="2200" dirty="0">
                <a:solidFill>
                  <a:srgbClr val="A4AC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200" dirty="0">
                <a:solidFill>
                  <a:srgbClr val="A4AC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200" dirty="0">
              <a:solidFill>
                <a:srgbClr val="A4AC8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0460" y="222738"/>
            <a:ext cx="3033347" cy="268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360613" cy="695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33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201" t="23420" r="14286" b="32597"/>
          <a:stretch/>
        </p:blipFill>
        <p:spPr>
          <a:xfrm>
            <a:off x="0" y="4864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9890" y="1731524"/>
            <a:ext cx="3939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Плюси сонячного колектора з пластикових пляшок</a:t>
            </a:r>
            <a:endParaRPr lang="uk-UA" sz="3200" dirty="0">
              <a:solidFill>
                <a:srgbClr val="F8EDE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656" y="30645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947107" y="3646416"/>
            <a:ext cx="2475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8EDE6"/>
              </a:buClr>
            </a:pPr>
            <a:r>
              <a:rPr lang="uk-UA" sz="2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Дешевизна пристрою</a:t>
            </a:r>
            <a:endParaRPr lang="uk-UA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000655" y="4073737"/>
            <a:ext cx="4195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Повторне використання використаного пластику</a:t>
            </a:r>
            <a:endParaRPr lang="uk-UA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538" y="1731524"/>
            <a:ext cx="49530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0655" y="4979903"/>
            <a:ext cx="44054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Опукла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форма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пляшок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забезпечує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практично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вертикальне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проникнення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променів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час заходу і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світанку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забезпечуючи</a:t>
            </a:r>
            <a:r>
              <a:rPr lang="ru-RU" sz="2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ефективність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2200" dirty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пристрою </a:t>
            </a:r>
            <a:r>
              <a:rPr lang="ru-RU" sz="2200" dirty="0" err="1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майже</a:t>
            </a:r>
            <a:r>
              <a:rPr lang="ru-RU" sz="2200" dirty="0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F8EDE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цілодобово</a:t>
            </a:r>
            <a:endParaRPr lang="uk-UA" sz="2200" dirty="0">
              <a:solidFill>
                <a:srgbClr val="F8EDE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971378" y="3926655"/>
            <a:ext cx="2704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F8EDE6"/>
                </a:solidFill>
              </a:rPr>
              <a:t>_ _ _ _ _ _ _ _ _ </a:t>
            </a:r>
            <a:endParaRPr lang="uk-UA" sz="2000" b="1" dirty="0">
              <a:solidFill>
                <a:srgbClr val="F8EDE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18286" y="4638770"/>
            <a:ext cx="185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srgbClr val="F8EDE6"/>
                </a:solidFill>
              </a:rPr>
              <a:t>_ _ _ _ _ _ _ _ _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47107" y="3239327"/>
            <a:ext cx="1858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000" b="1" dirty="0">
                <a:solidFill>
                  <a:srgbClr val="F8EDE6"/>
                </a:solidFill>
              </a:rPr>
              <a:t>_ _ _ _ _ _ _ _ _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4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904" t="23463" r="10941" b="25901"/>
          <a:stretch/>
        </p:blipFill>
        <p:spPr>
          <a:xfrm>
            <a:off x="0" y="0"/>
            <a:ext cx="121770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06630" y="379378"/>
            <a:ext cx="70428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Корисне застосування викинутим пластиковим пляшкам знайшли в Аргентині. Поблизу столиці з пляшок почали виготовляти сонячні колектори, завдяки яким люди нарешті отримали доступ до гарячої води.</a:t>
            </a:r>
            <a:r>
              <a:rPr lang="uk-UA" sz="2800" dirty="0">
                <a:solidFill>
                  <a:srgbClr val="97A68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2800" dirty="0">
              <a:solidFill>
                <a:srgbClr val="97A686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02" y="-949528"/>
            <a:ext cx="4741625" cy="8443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r="16719"/>
          <a:stretch/>
        </p:blipFill>
        <p:spPr>
          <a:xfrm>
            <a:off x="660610" y="1630081"/>
            <a:ext cx="3455448" cy="34554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64599">
            <a:off x="3046119" y="5138296"/>
            <a:ext cx="737944" cy="737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37" y="2148191"/>
            <a:ext cx="4709809" cy="47098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7649" y="0"/>
            <a:ext cx="12214698" cy="687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08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581" t="22961" r="14250" b="323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2263" y="4309352"/>
            <a:ext cx="8249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000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Близько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третини жителів Аргентини живуть за межею бідності, частина з них немає водопроводу. Подолати ці труднощі людям допомагає організація </a:t>
            </a:r>
            <a:r>
              <a:rPr lang="uk-UA" sz="2000" dirty="0">
                <a:solidFill>
                  <a:srgbClr val="97A686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«</a:t>
            </a:r>
            <a:r>
              <a:rPr lang="uk-UA" sz="2000" dirty="0" err="1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Sumando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 err="1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Energias</a:t>
            </a:r>
            <a:r>
              <a:rPr lang="uk-UA" sz="2000" dirty="0">
                <a:solidFill>
                  <a:srgbClr val="97A686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»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що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за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два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роки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створила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36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великих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сонячних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колектори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з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відходів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Це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не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лише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покращило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місцеву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екологію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а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й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забезпечило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роботою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місцеве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Adigiana Extreme" panose="02000500000000000000" pitchFamily="2" charset="0"/>
              </a:rPr>
              <a:t>населення</a:t>
            </a:r>
            <a:r>
              <a:rPr lang="uk-UA" sz="2000" dirty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dirty="0">
                <a:solidFill>
                  <a:srgbClr val="97A686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2000" dirty="0">
              <a:solidFill>
                <a:srgbClr val="97A686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34" y="1069474"/>
            <a:ext cx="5680954" cy="3160031"/>
          </a:xfrm>
          <a:prstGeom prst="roundRect">
            <a:avLst>
              <a:gd name="adj" fmla="val 11216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33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327" t="23397" r="14225" b="322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013" y="3793788"/>
            <a:ext cx="5097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Разом з моїм керівником ми вирішили реалізувати задуманий </a:t>
            </a:r>
            <a:r>
              <a:rPr lang="uk-UA" sz="2400" dirty="0" err="1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2400" dirty="0" smtClean="0">
                <a:solidFill>
                  <a:srgbClr val="97A686"/>
                </a:solidFill>
                <a:latin typeface="Adigiana Extreme" panose="02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 виготовити свій власний колектор з підручних матеріалів, адаптувавши його під власні потреби (у нашому випадку полив рослин).</a:t>
            </a:r>
            <a:endParaRPr lang="uk-UA" sz="2400" dirty="0">
              <a:solidFill>
                <a:srgbClr val="97A68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07221" y="640316"/>
            <a:ext cx="4429329" cy="5881267"/>
          </a:xfrm>
          <a:prstGeom prst="roundRect">
            <a:avLst/>
          </a:prstGeom>
          <a:noFill/>
          <a:ln w="76200">
            <a:solidFill>
              <a:srgbClr val="A4A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28" y="411136"/>
            <a:ext cx="4429329" cy="5881267"/>
          </a:xfrm>
          <a:prstGeom prst="roundRect">
            <a:avLst>
              <a:gd name="adj" fmla="val 13153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12" y="411804"/>
            <a:ext cx="3017196" cy="3017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03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479</Words>
  <Application>Microsoft Office PowerPoint</Application>
  <PresentationFormat>Широкоэкранный</PresentationFormat>
  <Paragraphs>37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Academia Libera</vt:lpstr>
      <vt:lpstr>Adigiana Extreme</vt:lpstr>
      <vt:lpstr>Arial</vt:lpstr>
      <vt:lpstr>Calibri</vt:lpstr>
      <vt:lpstr>Calibri Light</vt:lpstr>
      <vt:lpstr>Cambria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2023-04-03T18:34:26Z</dcterms:created>
  <dcterms:modified xsi:type="dcterms:W3CDTF">2023-04-10T17:43:18Z</dcterms:modified>
</cp:coreProperties>
</file>