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77" r:id="rId5"/>
    <p:sldId id="257" r:id="rId6"/>
    <p:sldId id="294" r:id="rId7"/>
    <p:sldId id="306" r:id="rId8"/>
    <p:sldId id="305" r:id="rId9"/>
    <p:sldId id="307" r:id="rId10"/>
    <p:sldId id="296" r:id="rId11"/>
    <p:sldId id="297" r:id="rId12"/>
    <p:sldId id="298" r:id="rId13"/>
    <p:sldId id="299" r:id="rId14"/>
    <p:sldId id="304" r:id="rId15"/>
    <p:sldId id="301" r:id="rId16"/>
    <p:sldId id="302" r:id="rId17"/>
    <p:sldId id="286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7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5046" autoAdjust="0"/>
  </p:normalViewPr>
  <p:slideViewPr>
    <p:cSldViewPr snapToGrid="0">
      <p:cViewPr varScale="1">
        <p:scale>
          <a:sx n="75" d="100"/>
          <a:sy n="75" d="100"/>
        </p:scale>
        <p:origin x="888" y="48"/>
      </p:cViewPr>
      <p:guideLst/>
    </p:cSldViewPr>
  </p:slideViewPr>
  <p:outlineViewPr>
    <p:cViewPr>
      <p:scale>
        <a:sx n="33" d="100"/>
        <a:sy n="33" d="100"/>
      </p:scale>
      <p:origin x="0" y="-21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2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Швидкість фільтрування розчину кави, мл/год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8571991300548844E-2"/>
          <c:y val="0.21005432757241013"/>
          <c:w val="0.89760580927438982"/>
          <c:h val="0.5577868291879858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Максимальна швидкість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Лист1!$A$2:$A$3</c:f>
              <c:strCache>
                <c:ptCount val="2"/>
                <c:pt idx="0">
                  <c:v>Під тиском</c:v>
                </c:pt>
                <c:pt idx="1">
                  <c:v>Самопливом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285.8</c:v>
                </c:pt>
                <c:pt idx="1">
                  <c:v>4.07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CE-4D67-9180-2D96EF909BC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Середня швидкість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Лист1!$A$2:$A$3</c:f>
              <c:strCache>
                <c:ptCount val="2"/>
                <c:pt idx="0">
                  <c:v>Під тиском</c:v>
                </c:pt>
                <c:pt idx="1">
                  <c:v>Самопливом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232.45</c:v>
                </c:pt>
                <c:pt idx="1">
                  <c:v>3.9400000000000004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FCE-4D67-9180-2D96EF909BC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Мінімальна швидкість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Лист1!$A$2:$A$3</c:f>
              <c:strCache>
                <c:ptCount val="2"/>
                <c:pt idx="0">
                  <c:v>Під тиском</c:v>
                </c:pt>
                <c:pt idx="1">
                  <c:v>Самопливом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179.1</c:v>
                </c:pt>
                <c:pt idx="1">
                  <c:v>3.81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FCE-4D67-9180-2D96EF909B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1714992"/>
        <c:axId val="801730352"/>
      </c:lineChart>
      <c:catAx>
        <c:axId val="80171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1730352"/>
        <c:crosses val="autoZero"/>
        <c:auto val="1"/>
        <c:lblAlgn val="ctr"/>
        <c:lblOffset val="100"/>
        <c:noMultiLvlLbl val="0"/>
      </c:catAx>
      <c:valAx>
        <c:axId val="801730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1714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98073129615248"/>
          <c:w val="0.99895161859652626"/>
          <c:h val="0.13019268703847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baseline="0" dirty="0">
                <a:effectLst/>
              </a:rPr>
              <a:t>Швидкість фільтрації кави та фанти під тиском, мл/год</a:t>
            </a:r>
            <a:endParaRPr lang="ru-RU" sz="16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5585301837270344E-2"/>
          <c:y val="0.17508773585248039"/>
          <c:w val="0.901498031496063"/>
          <c:h val="0.7167295122721317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Лист1!$A$2:$A$3</c:f>
              <c:strCache>
                <c:ptCount val="2"/>
                <c:pt idx="0">
                  <c:v>Кава</c:v>
                </c:pt>
                <c:pt idx="1">
                  <c:v>Напій "Fanta"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243</c:v>
                </c:pt>
                <c:pt idx="1">
                  <c:v>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58-45D3-B200-36905ED5DD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1726032"/>
        <c:axId val="801736112"/>
      </c:lineChart>
      <c:catAx>
        <c:axId val="80172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1736112"/>
        <c:crosses val="autoZero"/>
        <c:auto val="1"/>
        <c:lblAlgn val="ctr"/>
        <c:lblOffset val="100"/>
        <c:noMultiLvlLbl val="0"/>
      </c:catAx>
      <c:valAx>
        <c:axId val="801736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1726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AA12835-B622-4D90-A62C-AF9B28C6AE41}" type="datetime1">
              <a:rPr lang="ru-RU" smtClean="0"/>
              <a:t>24.04.2023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D56CFAD-C154-4C9C-AD01-665A5055065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4:30:51.2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2 499 24575,'-1'-97'0,"3"-106"0,2 163-455,2 0 0,19-62 0,-21 86-6371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5FDEE-C191-4F08-91E8-194E8ADD5034}" type="datetime1">
              <a:rPr lang="ru-RU" smtClean="0"/>
              <a:pPr/>
              <a:t>24.04.2023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5B62BC0-7DC4-4569-951D-2BB9475345C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591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0810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6801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617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8771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rtlCol="0" anchor="ctr"/>
          <a:lstStyle>
            <a:lvl1pPr algn="ctr">
              <a:defRPr sz="6000" b="1" cap="all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Добавить заголовок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рыночных возможност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36" name="Дата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37" name="Нижний колонтитул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  <a:endParaRPr lang="ru-R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Номер слайда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ши конкурен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rtlCol="0" anchor="b"/>
          <a:lstStyle>
            <a:lvl1pPr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7" name="Рисунок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  <a:endParaRPr lang="ru-R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ши конкуренты, верси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Графический объект 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 rtlCol="0"/>
          <a:lstStyle>
            <a:lvl1pPr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400" b="1" cap="all" spc="1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b="1" cap="all" spc="100"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buNone/>
              <a:defRPr sz="1400" b="1" cap="all" spc="1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400" b="1" cap="all" spc="1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b="1" cap="all" spc="1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  <a:endParaRPr lang="ru-R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тегия развит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rtlCol="0" anchor="ctr"/>
          <a:lstStyle>
            <a:lvl1pPr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b="1" cap="all" spc="2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b="1" cap="all" spc="2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3" name="Текст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5" name="Текст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b="1" cap="all" spc="2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Дата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27" name="Нижний колонтитул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  <a:endParaRPr lang="ru-R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исунок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28" name="Номер слайда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спектив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заголовок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35" name="Текст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b="1" cap="none" spc="2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b="1" cap="none" spc="2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30" name="Объект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cap="all" baseline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37" name="Объект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cap="all" baseline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  <a:endParaRPr lang="ru-R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ухлетний план действ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Прямая соединительная линия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Прямая соединительная линия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Прямая соединительная линия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Прямая соединительная линия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58" name="Текст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9" name="Текст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60" name="Текст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6" name="Текст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b="1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год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5" name="Текст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7" name="Текст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8" name="Текст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9" name="Текст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0" name="Текст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1" name="Текст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61" name="Текст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62" name="Текст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63" name="Текст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7" name="Текст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b="1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год</a:t>
            </a:r>
          </a:p>
        </p:txBody>
      </p:sp>
      <p:sp>
        <p:nvSpPr>
          <p:cNvPr id="32" name="Текст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4" name="Текст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5" name="Текст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6" name="Текст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7" name="Текст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8" name="Текст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9" name="Текст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0" name="Текст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1" name="Текст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2" name="Текст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3" name="Текст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Прямая соединительная линия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единительная линия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единительная линия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latin typeface="Arial" panose="020B0604020202020204" pitchFamily="34" charset="0"/>
              </a:endParaRPr>
            </a:p>
          </p:txBody>
        </p:sp>
      </p:grpSp>
      <p:pic>
        <p:nvPicPr>
          <p:cNvPr id="159" name="Графический объект 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Дата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161" name="Нижний колонтитул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  <a:endParaRPr lang="ru-R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Номер слайда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rtlCol="0" anchor="ctr"/>
          <a:lstStyle>
            <a:lvl1pPr>
              <a:defRPr sz="2400" b="1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  <a:endParaRPr lang="ru-R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ш коллектив - 4 человека в верхнем ряд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20" name="Рисунок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24" name="Рисунок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  <a:endParaRPr lang="ru-R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ш коллектив - 8 человек в верхнем ряд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48" name="Рисунок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50" name="Текст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51" name="Текст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52" name="Рисунок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54" name="Текст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55" name="Текст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56" name="Рисунок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58" name="Текст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59" name="Текст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60" name="Рисунок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62" name="Текст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63" name="Текст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64" name="Рисунок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66" name="Текст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67" name="Текст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68" name="Рисунок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70" name="Текст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71" name="Текст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72" name="Рисунок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74" name="Текст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75" name="Текст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  <a:endParaRPr lang="ru-R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ирова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rtlCol="0" anchor="ctr"/>
          <a:lstStyle>
            <a:lvl1pPr algn="ctr">
              <a:defRPr lang="en-US" sz="2400" b="1" cap="all" spc="1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</a:t>
            </a:r>
          </a:p>
        </p:txBody>
      </p:sp>
      <p:sp>
        <p:nvSpPr>
          <p:cNvPr id="59" name="Текст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</a:t>
            </a:r>
          </a:p>
        </p:txBody>
      </p:sp>
      <p:sp>
        <p:nvSpPr>
          <p:cNvPr id="60" name="Текст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</a:t>
            </a:r>
          </a:p>
        </p:txBody>
      </p:sp>
      <p:sp>
        <p:nvSpPr>
          <p:cNvPr id="61" name="Текст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</a:t>
            </a:r>
          </a:p>
        </p:txBody>
      </p:sp>
      <p:sp>
        <p:nvSpPr>
          <p:cNvPr id="52" name="Текст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51" name="Текст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78" name="Текст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77" name="Текст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80" name="Текст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79" name="Текст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82" name="Текст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81" name="Текст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68" name="Дата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  <a:endParaRPr lang="ru-R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н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lnSpc>
                <a:spcPct val="100000"/>
              </a:lnSpc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11" name="Дата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12" name="Нижний колонтитул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  <a:endParaRPr lang="ru-R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ведение итог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rtlCol="0" anchor="ctr"/>
          <a:lstStyle>
            <a:lvl1pPr algn="r">
              <a:defRPr sz="2400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6" name="Рисунок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  <a:endParaRPr lang="ru-R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Добавить заголовок</a:t>
            </a:r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Дата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20XX г.</a:t>
            </a:r>
          </a:p>
        </p:txBody>
      </p:sp>
      <p:sp>
        <p:nvSpPr>
          <p:cNvPr id="12" name="Нижний колонтитул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  <a:endParaRPr lang="ru-R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Дата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17" name="Нижний колонтитул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  <a:endParaRPr lang="ru-R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0" name="Дата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31" name="Нижний колонтитул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  <a:endParaRPr lang="ru-R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Номер слайда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проду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22" name="Рисунок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23" name="Рисунок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24" name="Рисунок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8" name="Текст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0" name="Дата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1" name="Нижний колонтитул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  <a:endParaRPr lang="ru-R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Номер слайда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еимущества проду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rtlCol="0" anchor="ctr"/>
          <a:lstStyle>
            <a:lvl1pPr algn="ctr">
              <a:defRPr sz="240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Добавить заголовок</a:t>
            </a:r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  <a:endParaRPr lang="ru-R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 rtlCol="0"/>
          <a:lstStyle>
            <a:lvl1pPr algn="ctr">
              <a:defRPr sz="6000" b="1" cap="all" spc="1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знес-модель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Добавить заголовок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6" name="Текст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35" name="Текст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  <a:endParaRPr lang="ru-R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рыночных возможност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rtlCol="0" anchor="ctr"/>
          <a:lstStyle>
            <a:lvl1pPr algn="l"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5" name="Дата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noProof="0" dirty="0"/>
              <a:t>20XX г.</a:t>
            </a:r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 dirty="0"/>
              <a:t>Набор слайдов для презентации</a:t>
            </a:r>
            <a:endParaRPr lang="ru-R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Номер слайда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ru-RU" noProof="0" dirty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Набор слайдов для презентации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A87306C-81BA-4795-A5CA-9392456A8C1E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diosvoboda.org/a/donbass-realii-pytna-voda-dlya-armiyi/30737311.html" TargetMode="External"/><Relationship Id="rId2" Type="http://schemas.openxmlformats.org/officeDocument/2006/relationships/hyperlink" Target="https://www.un.org/ru/events/water/facts1.htm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chart" Target="../charts/chart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eg"/><Relationship Id="rId11" Type="http://schemas.openxmlformats.org/officeDocument/2006/relationships/image" Target="../media/image28.jp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ода — Викицитатник">
            <a:extLst>
              <a:ext uri="{FF2B5EF4-FFF2-40B4-BE49-F238E27FC236}">
                <a16:creationId xmlns:a16="http://schemas.microsoft.com/office/drawing/2014/main" id="{25919295-0613-A092-F5C0-636C44202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5" y="-731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F45A9EB-00FC-4DE7-8041-09649EF9B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078" y="1802436"/>
            <a:ext cx="12201735" cy="2672285"/>
          </a:xfr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rtlCol="0"/>
          <a:lstStyle/>
          <a:p>
            <a:pPr rtl="0"/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 з фільтрації водних розчинів, використовуючи </a:t>
            </a:r>
            <a:r>
              <a:rPr lang="uk-UA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ксилемний</a:t>
            </a: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фільтр, як основний компонент фільтрації.</a:t>
            </a:r>
            <a:endParaRPr lang="ru-RU" sz="4400" dirty="0">
              <a:latin typeface="e-Ukraine Medium" panose="00000600000000000000" pitchFamily="50" charset="-5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249563-BC85-B60E-2657-5FEB8440B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147" y="4624316"/>
            <a:ext cx="12192000" cy="2226374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ECE1E739-E339-4FB6-A10E-22AB1A0D78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11078" y="4474721"/>
            <a:ext cx="12203078" cy="2375969"/>
          </a:xfr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rtlCol="0"/>
          <a:lstStyle/>
          <a:p>
            <a:r>
              <a:rPr lang="uk-UA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Оле</a:t>
            </a:r>
            <a:r>
              <a:rPr lang="ru-RU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 </a:t>
            </a:r>
            <a:r>
              <a:rPr lang="uk-UA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Хлопук</a:t>
            </a:r>
          </a:p>
          <a:p>
            <a:r>
              <a:rPr lang="ru-RU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Гурток: "Науково-технічна творчість та винахідництво" КПНЗ МАНум ДОР на базі Дніпровського фахового коледжу </a:t>
            </a:r>
            <a:r>
              <a:rPr lang="ru-RU" sz="1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радіоелектроніки</a:t>
            </a:r>
            <a:r>
              <a:rPr lang="ru-RU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r>
              <a:rPr lang="ru-RU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Керівник гуртка: Кифорук Ю.М.</a:t>
            </a: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2969895" algn="ctr"/>
                <a:tab pos="5940425" algn="r"/>
              </a:tabLst>
            </a:pPr>
            <a:r>
              <a:rPr lang="ru-RU" sz="1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учень</a:t>
            </a:r>
            <a:r>
              <a:rPr lang="ru-RU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10 </a:t>
            </a:r>
            <a:r>
              <a:rPr lang="ru-RU" sz="1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класу</a:t>
            </a:r>
            <a:r>
              <a:rPr lang="ru-RU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КЗО «</a:t>
            </a:r>
            <a:r>
              <a:rPr lang="ru-RU" sz="1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Фінансово-економічний</a:t>
            </a:r>
            <a:r>
              <a:rPr lang="ru-RU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ліцей</a:t>
            </a:r>
            <a:r>
              <a:rPr lang="ru-RU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наукового</a:t>
            </a:r>
            <a:r>
              <a:rPr lang="ru-RU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спрямування</a:t>
            </a:r>
            <a:r>
              <a:rPr lang="ru-RU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при УМСФ» ДМР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19D1BA2-3111-4E03-81E3-0D0F9BA3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736" y="2820"/>
            <a:ext cx="12201735" cy="1799617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95DD68C-FEB8-4CF6-883B-1CA9912E4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562" y="1813436"/>
            <a:ext cx="11262167" cy="26401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CDBA7-F1C0-DE5F-B0C8-F7708C1C0D67}"/>
              </a:ext>
            </a:extLst>
          </p:cNvPr>
          <p:cNvSpPr txBox="1"/>
          <p:nvPr/>
        </p:nvSpPr>
        <p:spPr>
          <a:xfrm>
            <a:off x="-6489" y="7310"/>
            <a:ext cx="121952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all" spc="1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Дніпропетровське відділення МАН України</a:t>
            </a:r>
          </a:p>
        </p:txBody>
      </p:sp>
    </p:spTree>
    <p:extLst>
      <p:ext uri="{BB962C8B-B14F-4D97-AF65-F5344CB8AC3E}">
        <p14:creationId xmlns:p14="http://schemas.microsoft.com/office/powerpoint/2010/main" val="258327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8939F-69E8-53EA-797E-0D68CC9B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000" dirty="0"/>
              <a:t>3</a:t>
            </a:r>
            <a:r>
              <a:rPr lang="ru-RU" sz="2000" dirty="0"/>
              <a:t>. Проведення експерименту з фільтрування фанти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B95451-9965-BEB3-98F9-C7117461AD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uk-UA" dirty="0"/>
              <a:t>1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F2A516-A00A-A730-2E73-ECCD601121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0003" y="2645015"/>
            <a:ext cx="876930" cy="720400"/>
          </a:xfrm>
        </p:spPr>
        <p:txBody>
          <a:bodyPr/>
          <a:lstStyle/>
          <a:p>
            <a:r>
              <a:rPr lang="ru-RU" dirty="0"/>
              <a:t>2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B72C0A7-6798-BBA7-8D5B-378EC512A9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95968" y="2482270"/>
            <a:ext cx="3905937" cy="1017102"/>
          </a:xfrm>
        </p:spPr>
        <p:txBody>
          <a:bodyPr/>
          <a:lstStyle/>
          <a:p>
            <a:r>
              <a:rPr lang="uk-UA" dirty="0"/>
              <a:t>Зроблено висновки щодо різниці фільтрації </a:t>
            </a:r>
            <a:r>
              <a:rPr lang="ru-RU" dirty="0"/>
              <a:t>на</a:t>
            </a:r>
            <a:r>
              <a:rPr lang="uk-UA" dirty="0"/>
              <a:t>пою</a:t>
            </a:r>
            <a:r>
              <a:rPr lang="en-US" dirty="0"/>
              <a:t> </a:t>
            </a:r>
            <a:r>
              <a:rPr lang="uk-UA" dirty="0"/>
              <a:t>«</a:t>
            </a:r>
            <a:r>
              <a:rPr lang="en-US" dirty="0"/>
              <a:t>Fanta</a:t>
            </a:r>
            <a:r>
              <a:rPr lang="uk-UA" dirty="0"/>
              <a:t>», на відміну від кави.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54BCD69-9BBE-9DC6-CB34-BD398F5535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95969" y="1465168"/>
            <a:ext cx="3905937" cy="1017102"/>
          </a:xfrm>
        </p:spPr>
        <p:txBody>
          <a:bodyPr/>
          <a:lstStyle/>
          <a:p>
            <a:r>
              <a:rPr lang="ru-RU" dirty="0"/>
              <a:t>Підготовлено розчин на</a:t>
            </a:r>
            <a:r>
              <a:rPr lang="uk-UA" dirty="0"/>
              <a:t>пою</a:t>
            </a:r>
            <a:r>
              <a:rPr lang="en-US" dirty="0"/>
              <a:t> </a:t>
            </a:r>
            <a:r>
              <a:rPr lang="uk-UA" dirty="0"/>
              <a:t>«</a:t>
            </a:r>
            <a:r>
              <a:rPr lang="en-US" dirty="0"/>
              <a:t>Fanta</a:t>
            </a:r>
            <a:r>
              <a:rPr lang="uk-UA" dirty="0"/>
              <a:t>» </a:t>
            </a:r>
            <a:r>
              <a:rPr lang="ru-RU" dirty="0"/>
              <a:t>та проведено експеримент.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47F030D-CF03-2CF4-A634-D1FA7DD0F0E7}"/>
              </a:ext>
            </a:extLst>
          </p:cNvPr>
          <p:cNvSpPr/>
          <p:nvPr/>
        </p:nvSpPr>
        <p:spPr>
          <a:xfrm>
            <a:off x="-1" y="6248018"/>
            <a:ext cx="12192001" cy="609982"/>
          </a:xfrm>
          <a:prstGeom prst="rect">
            <a:avLst/>
          </a:prstGeom>
          <a:solidFill>
            <a:srgbClr val="5575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C53127-6C76-B0DA-07D8-945266C8FAF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94579" y="3250595"/>
            <a:ext cx="3429002" cy="25658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F38F33A-D7EA-9C79-DD23-90854B9E67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12286" y="113875"/>
            <a:ext cx="2819012" cy="259126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32CCAA7-83F1-8540-FE95-7A8D94B79BF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736287" y="1358143"/>
            <a:ext cx="6249586" cy="3530159"/>
          </a:xfrm>
          <a:prstGeom prst="rect">
            <a:avLst/>
          </a:prstGeom>
        </p:spPr>
      </p:pic>
      <p:graphicFrame>
        <p:nvGraphicFramePr>
          <p:cNvPr id="29" name="Диаграмма 28">
            <a:extLst>
              <a:ext uri="{FF2B5EF4-FFF2-40B4-BE49-F238E27FC236}">
                <a16:creationId xmlns:a16="http://schemas.microsoft.com/office/drawing/2014/main" id="{D3A7E7F8-7809-5B6B-0BA2-081B2D382F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240675"/>
              </p:ext>
            </p:extLst>
          </p:nvPr>
        </p:nvGraphicFramePr>
        <p:xfrm>
          <a:off x="-1" y="3492586"/>
          <a:ext cx="6096000" cy="2755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66763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5A25FA4-A288-4460-BF12-637E0779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40" y="532435"/>
            <a:ext cx="4514127" cy="1377388"/>
          </a:xfrm>
        </p:spPr>
        <p:txBody>
          <a:bodyPr rtlCol="0"/>
          <a:lstStyle/>
          <a:p>
            <a:pPr rtl="0"/>
            <a:r>
              <a:rPr lang="uk-UA" sz="2800" dirty="0">
                <a:latin typeface="e-Ukraine Medium" panose="00000600000000000000" pitchFamily="50" charset="-52"/>
              </a:rPr>
              <a:t>Обґрунтування фізичних явищ досліду</a:t>
            </a:r>
            <a:endParaRPr lang="ru-RU" sz="2800" dirty="0">
              <a:latin typeface="e-Ukraine Medium" panose="00000600000000000000" pitchFamily="50" charset="-52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1C52C13-996F-4CF8-BBA5-F6CC233475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1838" y="1"/>
            <a:ext cx="7037407" cy="6857999"/>
          </a:xfrm>
        </p:spPr>
        <p:txBody>
          <a:bodyPr rtlCol="0" anchor="ctr"/>
          <a:lstStyle/>
          <a:p>
            <a:pPr algn="just"/>
            <a:r>
              <a:rPr lang="uk-UA" b="0" i="0" dirty="0">
                <a:effectLst/>
                <a:cs typeface="Arial" panose="020B0604020202020204" pitchFamily="34" charset="0"/>
              </a:rPr>
              <a:t>Пісок – очищає воду від деяких металів, нафтопродуктів та солей. Активоване вугілля прибирає </a:t>
            </a:r>
            <a:r>
              <a:rPr lang="uk-UA" b="0" i="0" dirty="0" err="1">
                <a:effectLst/>
                <a:cs typeface="Arial" panose="020B0604020202020204" pitchFamily="34" charset="0"/>
              </a:rPr>
              <a:t>хлормісткі</a:t>
            </a:r>
            <a:r>
              <a:rPr lang="uk-UA" b="0" i="0" dirty="0">
                <a:effectLst/>
                <a:cs typeface="Arial" panose="020B0604020202020204" pitchFamily="34" charset="0"/>
              </a:rPr>
              <a:t> домішки в речовині. Ксилема – від бактерій, деяких металів та нафтопродуктів. Ксилема слугує механічним фільтром, що адсорбує найбільшу у цьому фільтрі кількість забруднювачів. </a:t>
            </a:r>
          </a:p>
          <a:p>
            <a:pPr algn="just"/>
            <a:r>
              <a:rPr lang="uk-UA" b="0" i="0" dirty="0">
                <a:effectLst/>
                <a:cs typeface="Arial" panose="020B0604020202020204" pitchFamily="34" charset="0"/>
              </a:rPr>
              <a:t>За допомогою формули гідростатичного тиск(</a:t>
            </a:r>
            <a:r>
              <a:rPr lang="en-US" b="0" i="0" dirty="0">
                <a:effectLst/>
                <a:cs typeface="Arial" panose="020B0604020202020204" pitchFamily="34" charset="0"/>
              </a:rPr>
              <a:t>P=</a:t>
            </a:r>
            <a:r>
              <a:rPr lang="en-GB" b="0" i="0" dirty="0" err="1">
                <a:effectLst/>
                <a:cs typeface="Arial" panose="020B0604020202020204" pitchFamily="34" charset="0"/>
              </a:rPr>
              <a:t>pgh</a:t>
            </a:r>
            <a:r>
              <a:rPr lang="uk-UA" dirty="0">
                <a:cs typeface="Arial" panose="020B0604020202020204" pitchFamily="34" charset="0"/>
              </a:rPr>
              <a:t>)</a:t>
            </a:r>
            <a:r>
              <a:rPr lang="en-US" dirty="0">
                <a:cs typeface="Arial" panose="020B0604020202020204" pitchFamily="34" charset="0"/>
              </a:rPr>
              <a:t>[3]</a:t>
            </a:r>
            <a:r>
              <a:rPr lang="uk-UA" b="0" i="0" dirty="0">
                <a:effectLst/>
                <a:cs typeface="Arial" panose="020B0604020202020204" pitchFamily="34" charset="0"/>
              </a:rPr>
              <a:t>, ми можемо визначити, що тиск самопливом = </a:t>
            </a:r>
            <a:r>
              <a:rPr lang="ru-RU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1030*9,8*0,05=505 Па.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Тиск</a:t>
            </a:r>
            <a:r>
              <a:rPr lang="ru-RU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на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висоті</a:t>
            </a:r>
            <a:r>
              <a:rPr lang="ru-RU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1 метр = 1030*9,8*1=10094 Па, що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майже</a:t>
            </a:r>
            <a:r>
              <a:rPr lang="ru-RU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у 20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разів</a:t>
            </a:r>
            <a:r>
              <a:rPr lang="ru-RU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перевищує</a:t>
            </a:r>
            <a:r>
              <a:rPr lang="ru-RU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тиск</a:t>
            </a:r>
            <a:r>
              <a:rPr lang="ru-RU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uk-UA" b="0" i="0" dirty="0">
                <a:effectLst/>
                <a:cs typeface="Arial" panose="020B0604020202020204" pitchFamily="34" charset="0"/>
              </a:rPr>
              <a:t>самопливом.</a:t>
            </a:r>
            <a:endParaRPr lang="ru-RU" b="0" i="0" dirty="0">
              <a:effectLst/>
              <a:cs typeface="Arial" panose="020B0604020202020204" pitchFamily="34" charset="0"/>
            </a:endParaRPr>
          </a:p>
        </p:txBody>
      </p:sp>
      <p:sp>
        <p:nvSpPr>
          <p:cNvPr id="59" name="Номер слайда 58">
            <a:extLst>
              <a:ext uri="{FF2B5EF4-FFF2-40B4-BE49-F238E27FC236}">
                <a16:creationId xmlns:a16="http://schemas.microsoft.com/office/drawing/2014/main" id="{185AB600-E5B8-4AFD-A7DA-37E5D3AFF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ru-RU" smtClean="0"/>
              <a:pPr rtl="0"/>
              <a:t>11</a:t>
            </a:fld>
            <a:endParaRPr lang="ru-RU" dirty="0"/>
          </a:p>
        </p:txBody>
      </p:sp>
      <p:pic>
        <p:nvPicPr>
          <p:cNvPr id="2" name="VID_20230416_170149">
            <a:hlinkClick r:id="" action="ppaction://media"/>
            <a:extLst>
              <a:ext uri="{FF2B5EF4-FFF2-40B4-BE49-F238E27FC236}">
                <a16:creationId xmlns:a16="http://schemas.microsoft.com/office/drawing/2014/main" id="{D8B2E455-3FD8-745A-3500-975FD47A98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8302"/>
          <a:stretch/>
        </p:blipFill>
        <p:spPr>
          <a:xfrm>
            <a:off x="1092844" y="2571161"/>
            <a:ext cx="2951543" cy="42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44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E40B9-AFDA-56C8-D85F-F807DE9F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23" y="1176804"/>
            <a:ext cx="2303135" cy="1081723"/>
          </a:xfrm>
        </p:spPr>
        <p:txBody>
          <a:bodyPr/>
          <a:lstStyle/>
          <a:p>
            <a:r>
              <a:rPr lang="uk-UA" dirty="0"/>
              <a:t>Висновки та результати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6A7897-34CA-2EB1-062A-B23AEB214E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31042" y="243068"/>
            <a:ext cx="3433138" cy="836151"/>
          </a:xfrm>
        </p:spPr>
        <p:txBody>
          <a:bodyPr/>
          <a:lstStyle/>
          <a:p>
            <a:r>
              <a:rPr lang="uk-UA" dirty="0"/>
              <a:t>Залежність якості фільтрування від швидкості фільтрації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14D64A-D05B-DD04-8014-667E07472A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1042" y="1032330"/>
            <a:ext cx="3693758" cy="1370672"/>
          </a:xfrm>
        </p:spPr>
        <p:txBody>
          <a:bodyPr/>
          <a:lstStyle/>
          <a:p>
            <a:r>
              <a:rPr lang="uk-UA" sz="1400" dirty="0"/>
              <a:t>Оцінивши каву на смак та запах, можна дійти висновку, що самопливом рідина набагато якісніше очищається, але швидкість фільтрації не є задовільною.</a:t>
            </a:r>
            <a:endParaRPr lang="ru-RU" sz="140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FFD1B6-F854-C84A-742B-5F6E2E4A5D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uk-UA" dirty="0"/>
              <a:t>Залежність якості фільтрації від рідини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108752B-56AF-F8E2-9E61-3CBF6269E1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3338" y="1032330"/>
            <a:ext cx="3887062" cy="1370672"/>
          </a:xfrm>
        </p:spPr>
        <p:txBody>
          <a:bodyPr/>
          <a:lstStyle/>
          <a:p>
            <a:r>
              <a:rPr lang="uk-UA" sz="1400" dirty="0"/>
              <a:t>Провівши фільтрацію кави та напою «</a:t>
            </a:r>
            <a:r>
              <a:rPr lang="en-US" sz="1400" dirty="0"/>
              <a:t>Fanta</a:t>
            </a:r>
            <a:r>
              <a:rPr lang="uk-UA" sz="1400" dirty="0"/>
              <a:t>», можна стверджувати, що солодкий смак напою фільтр може зменшити. Колір напою «</a:t>
            </a:r>
            <a:r>
              <a:rPr lang="en-US" sz="1400" dirty="0"/>
              <a:t>Fanta</a:t>
            </a:r>
            <a:r>
              <a:rPr lang="uk-UA" sz="1400" dirty="0"/>
              <a:t>», та кави фільтр майже не прибирає.</a:t>
            </a:r>
            <a:endParaRPr lang="ru-RU" sz="14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57A5E93-1BE7-9241-B35D-28D99CF35A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31042" y="2731234"/>
            <a:ext cx="7405434" cy="428891"/>
          </a:xfrm>
        </p:spPr>
        <p:txBody>
          <a:bodyPr/>
          <a:lstStyle/>
          <a:p>
            <a:r>
              <a:rPr lang="uk-UA" dirty="0"/>
              <a:t>Залежність швидкості фільтрації від фізичних властивостей рідини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22C8C106-6407-5E78-1489-A913FF1560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31042" y="3160125"/>
            <a:ext cx="7405434" cy="1098480"/>
          </a:xfrm>
        </p:spPr>
        <p:txBody>
          <a:bodyPr/>
          <a:lstStyle/>
          <a:p>
            <a:r>
              <a:rPr lang="uk-UA" sz="1400" dirty="0"/>
              <a:t>Швидкість фільтрації напою «</a:t>
            </a:r>
            <a:r>
              <a:rPr lang="en-US" sz="1400" dirty="0"/>
              <a:t>Fanta</a:t>
            </a:r>
            <a:r>
              <a:rPr lang="uk-UA" sz="1400" dirty="0"/>
              <a:t>», через насиченість рідини вуглекислим газом</a:t>
            </a:r>
            <a:r>
              <a:rPr lang="en-US" sz="1400" dirty="0"/>
              <a:t>(CO2)</a:t>
            </a:r>
            <a:r>
              <a:rPr lang="uk-UA" sz="1400" dirty="0"/>
              <a:t>, менше ніж швидкість фільтрації кави, бо у процесі фільтрації у трубці з’являються повітряні пробки, що заважають рідині швидше проходити крізь мій фільтр.</a:t>
            </a:r>
            <a:endParaRPr lang="ru-RU" sz="140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FC79FF9-CAAC-1409-EA9A-1E642E7E93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31042" y="4342791"/>
            <a:ext cx="7405435" cy="428891"/>
          </a:xfrm>
        </p:spPr>
        <p:txBody>
          <a:bodyPr/>
          <a:lstStyle/>
          <a:p>
            <a:r>
              <a:rPr lang="uk-UA" dirty="0"/>
              <a:t>Задовільність результатів та висновок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C382C0DF-7294-B2B0-EC4C-A9C27C71AEC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231042" y="4771458"/>
            <a:ext cx="7405434" cy="1947755"/>
          </a:xfrm>
        </p:spPr>
        <p:txBody>
          <a:bodyPr/>
          <a:lstStyle/>
          <a:p>
            <a:r>
              <a:rPr lang="uk-UA" sz="1400" dirty="0"/>
              <a:t>Отже, ефективність фільтрації рідин за допомогою ксилеми для використання </a:t>
            </a:r>
            <a:r>
              <a:rPr lang="ru-RU" sz="1400" dirty="0"/>
              <a:t>самопливом </a:t>
            </a:r>
            <a:r>
              <a:rPr lang="uk-UA" sz="1400" dirty="0"/>
              <a:t>– є задовільною для застосування цього компоненту в фільтрах для польових умов, але швидкість фільтрації буде нижчою. Використання </a:t>
            </a:r>
            <a:r>
              <a:rPr lang="uk-UA" sz="1400" dirty="0" err="1"/>
              <a:t>ксилемного</a:t>
            </a:r>
            <a:r>
              <a:rPr lang="uk-UA" sz="1400" dirty="0"/>
              <a:t> фільтру під тиском – є оптимальним варіантом для очищення рідини від багатьох бактерій, механічного забруднення, а також зменшити чи повністю прибрати смак та запах.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94985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50347A-6F6B-8150-72D6-4A45902E0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Список Джерел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6AED203F-9AFC-6327-B2A4-15E4CA3C5C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562" y="3608438"/>
            <a:ext cx="2351446" cy="491509"/>
          </a:xfrm>
        </p:spPr>
        <p:txBody>
          <a:bodyPr/>
          <a:lstStyle/>
          <a:p>
            <a:r>
              <a:rPr lang="uk-UA" dirty="0"/>
              <a:t>1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1A9BFA4-5130-CEDE-60C8-74A24F5E49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823" y="4036041"/>
            <a:ext cx="3172925" cy="1704547"/>
          </a:xfrm>
        </p:spPr>
        <p:txBody>
          <a:bodyPr/>
          <a:lstStyle/>
          <a:p>
            <a:r>
              <a:rPr lang="uk-UA" dirty="0" err="1">
                <a:cs typeface="Arial" panose="020B0604020202020204" pitchFamily="34" charset="0"/>
              </a:rPr>
              <a:t>Организация</a:t>
            </a:r>
            <a:r>
              <a:rPr lang="uk-UA" dirty="0">
                <a:cs typeface="Arial" panose="020B0604020202020204" pitchFamily="34" charset="0"/>
              </a:rPr>
              <a:t> </a:t>
            </a:r>
            <a:r>
              <a:rPr lang="uk-UA" dirty="0" err="1">
                <a:cs typeface="Arial" panose="020B0604020202020204" pitchFamily="34" charset="0"/>
              </a:rPr>
              <a:t>Объединенных</a:t>
            </a:r>
            <a:r>
              <a:rPr lang="uk-UA" dirty="0">
                <a:cs typeface="Arial" panose="020B0604020202020204" pitchFamily="34" charset="0"/>
              </a:rPr>
              <a:t> </a:t>
            </a:r>
            <a:r>
              <a:rPr lang="uk-UA" dirty="0" err="1">
                <a:cs typeface="Arial" panose="020B0604020202020204" pitchFamily="34" charset="0"/>
              </a:rPr>
              <a:t>Наций</a:t>
            </a:r>
            <a:r>
              <a:rPr lang="uk-UA" dirty="0">
                <a:cs typeface="Arial" panose="020B0604020202020204" pitchFamily="34" charset="0"/>
              </a:rPr>
              <a:t>. </a:t>
            </a:r>
            <a:r>
              <a:rPr lang="ru-RU" dirty="0">
                <a:cs typeface="Arial" panose="020B0604020202020204" pitchFamily="34" charset="0"/>
              </a:rPr>
              <a:t>Вода: вопрос жизни и смерти: </a:t>
            </a:r>
            <a:r>
              <a:rPr lang="ru-RU" dirty="0" err="1">
                <a:cs typeface="Arial" panose="020B0604020202020204" pitchFamily="34" charset="0"/>
              </a:rPr>
              <a:t>стаття</a:t>
            </a:r>
            <a:r>
              <a:rPr lang="ru-RU" dirty="0">
                <a:cs typeface="Arial" panose="020B0604020202020204" pitchFamily="34" charset="0"/>
              </a:rPr>
              <a:t>. </a:t>
            </a:r>
            <a:r>
              <a:rPr lang="en-US" dirty="0">
                <a:cs typeface="Arial" panose="020B0604020202020204" pitchFamily="34" charset="0"/>
              </a:rPr>
              <a:t>URL: </a:t>
            </a:r>
            <a:r>
              <a:rPr lang="en-US" dirty="0"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https://www.un.org/ru/events/water/facts1.htm</a:t>
            </a:r>
            <a:r>
              <a:rPr lang="en-US" dirty="0">
                <a:cs typeface="Arial" panose="020B0604020202020204" pitchFamily="34" charset="0"/>
              </a:rPr>
              <a:t>. </a:t>
            </a:r>
            <a:r>
              <a:rPr lang="uk-UA" dirty="0">
                <a:cs typeface="Arial" panose="020B0604020202020204" pitchFamily="34" charset="0"/>
              </a:rPr>
              <a:t>(дата звернення: </a:t>
            </a:r>
            <a:r>
              <a:rPr lang="uk-UA" sz="1600" dirty="0">
                <a:cs typeface="Arial" panose="020B0604020202020204" pitchFamily="34" charset="0"/>
              </a:rPr>
              <a:t>2</a:t>
            </a:r>
            <a:r>
              <a:rPr lang="en-US" sz="1600" dirty="0">
                <a:cs typeface="Arial" panose="020B0604020202020204" pitchFamily="34" charset="0"/>
              </a:rPr>
              <a:t>2</a:t>
            </a:r>
            <a:r>
              <a:rPr lang="uk-UA" sz="1600" dirty="0">
                <a:cs typeface="Arial" panose="020B0604020202020204" pitchFamily="34" charset="0"/>
              </a:rPr>
              <a:t>.04.2023</a:t>
            </a:r>
            <a:r>
              <a:rPr lang="uk-UA" dirty="0">
                <a:cs typeface="Arial" panose="020B0604020202020204" pitchFamily="34" charset="0"/>
              </a:rPr>
              <a:t>).</a:t>
            </a:r>
            <a:endParaRPr lang="ru-RU" dirty="0">
              <a:cs typeface="Arial" panose="020B0604020202020204" pitchFamily="34" charset="0"/>
            </a:endParaRPr>
          </a:p>
          <a:p>
            <a:endParaRPr lang="uk-UA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AA9119E-F904-D141-DBA4-450A71478D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7516" y="3640392"/>
            <a:ext cx="2351446" cy="491509"/>
          </a:xfrm>
        </p:spPr>
        <p:txBody>
          <a:bodyPr/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202D489-E2A4-36AB-7228-006397BC3A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20211" y="4036041"/>
            <a:ext cx="2663966" cy="1704547"/>
          </a:xfrm>
        </p:spPr>
        <p:txBody>
          <a:bodyPr/>
          <a:lstStyle/>
          <a:p>
            <a:r>
              <a:rPr lang="uk-UA" sz="1600" dirty="0">
                <a:cs typeface="Arial" panose="020B0604020202020204" pitchFamily="34" charset="0"/>
              </a:rPr>
              <a:t>Фізика. В. Г. Бар'яхтар 2020. </a:t>
            </a:r>
            <a:r>
              <a:rPr lang="uk-UA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uk-UA" sz="1600" dirty="0">
                <a:cs typeface="Arial" panose="020B0604020202020204" pitchFamily="34" charset="0"/>
              </a:rPr>
              <a:t> 161 с. (дата звернення: 23.04.2023).</a:t>
            </a: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207C976B-CD07-BF85-172F-EBB1A939A2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76471" y="3608438"/>
            <a:ext cx="2351446" cy="491509"/>
          </a:xfrm>
        </p:spPr>
        <p:txBody>
          <a:bodyPr/>
          <a:lstStyle/>
          <a:p>
            <a:r>
              <a:rPr lang="en-US" dirty="0"/>
              <a:t>3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67153DD9-797A-A987-F7EC-20F22497F2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57045" y="4131901"/>
            <a:ext cx="4454209" cy="1704547"/>
          </a:xfrm>
        </p:spPr>
        <p:txBody>
          <a:bodyPr/>
          <a:lstStyle/>
          <a:p>
            <a:r>
              <a:rPr lang="uk-UA" dirty="0">
                <a:cs typeface="Arial" panose="020B0604020202020204" pitchFamily="34" charset="0"/>
              </a:rPr>
              <a:t>Ярослав </a:t>
            </a:r>
            <a:r>
              <a:rPr lang="uk-UA" dirty="0" err="1">
                <a:cs typeface="Arial" panose="020B0604020202020204" pitchFamily="34" charset="0"/>
              </a:rPr>
              <a:t>Кречко</a:t>
            </a:r>
            <a:r>
              <a:rPr lang="uk-UA" dirty="0">
                <a:cs typeface="Arial" panose="020B0604020202020204" pitchFamily="34" charset="0"/>
              </a:rPr>
              <a:t>, 20 липня 2020. Питна вода для армії: як вирішують проблему на передовій та які технології випробовують: стаття. </a:t>
            </a:r>
            <a:r>
              <a:rPr lang="en-US" dirty="0">
                <a:cs typeface="Arial" panose="020B0604020202020204" pitchFamily="34" charset="0"/>
              </a:rPr>
              <a:t>URL: </a:t>
            </a:r>
            <a:r>
              <a:rPr lang="uk-UA" dirty="0"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https://www.radiosvoboda.org/a/donbass-realii-pytna-voda-dlya-armiyi/30737311.html</a:t>
            </a:r>
            <a:r>
              <a:rPr lang="uk-UA" dirty="0">
                <a:cs typeface="Arial" panose="020B0604020202020204" pitchFamily="34" charset="0"/>
              </a:rPr>
              <a:t>. (дата звернення: 2</a:t>
            </a:r>
            <a:r>
              <a:rPr lang="en-US" dirty="0">
                <a:cs typeface="Arial" panose="020B0604020202020204" pitchFamily="34" charset="0"/>
              </a:rPr>
              <a:t>0</a:t>
            </a:r>
            <a:r>
              <a:rPr lang="uk-UA" dirty="0">
                <a:cs typeface="Arial" panose="020B0604020202020204" pitchFamily="34" charset="0"/>
              </a:rPr>
              <a:t>.04.2023).</a:t>
            </a:r>
            <a:endParaRPr lang="ru-RU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962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Mineral Water and How To Use It">
            <a:extLst>
              <a:ext uri="{FF2B5EF4-FFF2-40B4-BE49-F238E27FC236}">
                <a16:creationId xmlns:a16="http://schemas.microsoft.com/office/drawing/2014/main" id="{CDD9D72A-D859-6B8A-D4A1-4C7C9DA98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0" b="4419"/>
          <a:stretch/>
        </p:blipFill>
        <p:spPr bwMode="auto">
          <a:xfrm>
            <a:off x="-3" y="-28936"/>
            <a:ext cx="12192002" cy="688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F45A9EB-00FC-4DE7-8041-09649EF9B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2052"/>
            <a:ext cx="12192000" cy="1425257"/>
          </a:xfr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rtlCol="0"/>
          <a:lstStyle/>
          <a:p>
            <a:pPr rtl="0"/>
            <a:r>
              <a:rPr lang="uk-UA" sz="4800" dirty="0">
                <a:latin typeface="e-Ukraine Bold" panose="00000800000000000000" pitchFamily="50" charset="-52"/>
              </a:rPr>
              <a:t>Дякую за увагу!</a:t>
            </a:r>
            <a:endParaRPr lang="ru-RU" sz="4800" dirty="0">
              <a:latin typeface="e-Ukraine Medium" panose="00000600000000000000" pitchFamily="50" charset="-52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19D1BA2-3111-4E03-81E3-0D0F9BA3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" y="0"/>
            <a:ext cx="12192000" cy="2442052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A4B20A4-BDBA-4ACB-BCCE-1FF6B09FE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3867309"/>
            <a:ext cx="12192000" cy="2990691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95DD68C-FEB8-4CF6-883B-1CA9912E4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8646" y="2325925"/>
            <a:ext cx="7013643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775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5A25FA4-A288-4460-BF12-637E0779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28" y="1157226"/>
            <a:ext cx="2777411" cy="910878"/>
          </a:xfrm>
        </p:spPr>
        <p:txBody>
          <a:bodyPr rtlCol="0"/>
          <a:lstStyle/>
          <a:p>
            <a:pPr rtl="0"/>
            <a:r>
              <a:rPr lang="uk-UA" sz="2800" dirty="0">
                <a:latin typeface="e-Ukraine Medium" panose="00000600000000000000" pitchFamily="50" charset="-52"/>
              </a:rPr>
              <a:t>Проблема</a:t>
            </a:r>
            <a:endParaRPr lang="ru-RU" sz="2800" dirty="0">
              <a:latin typeface="e-Ukraine Medium" panose="00000600000000000000" pitchFamily="50" charset="-52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1C52C13-996F-4CF8-BBA5-F6CC233475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1838" y="1"/>
            <a:ext cx="7037407" cy="5359078"/>
          </a:xfrm>
        </p:spPr>
        <p:txBody>
          <a:bodyPr rtlCol="0" anchor="ctr"/>
          <a:lstStyle/>
          <a:p>
            <a:pPr algn="just"/>
            <a:r>
              <a:rPr lang="ru-RU" b="0" i="0" dirty="0">
                <a:effectLst/>
                <a:cs typeface="Arial" panose="020B0604020202020204" pitchFamily="34" charset="0"/>
              </a:rPr>
              <a:t>За даними ВООЗ, щороку 250 мільйонів людей страждають на хвороби, що спровоковані вживанням неякісної питної води, з них близько 2 мільйонів людей помирає. Загалом 2,2 мільярда людей на землі не мають постійного доступу до безпечної питної води. </a:t>
            </a:r>
          </a:p>
          <a:p>
            <a:pPr algn="just"/>
            <a:endParaRPr lang="ru-RU" b="0" i="0" dirty="0">
              <a:effectLst/>
              <a:cs typeface="Arial" panose="020B0604020202020204" pitchFamily="34" charset="0"/>
            </a:endParaRPr>
          </a:p>
          <a:p>
            <a:pPr algn="just"/>
            <a:r>
              <a:rPr lang="ru-RU" b="0" i="0" dirty="0">
                <a:effectLst/>
                <a:cs typeface="Arial" panose="020B0604020202020204" pitchFamily="34" charset="0"/>
              </a:rPr>
              <a:t>ООН передбачає, що до 2025 року приблизно дві третини населення світу — близько 5,5 мільярда осіб — житиме в районах, які стикаються з нестачею води в таких масштабах.</a:t>
            </a:r>
            <a:r>
              <a:rPr lang="en-US" b="0" i="0" dirty="0">
                <a:effectLst/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[1] </a:t>
            </a:r>
            <a:endParaRPr lang="ru-RU" b="0" i="0" dirty="0">
              <a:effectLst/>
              <a:cs typeface="Arial" panose="020B0604020202020204" pitchFamily="34" charset="0"/>
            </a:endParaRPr>
          </a:p>
          <a:p>
            <a:pPr algn="just"/>
            <a:endParaRPr lang="ru-RU" b="0" i="0" dirty="0">
              <a:effectLst/>
              <a:cs typeface="Arial" panose="020B0604020202020204" pitchFamily="34" charset="0"/>
            </a:endParaRPr>
          </a:p>
          <a:p>
            <a:pPr algn="just"/>
            <a:r>
              <a:rPr lang="ru-RU" b="0" i="0" dirty="0">
                <a:effectLst/>
                <a:cs typeface="Arial" panose="020B0604020202020204" pitchFamily="34" charset="0"/>
              </a:rPr>
              <a:t>З 2014 року в Україні виникла проблема нестачі питної води у зоні бойових дій, а у 2022 р. дефіцит води виріс у рази. Питну воду військовим привозять, але нерегулярно через ускладнену логістику. Тому вони, щоб отримати воду, придатну для вживання, самі конструюють фільтри з підручних предметів та </a:t>
            </a:r>
            <a:r>
              <a:rPr lang="uk-UA" b="0" i="0" dirty="0">
                <a:effectLst/>
                <a:cs typeface="Arial" panose="020B0604020202020204" pitchFamily="34" charset="0"/>
              </a:rPr>
              <a:t>матеріалів</a:t>
            </a:r>
            <a:r>
              <a:rPr lang="ru-RU" b="0" i="0" dirty="0">
                <a:effectLst/>
                <a:cs typeface="Arial" panose="020B0604020202020204" pitchFamily="34" charset="0"/>
              </a:rPr>
              <a:t>, але все одно бувають випадки діареї після пиття цієї води. </a:t>
            </a:r>
            <a:r>
              <a:rPr lang="en-US" dirty="0">
                <a:cs typeface="Arial" panose="020B0604020202020204" pitchFamily="34" charset="0"/>
              </a:rPr>
              <a:t>[2]</a:t>
            </a:r>
            <a:endParaRPr lang="ru-RU" b="0" i="0" dirty="0">
              <a:effectLst/>
              <a:cs typeface="Arial" panose="020B0604020202020204" pitchFamily="34" charset="0"/>
            </a:endParaRPr>
          </a:p>
        </p:txBody>
      </p:sp>
      <p:sp>
        <p:nvSpPr>
          <p:cNvPr id="59" name="Номер слайда 58">
            <a:extLst>
              <a:ext uri="{FF2B5EF4-FFF2-40B4-BE49-F238E27FC236}">
                <a16:creationId xmlns:a16="http://schemas.microsoft.com/office/drawing/2014/main" id="{185AB600-E5B8-4AFD-A7DA-37E5D3AFF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0E4B93-95DA-B458-9119-ADE618D54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788444"/>
            <a:ext cx="4907666" cy="306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39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5A25FA4-A288-4460-BF12-637E0779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9" y="1259060"/>
            <a:ext cx="2545403" cy="910878"/>
          </a:xfrm>
        </p:spPr>
        <p:txBody>
          <a:bodyPr rtlCol="0"/>
          <a:lstStyle/>
          <a:p>
            <a:pPr rtl="0"/>
            <a:r>
              <a:rPr lang="uk-UA" sz="2800" dirty="0">
                <a:latin typeface="e-Ukraine Medium" panose="00000600000000000000" pitchFamily="50" charset="-52"/>
              </a:rPr>
              <a:t>Ідея</a:t>
            </a:r>
            <a:endParaRPr lang="ru-RU" sz="2800" dirty="0">
              <a:latin typeface="e-Ukraine Medium" panose="00000600000000000000" pitchFamily="50" charset="-52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1C52C13-996F-4CF8-BBA5-F6CC233475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99626" y="347762"/>
            <a:ext cx="7373565" cy="3703377"/>
          </a:xfrm>
        </p:spPr>
        <p:txBody>
          <a:bodyPr rtlCol="0" anchor="ctr"/>
          <a:lstStyle/>
          <a:p>
            <a:pPr algn="just"/>
            <a:r>
              <a:rPr lang="ru-RU" dirty="0">
                <a:cs typeface="Arial" panose="020B0604020202020204" pitchFamily="34" charset="0"/>
              </a:rPr>
              <a:t>Ще на початку </a:t>
            </a:r>
            <a:r>
              <a:rPr lang="uk-UA" dirty="0">
                <a:cs typeface="Arial" panose="020B0604020202020204" pitchFamily="34" charset="0"/>
              </a:rPr>
              <a:t>повномасштабної </a:t>
            </a:r>
            <a:r>
              <a:rPr lang="ru-RU" dirty="0">
                <a:cs typeface="Arial" panose="020B0604020202020204" pitchFamily="34" charset="0"/>
              </a:rPr>
              <a:t>війни, у 2022 році наша країна потребувала єдності та решучості від громадян. Наші військові потребували допомоги, як моральної, фінансової так і допомоги у забезпеченні першочергових потреб людини. </a:t>
            </a:r>
          </a:p>
          <a:p>
            <a:pPr algn="just"/>
            <a:r>
              <a:rPr lang="ru-RU" dirty="0">
                <a:cs typeface="Arial" panose="020B0604020202020204" pitchFamily="34" charset="0"/>
              </a:rPr>
              <a:t>При розмірковуванні над розв’язанням даної проблеми я зустрівся з військовими, що воюють на передовій, та описавши задум свого проєкту, отримав такі рекомендації, як:</a:t>
            </a:r>
          </a:p>
          <a:p>
            <a:pPr algn="just"/>
            <a:r>
              <a:rPr lang="ru-RU" dirty="0">
                <a:cs typeface="Arial" panose="020B0604020202020204" pitchFamily="34" charset="0"/>
              </a:rPr>
              <a:t>◉ Потрібно створити індивідуальний фільтр.</a:t>
            </a:r>
          </a:p>
          <a:p>
            <a:pPr algn="just"/>
            <a:r>
              <a:rPr lang="ru-RU" dirty="0">
                <a:cs typeface="Arial" panose="020B0604020202020204" pitchFamily="34" charset="0"/>
              </a:rPr>
              <a:t>◉ Фільтр повинен бути компактним, легким, надійним та швидко очищувати воду.</a:t>
            </a:r>
          </a:p>
          <a:p>
            <a:pPr algn="just"/>
            <a:r>
              <a:rPr lang="ru-RU" dirty="0">
                <a:cs typeface="Arial" panose="020B0604020202020204" pitchFamily="34" charset="0"/>
              </a:rPr>
              <a:t>◉ Через стурбованість про екологічне становище у світі треба зробити фільтр з використанням природних матеріалів.</a:t>
            </a:r>
          </a:p>
        </p:txBody>
      </p:sp>
      <p:sp>
        <p:nvSpPr>
          <p:cNvPr id="59" name="Номер слайда 58">
            <a:extLst>
              <a:ext uri="{FF2B5EF4-FFF2-40B4-BE49-F238E27FC236}">
                <a16:creationId xmlns:a16="http://schemas.microsoft.com/office/drawing/2014/main" id="{185AB600-E5B8-4AFD-A7DA-37E5D3AFF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ru-RU" smtClean="0"/>
              <a:pPr rtl="0"/>
              <a:t>3</a:t>
            </a:fld>
            <a:endParaRPr lang="ru-RU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322D02D-FA6B-00E1-DF11-87036E3C7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1"/>
          <a:stretch/>
        </p:blipFill>
        <p:spPr bwMode="auto">
          <a:xfrm flipH="1">
            <a:off x="0" y="3728721"/>
            <a:ext cx="3950432" cy="312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099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0E963-0915-4A59-3F2E-A11C3756E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95" y="1296520"/>
            <a:ext cx="2085915" cy="640698"/>
          </a:xfrm>
        </p:spPr>
        <p:txBody>
          <a:bodyPr/>
          <a:lstStyle/>
          <a:p>
            <a:r>
              <a:rPr lang="uk-UA" sz="2800" dirty="0">
                <a:latin typeface="e-Ukraine Medium" panose="00000600000000000000" pitchFamily="50" charset="-52"/>
              </a:rPr>
              <a:t>Пісок</a:t>
            </a:r>
            <a:endParaRPr lang="ru-RU" sz="2800" dirty="0">
              <a:latin typeface="e-Ukraine Medium" panose="00000600000000000000" pitchFamily="50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D6348B-F145-7F5C-718B-5B4006567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12512" y="0"/>
            <a:ext cx="6651727" cy="3982720"/>
          </a:xfrm>
        </p:spPr>
        <p:txBody>
          <a:bodyPr anchor="ctr"/>
          <a:lstStyle/>
          <a:p>
            <a:r>
              <a:rPr lang="ru-RU" dirty="0"/>
              <a:t>У </a:t>
            </a:r>
            <a:r>
              <a:rPr lang="ru-RU" dirty="0" err="1"/>
              <a:t>моєму</a:t>
            </a:r>
            <a:r>
              <a:rPr lang="ru-RU" dirty="0"/>
              <a:t> </a:t>
            </a:r>
            <a:r>
              <a:rPr lang="ru-RU" dirty="0" err="1"/>
              <a:t>фільтрі</a:t>
            </a:r>
            <a:r>
              <a:rPr lang="ru-RU" dirty="0"/>
              <a:t> я </a:t>
            </a:r>
            <a:r>
              <a:rPr lang="ru-RU" dirty="0" err="1"/>
              <a:t>пропоную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пісок</a:t>
            </a:r>
            <a:r>
              <a:rPr lang="ru-RU" dirty="0"/>
              <a:t> – </a:t>
            </a:r>
            <a:r>
              <a:rPr lang="ru-RU" dirty="0" err="1"/>
              <a:t>природний</a:t>
            </a:r>
            <a:r>
              <a:rPr lang="ru-RU" dirty="0"/>
              <a:t> </a:t>
            </a:r>
            <a:r>
              <a:rPr lang="ru-RU" dirty="0" err="1"/>
              <a:t>матеріал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є дешевим та </a:t>
            </a:r>
            <a:r>
              <a:rPr lang="ru-RU" dirty="0" err="1"/>
              <a:t>доступним</a:t>
            </a:r>
            <a:r>
              <a:rPr lang="ru-RU" dirty="0"/>
              <a:t>. </a:t>
            </a:r>
            <a:r>
              <a:rPr lang="ru-RU" dirty="0" err="1"/>
              <a:t>Пісчаний</a:t>
            </a:r>
            <a:r>
              <a:rPr lang="ru-RU" dirty="0"/>
              <a:t> </a:t>
            </a:r>
            <a:r>
              <a:rPr lang="ru-RU" dirty="0" err="1"/>
              <a:t>фільтр</a:t>
            </a:r>
            <a:r>
              <a:rPr lang="ru-RU" dirty="0"/>
              <a:t> </a:t>
            </a:r>
            <a:r>
              <a:rPr lang="ru-RU" dirty="0" err="1"/>
              <a:t>прибирає</a:t>
            </a:r>
            <a:r>
              <a:rPr lang="ru-RU" dirty="0"/>
              <a:t> з води </a:t>
            </a:r>
            <a:r>
              <a:rPr lang="ru-RU" dirty="0" err="1"/>
              <a:t>суспензії</a:t>
            </a:r>
            <a:r>
              <a:rPr lang="ru-RU" dirty="0"/>
              <a:t>, </a:t>
            </a:r>
            <a:r>
              <a:rPr lang="ru-RU" dirty="0" err="1"/>
              <a:t>глинисті</a:t>
            </a:r>
            <a:r>
              <a:rPr lang="ru-RU" dirty="0"/>
              <a:t> </a:t>
            </a:r>
            <a:r>
              <a:rPr lang="ru-RU" dirty="0" err="1"/>
              <a:t>частинки</a:t>
            </a:r>
            <a:r>
              <a:rPr lang="ru-RU" dirty="0"/>
              <a:t>, </a:t>
            </a:r>
            <a:r>
              <a:rPr lang="ru-RU" dirty="0" err="1"/>
              <a:t>окалини</a:t>
            </a:r>
            <a:r>
              <a:rPr lang="ru-RU" dirty="0"/>
              <a:t>, </a:t>
            </a:r>
            <a:r>
              <a:rPr lang="ru-RU" dirty="0" err="1"/>
              <a:t>важкі</a:t>
            </a:r>
            <a:r>
              <a:rPr lang="ru-RU" dirty="0"/>
              <a:t> метали, </a:t>
            </a:r>
            <a:r>
              <a:rPr lang="ru-RU" dirty="0" err="1"/>
              <a:t>діоксини</a:t>
            </a:r>
            <a:r>
              <a:rPr lang="ru-RU" dirty="0"/>
              <a:t>, </a:t>
            </a:r>
            <a:r>
              <a:rPr lang="ru-RU" dirty="0" err="1"/>
              <a:t>пестициди</a:t>
            </a:r>
            <a:r>
              <a:rPr lang="ru-RU" dirty="0"/>
              <a:t>, </a:t>
            </a:r>
            <a:r>
              <a:rPr lang="ru-RU" dirty="0" err="1"/>
              <a:t>нафтопродукти</a:t>
            </a:r>
            <a:r>
              <a:rPr lang="ru-RU" dirty="0"/>
              <a:t>, </a:t>
            </a:r>
            <a:r>
              <a:rPr lang="ru-RU" dirty="0" err="1"/>
              <a:t>органічні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.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піщаний</a:t>
            </a:r>
            <a:r>
              <a:rPr lang="ru-RU" dirty="0"/>
              <a:t> </a:t>
            </a:r>
            <a:r>
              <a:rPr lang="ru-RU" dirty="0" err="1"/>
              <a:t>фільтр</a:t>
            </a:r>
            <a:r>
              <a:rPr lang="ru-RU" dirty="0"/>
              <a:t> </a:t>
            </a:r>
            <a:r>
              <a:rPr lang="ru-RU" dirty="0" err="1"/>
              <a:t>швидко</a:t>
            </a:r>
            <a:r>
              <a:rPr lang="ru-RU" dirty="0"/>
              <a:t> </a:t>
            </a:r>
            <a:r>
              <a:rPr lang="ru-RU" dirty="0" err="1"/>
              <a:t>фільтрує</a:t>
            </a:r>
            <a:r>
              <a:rPr lang="ru-RU" dirty="0"/>
              <a:t> воду, </a:t>
            </a:r>
            <a:r>
              <a:rPr lang="ru-RU" dirty="0" err="1"/>
              <a:t>що</a:t>
            </a:r>
            <a:r>
              <a:rPr lang="ru-RU" dirty="0"/>
              <a:t> є одним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критеріїв</a:t>
            </a:r>
            <a:r>
              <a:rPr lang="ru-RU" dirty="0"/>
              <a:t> </a:t>
            </a:r>
            <a:r>
              <a:rPr lang="ru-RU" dirty="0" err="1"/>
              <a:t>вибору</a:t>
            </a:r>
            <a:r>
              <a:rPr lang="ru-RU" dirty="0"/>
              <a:t> </a:t>
            </a:r>
            <a:r>
              <a:rPr lang="ru-RU" dirty="0" err="1"/>
              <a:t>фільтрів</a:t>
            </a:r>
            <a:r>
              <a:rPr lang="ru-RU" dirty="0"/>
              <a:t> для </a:t>
            </a:r>
            <a:r>
              <a:rPr lang="ru-RU" dirty="0" err="1"/>
              <a:t>військових</a:t>
            </a:r>
            <a:r>
              <a:rPr lang="ru-RU" dirty="0"/>
              <a:t>. </a:t>
            </a:r>
          </a:p>
          <a:p>
            <a:r>
              <a:rPr lang="ru-RU" dirty="0"/>
              <a:t>У </a:t>
            </a:r>
            <a:r>
              <a:rPr lang="ru-RU" dirty="0" err="1"/>
              <a:t>зоні</a:t>
            </a:r>
            <a:r>
              <a:rPr lang="ru-RU" dirty="0"/>
              <a:t> </a:t>
            </a:r>
            <a:r>
              <a:rPr lang="ru-RU" dirty="0" err="1"/>
              <a:t>бойових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 </a:t>
            </a:r>
            <a:r>
              <a:rPr lang="ru-RU" dirty="0" err="1"/>
              <a:t>річний</a:t>
            </a:r>
            <a:r>
              <a:rPr lang="ru-RU" dirty="0"/>
              <a:t> </a:t>
            </a:r>
            <a:r>
              <a:rPr lang="ru-RU" dirty="0" err="1"/>
              <a:t>пісок</a:t>
            </a:r>
            <a:r>
              <a:rPr lang="ru-RU" dirty="0"/>
              <a:t> є </a:t>
            </a:r>
            <a:r>
              <a:rPr lang="ru-RU" dirty="0" err="1"/>
              <a:t>доступнім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на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місцевості</a:t>
            </a:r>
            <a:r>
              <a:rPr lang="ru-RU" dirty="0"/>
              <a:t> є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річок</a:t>
            </a:r>
            <a:r>
              <a:rPr lang="ru-RU" dirty="0"/>
              <a:t>, тому </a:t>
            </a:r>
            <a:r>
              <a:rPr lang="ru-RU" dirty="0" err="1"/>
              <a:t>наші</a:t>
            </a:r>
            <a:r>
              <a:rPr lang="ru-RU" dirty="0"/>
              <a:t> </a:t>
            </a:r>
            <a:r>
              <a:rPr lang="ru-RU" dirty="0" err="1"/>
              <a:t>бійці</a:t>
            </a:r>
            <a:r>
              <a:rPr lang="ru-RU" dirty="0"/>
              <a:t> </a:t>
            </a:r>
            <a:r>
              <a:rPr lang="ru-RU" dirty="0" err="1"/>
              <a:t>зможуть</a:t>
            </a:r>
            <a:r>
              <a:rPr lang="ru-RU" dirty="0"/>
              <a:t> </a:t>
            </a:r>
            <a:r>
              <a:rPr lang="ru-RU" dirty="0" err="1"/>
              <a:t>змінити</a:t>
            </a:r>
            <a:r>
              <a:rPr lang="ru-RU" dirty="0"/>
              <a:t> </a:t>
            </a:r>
            <a:r>
              <a:rPr lang="ru-RU" dirty="0" err="1"/>
              <a:t>пісок</a:t>
            </a:r>
            <a:r>
              <a:rPr lang="ru-RU" dirty="0"/>
              <a:t> у </a:t>
            </a:r>
            <a:r>
              <a:rPr lang="ru-RU" dirty="0" err="1"/>
              <a:t>фільтрі</a:t>
            </a:r>
            <a:r>
              <a:rPr lang="ru-RU" dirty="0"/>
              <a:t> у </a:t>
            </a:r>
            <a:r>
              <a:rPr lang="ru-RU" dirty="0" err="1"/>
              <a:t>разі</a:t>
            </a:r>
            <a:r>
              <a:rPr lang="ru-RU" dirty="0"/>
              <a:t> </a:t>
            </a:r>
            <a:r>
              <a:rPr lang="ru-RU" dirty="0" err="1"/>
              <a:t>засмічення</a:t>
            </a:r>
            <a:r>
              <a:rPr lang="ru-RU" dirty="0"/>
              <a:t>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77AD5C-DE75-C379-5E63-55119FEE2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EA87306C-81BA-4795-A5CA-9392456A8C1E}" type="slidenum">
              <a:rPr lang="ru-RU" noProof="0" smtClean="0"/>
              <a:pPr rtl="0"/>
              <a:t>4</a:t>
            </a:fld>
            <a:endParaRPr lang="ru-RU" noProof="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92E175B-E823-44E6-D495-A8034EC6040D}"/>
              </a:ext>
            </a:extLst>
          </p:cNvPr>
          <p:cNvGrpSpPr/>
          <p:nvPr/>
        </p:nvGrpSpPr>
        <p:grpSpPr>
          <a:xfrm>
            <a:off x="0" y="3068320"/>
            <a:ext cx="4412513" cy="3789680"/>
            <a:chOff x="0" y="774738"/>
            <a:chExt cx="5395540" cy="4958328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">
              <p14:nvContentPartPr>
                <p14:cNvPr id="9" name="Рукописный ввод 8">
                  <a:extLst>
                    <a:ext uri="{FF2B5EF4-FFF2-40B4-BE49-F238E27FC236}">
                      <a16:creationId xmlns:a16="http://schemas.microsoft.com/office/drawing/2014/main" id="{262E3C1D-8FE5-C5F3-869F-4E4C9FF7AC3C}"/>
                    </a:ext>
                  </a:extLst>
                </p14:cNvPr>
                <p14:cNvContentPartPr/>
                <p14:nvPr/>
              </p14:nvContentPartPr>
              <p14:xfrm>
                <a:off x="3141222" y="3169693"/>
                <a:ext cx="18360" cy="235080"/>
              </p14:xfrm>
            </p:contentPart>
          </mc:Choice>
          <mc:Fallback>
            <p:pic>
              <p:nvPicPr>
                <p:cNvPr id="9" name="Рукописный ввод 8">
                  <a:extLst>
                    <a:ext uri="{FF2B5EF4-FFF2-40B4-BE49-F238E27FC236}">
                      <a16:creationId xmlns:a16="http://schemas.microsoft.com/office/drawing/2014/main" id="{262E3C1D-8FE5-C5F3-869F-4E4C9FF7AC3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30293" y="3157915"/>
                  <a:ext cx="39780" cy="25816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E49FA83-9670-F1B3-C6A9-E2703C6BB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288"/>
            <a:stretch/>
          </p:blipFill>
          <p:spPr>
            <a:xfrm>
              <a:off x="0" y="774738"/>
              <a:ext cx="5395540" cy="495832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0D3994-EB8C-B34A-C3E3-B990DEC25138}"/>
                </a:ext>
              </a:extLst>
            </p:cNvPr>
            <p:cNvSpPr txBox="1"/>
            <p:nvPr/>
          </p:nvSpPr>
          <p:spPr>
            <a:xfrm>
              <a:off x="1256700" y="4210067"/>
              <a:ext cx="8435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Пісок</a:t>
              </a:r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1C61CC-985E-E62D-2CE9-843E7B25C995}"/>
                </a:ext>
              </a:extLst>
            </p:cNvPr>
            <p:cNvSpPr txBox="1"/>
            <p:nvPr/>
          </p:nvSpPr>
          <p:spPr>
            <a:xfrm>
              <a:off x="3714548" y="4070189"/>
              <a:ext cx="147072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Чиста вода</a:t>
              </a:r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5DB080-56BD-9784-F014-5E5D0CFE7080}"/>
                </a:ext>
              </a:extLst>
            </p:cNvPr>
            <p:cNvSpPr txBox="1"/>
            <p:nvPr/>
          </p:nvSpPr>
          <p:spPr>
            <a:xfrm>
              <a:off x="883105" y="3087178"/>
              <a:ext cx="15906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Брудна вода</a:t>
              </a:r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374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0E963-0915-4A59-3F2E-A11C3756E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323" y="1296910"/>
            <a:ext cx="2635867" cy="640698"/>
          </a:xfrm>
        </p:spPr>
        <p:txBody>
          <a:bodyPr/>
          <a:lstStyle/>
          <a:p>
            <a:r>
              <a:rPr lang="uk-UA" sz="2800" dirty="0">
                <a:latin typeface="e-Ukraine Medium" panose="00000600000000000000" pitchFamily="50" charset="-52"/>
              </a:rPr>
              <a:t>Ксилема</a:t>
            </a:r>
            <a:endParaRPr lang="ru-RU" sz="2800" dirty="0">
              <a:latin typeface="e-Ukraine Medium" panose="00000600000000000000" pitchFamily="50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D6348B-F145-7F5C-718B-5B4006567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12513" y="0"/>
            <a:ext cx="6341212" cy="3234519"/>
          </a:xfrm>
        </p:spPr>
        <p:txBody>
          <a:bodyPr anchor="ctr"/>
          <a:lstStyle/>
          <a:p>
            <a:r>
              <a:rPr lang="ru-RU" dirty="0"/>
              <a:t>Ксилема є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гарним</a:t>
            </a:r>
            <a:r>
              <a:rPr lang="ru-RU" dirty="0"/>
              <a:t> </a:t>
            </a:r>
            <a:r>
              <a:rPr lang="ru-RU" dirty="0" err="1"/>
              <a:t>природним</a:t>
            </a:r>
            <a:r>
              <a:rPr lang="ru-RU" dirty="0"/>
              <a:t> </a:t>
            </a:r>
            <a:r>
              <a:rPr lang="ru-RU" dirty="0" err="1"/>
              <a:t>матеріалом</a:t>
            </a:r>
            <a:r>
              <a:rPr lang="ru-RU" dirty="0"/>
              <a:t> для використання, як фільтр для води. </a:t>
            </a:r>
            <a:r>
              <a:rPr lang="ru-RU" dirty="0" err="1"/>
              <a:t>Цей</a:t>
            </a:r>
            <a:r>
              <a:rPr lang="ru-RU" dirty="0"/>
              <a:t> фільтр </a:t>
            </a:r>
            <a:r>
              <a:rPr lang="ru-RU" dirty="0" err="1"/>
              <a:t>прибирає</a:t>
            </a:r>
            <a:r>
              <a:rPr lang="ru-RU" dirty="0"/>
              <a:t> 99% </a:t>
            </a:r>
            <a:r>
              <a:rPr lang="ru-RU" dirty="0" err="1"/>
              <a:t>забруднювачів</a:t>
            </a:r>
            <a:r>
              <a:rPr lang="ru-RU" dirty="0"/>
              <a:t>, такі як </a:t>
            </a:r>
            <a:r>
              <a:rPr lang="ru-RU" dirty="0" err="1"/>
              <a:t>кишкова</a:t>
            </a:r>
            <a:r>
              <a:rPr lang="ru-RU" dirty="0"/>
              <a:t> </a:t>
            </a:r>
            <a:r>
              <a:rPr lang="ru-RU" dirty="0" err="1"/>
              <a:t>паличка</a:t>
            </a:r>
            <a:r>
              <a:rPr lang="ru-RU" dirty="0"/>
              <a:t> та </a:t>
            </a:r>
            <a:r>
              <a:rPr lang="ru-RU" dirty="0" err="1"/>
              <a:t>ротавірус</a:t>
            </a:r>
            <a:r>
              <a:rPr lang="ru-RU" dirty="0"/>
              <a:t>, що є </a:t>
            </a:r>
            <a:r>
              <a:rPr lang="ru-RU" dirty="0" err="1"/>
              <a:t>найпоширенішою</a:t>
            </a:r>
            <a:r>
              <a:rPr lang="ru-RU" dirty="0"/>
              <a:t> причиною </a:t>
            </a:r>
            <a:r>
              <a:rPr lang="ru-RU" dirty="0" err="1"/>
              <a:t>діарейних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. </a:t>
            </a:r>
          </a:p>
          <a:p>
            <a:r>
              <a:rPr lang="ru-RU" dirty="0"/>
              <a:t>Ксилема – заболонь </a:t>
            </a:r>
            <a:r>
              <a:rPr lang="ru-RU" dirty="0" err="1"/>
              <a:t>всередині</a:t>
            </a:r>
            <a:r>
              <a:rPr lang="ru-RU" dirty="0"/>
              <a:t> </a:t>
            </a:r>
            <a:r>
              <a:rPr lang="ru-RU" dirty="0" err="1"/>
              <a:t>неквітучих</a:t>
            </a:r>
            <a:r>
              <a:rPr lang="ru-RU" dirty="0"/>
              <a:t> дерев, </a:t>
            </a:r>
            <a:r>
              <a:rPr lang="ru-RU" dirty="0" err="1"/>
              <a:t>вистелена</a:t>
            </a:r>
            <a:r>
              <a:rPr lang="ru-RU" dirty="0"/>
              <a:t> </a:t>
            </a:r>
            <a:r>
              <a:rPr lang="ru-RU" dirty="0" err="1"/>
              <a:t>подібними</a:t>
            </a:r>
            <a:r>
              <a:rPr lang="ru-RU" dirty="0"/>
              <a:t> до </a:t>
            </a:r>
            <a:r>
              <a:rPr lang="ru-RU" dirty="0" err="1"/>
              <a:t>соломи</a:t>
            </a:r>
            <a:r>
              <a:rPr lang="ru-RU" dirty="0"/>
              <a:t> каналами, </a:t>
            </a:r>
            <a:r>
              <a:rPr lang="ru-RU" dirty="0" err="1"/>
              <a:t>відомими</a:t>
            </a:r>
            <a:r>
              <a:rPr lang="ru-RU" dirty="0"/>
              <a:t> як ксилема, які </a:t>
            </a:r>
            <a:r>
              <a:rPr lang="ru-RU" dirty="0" err="1"/>
              <a:t>втягують</a:t>
            </a:r>
            <a:r>
              <a:rPr lang="ru-RU" dirty="0"/>
              <a:t> воду через </a:t>
            </a:r>
            <a:r>
              <a:rPr lang="ru-RU" dirty="0" err="1"/>
              <a:t>стовбур</a:t>
            </a:r>
            <a:r>
              <a:rPr lang="ru-RU" dirty="0"/>
              <a:t> дерева та </a:t>
            </a:r>
            <a:r>
              <a:rPr lang="ru-RU" dirty="0" err="1"/>
              <a:t>гілки</a:t>
            </a:r>
            <a:r>
              <a:rPr lang="ru-RU" dirty="0"/>
              <a:t>. 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77AD5C-DE75-C379-5E63-55119FEE2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EA87306C-81BA-4795-A5CA-9392456A8C1E}" type="slidenum">
              <a:rPr lang="ru-RU" noProof="0" smtClean="0"/>
              <a:pPr rtl="0"/>
              <a:t>5</a:t>
            </a:fld>
            <a:endParaRPr lang="ru-RU" noProof="0" dirty="0"/>
          </a:p>
        </p:txBody>
      </p:sp>
      <p:pic>
        <p:nvPicPr>
          <p:cNvPr id="8" name="Picture 2" descr="&#10;">
            <a:extLst>
              <a:ext uri="{FF2B5EF4-FFF2-40B4-BE49-F238E27FC236}">
                <a16:creationId xmlns:a16="http://schemas.microsoft.com/office/drawing/2014/main" id="{A343B6F0-2E39-C280-BA44-92A53E41803B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5410" r="-1424" b="50000"/>
          <a:stretch/>
        </p:blipFill>
        <p:spPr bwMode="auto">
          <a:xfrm>
            <a:off x="0" y="3233738"/>
            <a:ext cx="12192000" cy="362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334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0E963-0915-4A59-3F2E-A11C3756E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42" y="1181465"/>
            <a:ext cx="3056830" cy="870808"/>
          </a:xfrm>
        </p:spPr>
        <p:txBody>
          <a:bodyPr/>
          <a:lstStyle/>
          <a:p>
            <a:r>
              <a:rPr lang="uk-UA" sz="2800" dirty="0">
                <a:latin typeface="e-Ukraine Medium" panose="00000600000000000000" pitchFamily="50" charset="-52"/>
              </a:rPr>
              <a:t>Активоване вугілля</a:t>
            </a:r>
            <a:endParaRPr lang="ru-RU" sz="2800" dirty="0">
              <a:latin typeface="e-Ukraine Medium" panose="00000600000000000000" pitchFamily="50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D6348B-F145-7F5C-718B-5B4006567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37633" y="1076960"/>
            <a:ext cx="6341212" cy="2868759"/>
          </a:xfrm>
        </p:spPr>
        <p:txBody>
          <a:bodyPr/>
          <a:lstStyle/>
          <a:p>
            <a:r>
              <a:rPr lang="ru-RU" dirty="0" err="1"/>
              <a:t>Активоване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 добре </a:t>
            </a:r>
            <a:r>
              <a:rPr lang="ru-RU" dirty="0" err="1"/>
              <a:t>вловлює</a:t>
            </a:r>
            <a:r>
              <a:rPr lang="ru-RU" dirty="0"/>
              <a:t> </a:t>
            </a:r>
            <a:r>
              <a:rPr lang="ru-RU" dirty="0" err="1"/>
              <a:t>домішки</a:t>
            </a:r>
            <a:r>
              <a:rPr lang="ru-RU" dirty="0"/>
              <a:t>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вуглецю</a:t>
            </a:r>
            <a:r>
              <a:rPr lang="ru-RU" dirty="0"/>
              <a:t> (</a:t>
            </a:r>
            <a:r>
              <a:rPr lang="ru-RU" dirty="0" err="1"/>
              <a:t>інсектициди</a:t>
            </a:r>
            <a:r>
              <a:rPr lang="ru-RU" dirty="0"/>
              <a:t>, </a:t>
            </a:r>
            <a:r>
              <a:rPr lang="ru-RU" dirty="0" err="1"/>
              <a:t>гербіциди</a:t>
            </a:r>
            <a:r>
              <a:rPr lang="ru-RU" dirty="0"/>
              <a:t> та </a:t>
            </a:r>
            <a:r>
              <a:rPr lang="ru-RU" dirty="0" err="1"/>
              <a:t>поліхлоровані</a:t>
            </a:r>
            <a:r>
              <a:rPr lang="ru-RU" dirty="0"/>
              <a:t> </a:t>
            </a:r>
            <a:r>
              <a:rPr lang="ru-RU" dirty="0" err="1"/>
              <a:t>біфеніли</a:t>
            </a:r>
            <a:r>
              <a:rPr lang="ru-RU" dirty="0"/>
              <a:t>), </a:t>
            </a:r>
            <a:r>
              <a:rPr lang="ru-RU" dirty="0" err="1"/>
              <a:t>прибирає</a:t>
            </a:r>
            <a:r>
              <a:rPr lang="ru-RU" dirty="0"/>
              <a:t> </a:t>
            </a:r>
            <a:r>
              <a:rPr lang="ru-RU" dirty="0" err="1"/>
              <a:t>неприємний</a:t>
            </a:r>
            <a:r>
              <a:rPr lang="ru-RU" dirty="0"/>
              <a:t> запах води та хлор.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77AD5C-DE75-C379-5E63-55119FEE2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EA87306C-81BA-4795-A5CA-9392456A8C1E}" type="slidenum">
              <a:rPr lang="ru-RU" noProof="0" smtClean="0"/>
              <a:pPr rtl="0"/>
              <a:t>6</a:t>
            </a:fld>
            <a:endParaRPr lang="ru-RU" noProof="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78586E8-A84E-38A4-7F08-4309C09B3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87" y="3464381"/>
            <a:ext cx="4681672" cy="3074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6">
            <a:extLst>
              <a:ext uri="{FF2B5EF4-FFF2-40B4-BE49-F238E27FC236}">
                <a16:creationId xmlns:a16="http://schemas.microsoft.com/office/drawing/2014/main" id="{F9146D87-1CEF-5E39-C703-E1E0B017B1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7942905"/>
              </p:ext>
            </p:extLst>
          </p:nvPr>
        </p:nvGraphicFramePr>
        <p:xfrm>
          <a:off x="5085079" y="2590800"/>
          <a:ext cx="6703514" cy="413067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031610">
                  <a:extLst>
                    <a:ext uri="{9D8B030D-6E8A-4147-A177-3AD203B41FA5}">
                      <a16:colId xmlns:a16="http://schemas.microsoft.com/office/drawing/2014/main" val="2544004753"/>
                    </a:ext>
                  </a:extLst>
                </a:gridCol>
                <a:gridCol w="1039681">
                  <a:extLst>
                    <a:ext uri="{9D8B030D-6E8A-4147-A177-3AD203B41FA5}">
                      <a16:colId xmlns:a16="http://schemas.microsoft.com/office/drawing/2014/main" val="826675547"/>
                    </a:ext>
                  </a:extLst>
                </a:gridCol>
                <a:gridCol w="1087061">
                  <a:extLst>
                    <a:ext uri="{9D8B030D-6E8A-4147-A177-3AD203B41FA5}">
                      <a16:colId xmlns:a16="http://schemas.microsoft.com/office/drawing/2014/main" val="1892239384"/>
                    </a:ext>
                  </a:extLst>
                </a:gridCol>
                <a:gridCol w="1094405">
                  <a:extLst>
                    <a:ext uri="{9D8B030D-6E8A-4147-A177-3AD203B41FA5}">
                      <a16:colId xmlns:a16="http://schemas.microsoft.com/office/drawing/2014/main" val="1812249093"/>
                    </a:ext>
                  </a:extLst>
                </a:gridCol>
                <a:gridCol w="1307412">
                  <a:extLst>
                    <a:ext uri="{9D8B030D-6E8A-4147-A177-3AD203B41FA5}">
                      <a16:colId xmlns:a16="http://schemas.microsoft.com/office/drawing/2014/main" val="4000240710"/>
                    </a:ext>
                  </a:extLst>
                </a:gridCol>
                <a:gridCol w="1143345">
                  <a:extLst>
                    <a:ext uri="{9D8B030D-6E8A-4147-A177-3AD203B41FA5}">
                      <a16:colId xmlns:a16="http://schemas.microsoft.com/office/drawing/2014/main" val="4062001078"/>
                    </a:ext>
                  </a:extLst>
                </a:gridCol>
              </a:tblGrid>
              <a:tr h="1457876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/>
                        <a:t>Фільтри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/>
                        <a:t>Очищення бактерій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/>
                        <a:t>Видаляють метали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/>
                        <a:t>Видаляють солі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Видаляють нафтопродукти</a:t>
                      </a:r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noProof="1"/>
                        <a:t>Видаляють хлор</a:t>
                      </a:r>
                      <a:endParaRPr lang="ru-RU" sz="1600" noProof="1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1666168"/>
                  </a:ext>
                </a:extLst>
              </a:tr>
              <a:tr h="781280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bg1"/>
                          </a:solidFill>
                        </a:rPr>
                        <a:t>Пісок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800" b="1" kern="1200" dirty="0">
                          <a:solidFill>
                            <a:schemeClr val="tx1"/>
                          </a:solidFill>
                        </a:rPr>
                        <a:t>+ / -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800" b="1" kern="1200" dirty="0">
                          <a:solidFill>
                            <a:schemeClr val="tx1"/>
                          </a:solidFill>
                        </a:rPr>
                        <a:t>+ / -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800" b="1" kern="1200" dirty="0">
                          <a:solidFill>
                            <a:schemeClr val="tx1"/>
                          </a:solidFill>
                        </a:rPr>
                        <a:t>+ / -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3614941"/>
                  </a:ext>
                </a:extLst>
              </a:tr>
              <a:tr h="781280"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>
                          <a:solidFill>
                            <a:schemeClr val="bg1"/>
                          </a:solidFill>
                          <a:effectLst/>
                        </a:rPr>
                        <a:t>Ксилема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800" b="1" kern="12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>
                          <a:solidFill>
                            <a:schemeClr val="tx1"/>
                          </a:solidFill>
                        </a:rPr>
                        <a:t>+ / -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>
                          <a:solidFill>
                            <a:schemeClr val="tx1"/>
                          </a:solidFill>
                        </a:rPr>
                        <a:t>+ / -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0090876"/>
                  </a:ext>
                </a:extLst>
              </a:tr>
              <a:tr h="11102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>
                          <a:solidFill>
                            <a:schemeClr val="bg1"/>
                          </a:solidFill>
                          <a:effectLst/>
                        </a:rPr>
                        <a:t>Активоване вугілля</a:t>
                      </a:r>
                      <a:endParaRPr lang="ru-RU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800" b="1" kern="12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3489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719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14739-7C6C-B056-9546-FB7897F72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dirty="0"/>
              <a:t>План проведення експерименту</a:t>
            </a:r>
            <a:endParaRPr lang="ru-RU" sz="40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66B0C10-5C52-0A83-067A-C466D971E9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0800" y="2797951"/>
            <a:ext cx="2351446" cy="1837587"/>
          </a:xfrm>
        </p:spPr>
        <p:txBody>
          <a:bodyPr anchor="ctr"/>
          <a:lstStyle/>
          <a:p>
            <a:r>
              <a:rPr lang="uk-UA" sz="1600" dirty="0"/>
              <a:t>Опрацювання попередньої інформації щодо експерименту з фільтрації води та підготовка фільтраційного матеріалу</a:t>
            </a:r>
            <a:endParaRPr lang="ru-RU" sz="160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4BD154E2-C705-023E-29B0-5F385480C6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08580" y="2797952"/>
            <a:ext cx="2351446" cy="1277990"/>
          </a:xfrm>
        </p:spPr>
        <p:txBody>
          <a:bodyPr anchor="t"/>
          <a:lstStyle/>
          <a:p>
            <a:r>
              <a:rPr lang="ru-RU" sz="1600" dirty="0"/>
              <a:t>Проведення експерименту з фільтрування розчину кави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E347CAB-BAAD-D26A-3645-126FBFE5216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03400" y="2797952"/>
            <a:ext cx="2351446" cy="1277990"/>
          </a:xfrm>
        </p:spPr>
        <p:txBody>
          <a:bodyPr anchor="t"/>
          <a:lstStyle/>
          <a:p>
            <a:r>
              <a:rPr lang="ru-RU" sz="1600" dirty="0"/>
              <a:t>Проведення експерименту з фільтрування напою </a:t>
            </a:r>
            <a:r>
              <a:rPr lang="en-GB" sz="1600" dirty="0"/>
              <a:t>«Fanta» </a:t>
            </a:r>
            <a:endParaRPr lang="ru-RU" sz="1600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31CAAC2A-72ED-12BD-A09C-382E0B5356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71180" y="2797952"/>
            <a:ext cx="2351446" cy="1277990"/>
          </a:xfrm>
        </p:spPr>
        <p:txBody>
          <a:bodyPr anchor="t"/>
          <a:lstStyle/>
          <a:p>
            <a:r>
              <a:rPr lang="ru-RU" sz="1600" dirty="0"/>
              <a:t>висновки щодо результатів експериментів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549E5E-7D09-941E-A06A-DD5E8664EC33}"/>
              </a:ext>
            </a:extLst>
          </p:cNvPr>
          <p:cNvSpPr txBox="1"/>
          <p:nvPr/>
        </p:nvSpPr>
        <p:spPr>
          <a:xfrm>
            <a:off x="1684450" y="2151621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/>
              <a:t>1</a:t>
            </a:r>
            <a:endParaRPr lang="ru-RU" sz="3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2509D8-91EA-FFE3-10D2-E36D3FF5F3E5}"/>
              </a:ext>
            </a:extLst>
          </p:cNvPr>
          <p:cNvSpPr txBox="1"/>
          <p:nvPr/>
        </p:nvSpPr>
        <p:spPr>
          <a:xfrm>
            <a:off x="4485892" y="2155263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/>
              <a:t>2</a:t>
            </a:r>
            <a:endParaRPr lang="ru-RU" sz="3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FD281A-0C04-71C3-7949-5BC3C2C50503}"/>
              </a:ext>
            </a:extLst>
          </p:cNvPr>
          <p:cNvSpPr txBox="1"/>
          <p:nvPr/>
        </p:nvSpPr>
        <p:spPr>
          <a:xfrm>
            <a:off x="7287334" y="2151620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/>
              <a:t>3</a:t>
            </a:r>
            <a:endParaRPr lang="ru-RU" sz="36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DD4F52-06CF-6C5F-D9C8-01116A35294A}"/>
              </a:ext>
            </a:extLst>
          </p:cNvPr>
          <p:cNvSpPr txBox="1"/>
          <p:nvPr/>
        </p:nvSpPr>
        <p:spPr>
          <a:xfrm>
            <a:off x="10033543" y="2151619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/>
              <a:t>4</a:t>
            </a:r>
            <a:endParaRPr lang="ru-RU" sz="3600" b="1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5D6B29A-6CE4-491C-D291-FBCBABF0F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228" y="3867414"/>
            <a:ext cx="2516792" cy="2990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2224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8939F-69E8-53EA-797E-0D68CC9B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000" b="1" dirty="0"/>
              <a:t>1</a:t>
            </a:r>
            <a:r>
              <a:rPr lang="ru-RU" sz="2000" dirty="0"/>
              <a:t>. </a:t>
            </a:r>
            <a:r>
              <a:rPr lang="uk-UA" sz="2000" dirty="0"/>
              <a:t>Опрацювання попередньої інформації щодо експерименту з фільтрації води та підготовка фільтраційного матеріалу</a:t>
            </a:r>
            <a:endParaRPr lang="ru-RU" sz="20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B95451-9965-BEB3-98F9-C7117461AD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uk-UA" dirty="0"/>
              <a:t>1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F2A516-A00A-A730-2E73-ECCD601121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0003" y="2645015"/>
            <a:ext cx="876930" cy="720400"/>
          </a:xfrm>
        </p:spPr>
        <p:txBody>
          <a:bodyPr/>
          <a:lstStyle/>
          <a:p>
            <a:r>
              <a:rPr lang="ru-RU" dirty="0"/>
              <a:t>2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7F0261-A512-6065-68B3-9E023B748B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0003" y="3675571"/>
            <a:ext cx="876930" cy="720400"/>
          </a:xfrm>
        </p:spPr>
        <p:txBody>
          <a:bodyPr/>
          <a:lstStyle/>
          <a:p>
            <a:r>
              <a:rPr lang="ru-RU" dirty="0"/>
              <a:t>3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B72C0A7-6798-BBA7-8D5B-378EC512A9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95968" y="2482270"/>
            <a:ext cx="3905937" cy="1017102"/>
          </a:xfrm>
        </p:spPr>
        <p:txBody>
          <a:bodyPr/>
          <a:lstStyle/>
          <a:p>
            <a:r>
              <a:rPr lang="ru-RU" dirty="0"/>
              <a:t>Знайдено інформацію з приводу наявності ксилемного матеріалу у найближчому оточені.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54BCD69-9BBE-9DC6-CB34-BD398F5535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95969" y="1465168"/>
            <a:ext cx="3905937" cy="1017102"/>
          </a:xfrm>
        </p:spPr>
        <p:txBody>
          <a:bodyPr/>
          <a:lstStyle/>
          <a:p>
            <a:r>
              <a:rPr lang="ru-RU" dirty="0"/>
              <a:t>Опрацьовано матеріали з приводу діаметру частинок кави розчиненої у воді.</a:t>
            </a:r>
          </a:p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35274B9-0320-6186-61FF-B5E286A687E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95969" y="3527220"/>
            <a:ext cx="3905937" cy="1017102"/>
          </a:xfrm>
        </p:spPr>
        <p:txBody>
          <a:bodyPr/>
          <a:lstStyle/>
          <a:p>
            <a:r>
              <a:rPr lang="uk-UA" dirty="0"/>
              <a:t>Куплено активоване вугілля та річний пісок для фільтрації води.</a:t>
            </a:r>
            <a:endParaRPr lang="ru-RU" dirty="0"/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0F5E482A-D47B-B4C2-104E-C61A5A9153D8}"/>
              </a:ext>
            </a:extLst>
          </p:cNvPr>
          <p:cNvSpPr txBox="1">
            <a:spLocks/>
          </p:cNvSpPr>
          <p:nvPr/>
        </p:nvSpPr>
        <p:spPr>
          <a:xfrm>
            <a:off x="920003" y="4706127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4</a:t>
            </a:r>
            <a:endParaRPr lang="ru-RU" dirty="0"/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id="{B10DE121-6D70-F732-FBA0-8C4A5878CC96}"/>
              </a:ext>
            </a:extLst>
          </p:cNvPr>
          <p:cNvSpPr txBox="1">
            <a:spLocks/>
          </p:cNvSpPr>
          <p:nvPr/>
        </p:nvSpPr>
        <p:spPr>
          <a:xfrm>
            <a:off x="1995969" y="4557776"/>
            <a:ext cx="3905937" cy="1017102"/>
          </a:xfrm>
          <a:prstGeom prst="rect">
            <a:avLst/>
          </a:prstGeom>
        </p:spPr>
        <p:txBody>
          <a:bodyPr rtlCol="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Підготовлено ксилему за особливою рецептурою. </a:t>
            </a: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82BB909-BDB1-1F3B-4F85-870D1B4B32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032095" y="-303895"/>
            <a:ext cx="1853121" cy="246091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33FA7C-70AD-B1B0-269F-558A24EF5C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84263" y="1747328"/>
            <a:ext cx="1853122" cy="201359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B14939B-9F9D-F7DF-E02E-1BE2591439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276266" y="1749019"/>
            <a:ext cx="1853122" cy="201358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E23ECAA-9241-20A6-B37B-C7A9072369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93234" y="1651878"/>
            <a:ext cx="1855620" cy="22069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33D7932-C0A9-0B4D-10EC-30EDF7E351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133166" y="3218649"/>
            <a:ext cx="2600555" cy="351133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47F030D-CF03-2CF4-A634-D1FA7DD0F0E7}"/>
              </a:ext>
            </a:extLst>
          </p:cNvPr>
          <p:cNvSpPr/>
          <p:nvPr/>
        </p:nvSpPr>
        <p:spPr>
          <a:xfrm>
            <a:off x="-1" y="6248018"/>
            <a:ext cx="12192001" cy="609982"/>
          </a:xfrm>
          <a:prstGeom prst="rect">
            <a:avLst/>
          </a:prstGeom>
          <a:solidFill>
            <a:srgbClr val="5575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4E29E8D-46DD-5A0B-E85F-EAD590CAA8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" r="27008"/>
          <a:stretch/>
        </p:blipFill>
        <p:spPr>
          <a:xfrm rot="5400000">
            <a:off x="6066691" y="3624896"/>
            <a:ext cx="2572964" cy="267124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958FD3D-A367-42A4-FDC5-BCCD186799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2" b="6254"/>
          <a:stretch/>
        </p:blipFill>
        <p:spPr>
          <a:xfrm>
            <a:off x="8235437" y="-2500"/>
            <a:ext cx="1495026" cy="183175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F795276-21D4-6728-1AE3-1AE3B0354A3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672"/>
          <a:stretch/>
        </p:blipFill>
        <p:spPr>
          <a:xfrm>
            <a:off x="6017547" y="0"/>
            <a:ext cx="2217890" cy="182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8939F-69E8-53EA-797E-0D68CC9B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2, </a:t>
            </a:r>
            <a:r>
              <a:rPr lang="ru-RU" sz="2000" dirty="0"/>
              <a:t>Проведення експерименту з фільтрування розчину кави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B95451-9965-BEB3-98F9-C7117461AD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0003" y="1205901"/>
            <a:ext cx="876929" cy="720399"/>
          </a:xfrm>
        </p:spPr>
        <p:txBody>
          <a:bodyPr/>
          <a:lstStyle/>
          <a:p>
            <a:r>
              <a:rPr lang="uk-UA" dirty="0"/>
              <a:t>1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F2A516-A00A-A730-2E73-ECCD601121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0003" y="2126855"/>
            <a:ext cx="876930" cy="720400"/>
          </a:xfrm>
        </p:spPr>
        <p:txBody>
          <a:bodyPr/>
          <a:lstStyle/>
          <a:p>
            <a:r>
              <a:rPr lang="ru-RU" dirty="0"/>
              <a:t>2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7F0261-A512-6065-68B3-9E023B748B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0003" y="3047810"/>
            <a:ext cx="876930" cy="720400"/>
          </a:xfrm>
        </p:spPr>
        <p:txBody>
          <a:bodyPr/>
          <a:lstStyle/>
          <a:p>
            <a:r>
              <a:rPr lang="ru-RU" dirty="0"/>
              <a:t>3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B72C0A7-6798-BBA7-8D5B-378EC512A9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95969" y="1098273"/>
            <a:ext cx="3905937" cy="1017102"/>
          </a:xfrm>
        </p:spPr>
        <p:txBody>
          <a:bodyPr/>
          <a:lstStyle/>
          <a:p>
            <a:r>
              <a:rPr lang="ru-RU" dirty="0"/>
              <a:t>Промито та прокалено річний пісок від забруднень та актиоване вугілля від вугільного пилу.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54BCD69-9BBE-9DC6-CB34-BD398F5535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52790" y="2038967"/>
            <a:ext cx="3905937" cy="1017102"/>
          </a:xfrm>
        </p:spPr>
        <p:txBody>
          <a:bodyPr/>
          <a:lstStyle/>
          <a:p>
            <a:r>
              <a:rPr lang="ru-RU" dirty="0"/>
              <a:t>Виготовлено дві фільтраційні системи: для використання під тиском та самопливом.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5969D81-AA61-6ECD-D47E-3848AB23B5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938"/>
          <a:stretch/>
        </p:blipFill>
        <p:spPr>
          <a:xfrm rot="5400000">
            <a:off x="7933334" y="3482934"/>
            <a:ext cx="3009320" cy="3168781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435274B9-0320-6186-61FF-B5E286A687E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95969" y="3050980"/>
            <a:ext cx="3905937" cy="1017102"/>
          </a:xfrm>
        </p:spPr>
        <p:txBody>
          <a:bodyPr/>
          <a:lstStyle/>
          <a:p>
            <a:r>
              <a:rPr lang="ru-RU" dirty="0"/>
              <a:t>Підготовлено водний розчин кави та проведено експеримент.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47F030D-CF03-2CF4-A634-D1FA7DD0F0E7}"/>
              </a:ext>
            </a:extLst>
          </p:cNvPr>
          <p:cNvSpPr/>
          <p:nvPr/>
        </p:nvSpPr>
        <p:spPr>
          <a:xfrm>
            <a:off x="-1" y="6248018"/>
            <a:ext cx="12192001" cy="609982"/>
          </a:xfrm>
          <a:prstGeom prst="rect">
            <a:avLst/>
          </a:prstGeom>
          <a:solidFill>
            <a:srgbClr val="5575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2C7456-5FE0-D011-955E-AD6D440221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68" b="-3661"/>
          <a:stretch/>
        </p:blipFill>
        <p:spPr>
          <a:xfrm rot="5400000">
            <a:off x="5559539" y="3751308"/>
            <a:ext cx="2716566" cy="226839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45A44EF-7F54-6F8B-3A90-44D65A1572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313217" y="3365004"/>
            <a:ext cx="4351407" cy="140615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357946D-C38C-F588-068F-080A5723DA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805"/>
          <a:stretch/>
        </p:blipFill>
        <p:spPr>
          <a:xfrm rot="5400000">
            <a:off x="8871552" y="1648376"/>
            <a:ext cx="2100832" cy="172774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056A3ED-C9B7-3571-664F-A5ABA5E294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4278" y="1905638"/>
            <a:ext cx="2379329" cy="165898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FD76E66-18D3-4104-200D-BA91A52EC7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169622" y="528500"/>
            <a:ext cx="1915065" cy="85980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C2810F-EF63-57E2-356D-6566493E4FA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282052" y="5353"/>
            <a:ext cx="2184949" cy="163494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A134B61-4E4F-C5FB-0897-EEA5D8A4C7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47376" y="567141"/>
            <a:ext cx="1915063" cy="78469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244873-6160-954D-0805-FF0AC8016E5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4279" y="-4329"/>
            <a:ext cx="3071923" cy="192080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1E8CC59-3039-8687-C236-F780E6A242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9491" y="1913525"/>
            <a:ext cx="827369" cy="1651095"/>
          </a:xfrm>
          <a:prstGeom prst="rect">
            <a:avLst/>
          </a:prstGeom>
        </p:spPr>
      </p:pic>
      <p:graphicFrame>
        <p:nvGraphicFramePr>
          <p:cNvPr id="62" name="Диаграмма 61">
            <a:extLst>
              <a:ext uri="{FF2B5EF4-FFF2-40B4-BE49-F238E27FC236}">
                <a16:creationId xmlns:a16="http://schemas.microsoft.com/office/drawing/2014/main" id="{61128D41-CE61-9FA5-AE08-AB4DD13027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5210606"/>
              </p:ext>
            </p:extLst>
          </p:nvPr>
        </p:nvGraphicFramePr>
        <p:xfrm>
          <a:off x="1" y="3801932"/>
          <a:ext cx="5864278" cy="2441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587836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327435_TF16411175_Win32" id="{2345F186-80B7-4938-8C0C-D7511F1644B8}" vid="{763357D7-98BF-4FAD-879A-6CD51718581B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439292-23DE-4FBC-B000-AFED89AC64F3}">
  <ds:schemaRefs>
    <ds:schemaRef ds:uri="http://schemas.microsoft.com/sharepoint/v3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230e9df3-be65-4c73-a93b-d1236ebd677e"/>
    <ds:schemaRef ds:uri="71af3243-3dd4-4a8d-8c0d-dd76da1f02a5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5F1115-A9D1-4ADF-878E-8B9CEB1416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красочном исполнении</Template>
  <TotalTime>7508</TotalTime>
  <Words>1115</Words>
  <Application>Microsoft Office PowerPoint</Application>
  <PresentationFormat>Широкоэкранный</PresentationFormat>
  <Paragraphs>108</Paragraphs>
  <Slides>14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Arial</vt:lpstr>
      <vt:lpstr>Calibri</vt:lpstr>
      <vt:lpstr>e-Ukraine Bold</vt:lpstr>
      <vt:lpstr>e-Ukraine Medium</vt:lpstr>
      <vt:lpstr>Tenorite </vt:lpstr>
      <vt:lpstr>Times New Roman</vt:lpstr>
      <vt:lpstr>Тема Office</vt:lpstr>
      <vt:lpstr>Дослід з фільтрації водних розчинів, використовуючи ксилемний фільтр, як основний компонент фільтрації.</vt:lpstr>
      <vt:lpstr>Проблема</vt:lpstr>
      <vt:lpstr>Ідея</vt:lpstr>
      <vt:lpstr>Пісок</vt:lpstr>
      <vt:lpstr>Ксилема</vt:lpstr>
      <vt:lpstr>Активоване вугілля</vt:lpstr>
      <vt:lpstr>План проведення експерименту</vt:lpstr>
      <vt:lpstr>1. Опрацювання попередньої інформації щодо експерименту з фільтрації води та підготовка фільтраційного матеріалу</vt:lpstr>
      <vt:lpstr>2, Проведення експерименту з фільтрування розчину кави</vt:lpstr>
      <vt:lpstr>3. Проведення експерименту з фільтрування фанти</vt:lpstr>
      <vt:lpstr>Обґрунтування фізичних явищ досліду</vt:lpstr>
      <vt:lpstr>Висновки та результати</vt:lpstr>
      <vt:lpstr>Список Джерел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МАН-Юніор-Дослідник</dc:title>
  <dc:creator>Олег Хлопук</dc:creator>
  <cp:lastModifiedBy>Олег Хлопук</cp:lastModifiedBy>
  <cp:revision>53</cp:revision>
  <dcterms:created xsi:type="dcterms:W3CDTF">2022-11-14T18:50:38Z</dcterms:created>
  <dcterms:modified xsi:type="dcterms:W3CDTF">2023-04-24T15:21:45Z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