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71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82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F9979-82D4-4007-AEE0-AB6434766515}" type="datetimeFigureOut">
              <a:rPr lang="uk-UA" smtClean="0"/>
              <a:pPr/>
              <a:t>12.04.2023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3343F-BA07-41E1-9BBA-2DC46989C83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5620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3343F-BA07-41E1-9BBA-2DC46989C831}" type="slidenum">
              <a:rPr lang="uk-UA" smtClean="0"/>
              <a:pPr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56154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3343F-BA07-41E1-9BBA-2DC46989C831}" type="slidenum">
              <a:rPr lang="uk-UA" smtClean="0"/>
              <a:pPr/>
              <a:t>12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F46D-4B79-4CA0-AE7E-C59F4E5FB0A3}" type="datetimeFigureOut">
              <a:rPr lang="uk-UA" smtClean="0"/>
              <a:pPr/>
              <a:t>12.04.2023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449-521F-474E-881C-63181D4CD03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F46D-4B79-4CA0-AE7E-C59F4E5FB0A3}" type="datetimeFigureOut">
              <a:rPr lang="uk-UA" smtClean="0"/>
              <a:pPr/>
              <a:t>12.04.2023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449-521F-474E-881C-63181D4CD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F46D-4B79-4CA0-AE7E-C59F4E5FB0A3}" type="datetimeFigureOut">
              <a:rPr lang="uk-UA" smtClean="0"/>
              <a:pPr/>
              <a:t>12.04.2023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449-521F-474E-881C-63181D4CD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F46D-4B79-4CA0-AE7E-C59F4E5FB0A3}" type="datetimeFigureOut">
              <a:rPr lang="uk-UA" smtClean="0"/>
              <a:pPr/>
              <a:t>12.04.2023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449-521F-474E-881C-63181D4CD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F46D-4B79-4CA0-AE7E-C59F4E5FB0A3}" type="datetimeFigureOut">
              <a:rPr lang="uk-UA" smtClean="0"/>
              <a:pPr/>
              <a:t>12.04.2023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449-521F-474E-881C-63181D4CD03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F46D-4B79-4CA0-AE7E-C59F4E5FB0A3}" type="datetimeFigureOut">
              <a:rPr lang="uk-UA" smtClean="0"/>
              <a:pPr/>
              <a:t>12.04.2023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449-521F-474E-881C-63181D4CD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F46D-4B79-4CA0-AE7E-C59F4E5FB0A3}" type="datetimeFigureOut">
              <a:rPr lang="uk-UA" smtClean="0"/>
              <a:pPr/>
              <a:t>12.04.2023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449-521F-474E-881C-63181D4CD03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6" name="Прямоугольник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F46D-4B79-4CA0-AE7E-C59F4E5FB0A3}" type="datetimeFigureOut">
              <a:rPr lang="uk-UA" smtClean="0"/>
              <a:pPr/>
              <a:t>12.04.2023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449-521F-474E-881C-63181D4CD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F46D-4B79-4CA0-AE7E-C59F4E5FB0A3}" type="datetimeFigureOut">
              <a:rPr lang="uk-UA" smtClean="0"/>
              <a:pPr/>
              <a:t>12.04.2023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449-521F-474E-881C-63181D4CD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8F46D-4B79-4CA0-AE7E-C59F4E5FB0A3}" type="datetimeFigureOut">
              <a:rPr lang="uk-UA" smtClean="0"/>
              <a:pPr/>
              <a:t>12.04.2023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1449-521F-474E-881C-63181D4CD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E4F8F46D-4B79-4CA0-AE7E-C59F4E5FB0A3}" type="datetimeFigureOut">
              <a:rPr lang="uk-UA" smtClean="0"/>
              <a:pPr/>
              <a:t>12.04.2023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806B1449-521F-474E-881C-63181D4CD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4F8F46D-4B79-4CA0-AE7E-C59F4E5FB0A3}" type="datetimeFigureOut">
              <a:rPr lang="uk-UA" smtClean="0"/>
              <a:pPr/>
              <a:t>12.04.2023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06B1449-521F-474E-881C-63181D4CD033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agroflora.ru/zagalna-harakteristika-rodini-sovki-na-prikladi-kapustjanoj-sovk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857250"/>
            <a:ext cx="10363200" cy="546125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ВЗАЄМОДІЯ ФАУНИ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NOCTUIDAE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(LEPIDOPTERA, INSECTA) 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МОНТАННИМИ </a:t>
            </a:r>
            <a:r>
              <a:rPr lang="uk-UA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ЕКОСИСТЕМами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КАРПАТ  І   НАВКОЛИШНІМ СЕРЕДОВИЩЕМ</a:t>
            </a: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986088"/>
            <a:ext cx="9144000" cy="2701480"/>
          </a:xfrm>
        </p:spPr>
        <p:txBody>
          <a:bodyPr>
            <a:noAutofit/>
          </a:bodyPr>
          <a:lstStyle/>
          <a:p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Хлабатий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ян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Тарасович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Івано-Франківський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спортивний ліцей                    </a:t>
            </a: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Івано-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Фраківської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обласної ради, 10 клас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Підлужжя</a:t>
            </a:r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керівник: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Сегида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Тетяна Олегівна, 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біології Івано-Франківського спортивного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ліцею</a:t>
            </a: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Івано-Франківської обласної ради</a:t>
            </a:r>
          </a:p>
          <a:p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1872" y="128016"/>
            <a:ext cx="10213848" cy="411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2529840" y="170164"/>
            <a:ext cx="7132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Івано-Франківське обласне відділення Малої академії наук </a:t>
            </a:r>
            <a:r>
              <a:rPr lang="uk-UA" b="1" dirty="0" smtClean="0"/>
              <a:t>України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4687824" y="5856839"/>
            <a:ext cx="2816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Івано-Франківськ 2023 р.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934083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42975" y="428625"/>
            <a:ext cx="9686925" cy="59721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Метелики совок мають досить розтягнутий період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льоту: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20-50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днів у деяких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моноциклічних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видів а також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80-120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днів і   більше   у  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поліциклічних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та   в   деяких  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моноциклічних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видів   з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імагінальною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діапаузою.</a:t>
            </a:r>
          </a:p>
          <a:p>
            <a:pPr marL="0" indent="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добовим ритмом льоту переважна більшість совок є сутінковими чи нічними комахами (звідси назва родини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Noctuidae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нічниці). У високих широтах або високогір'ях багато видів активні вдень.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Деякі з цих видів летять вночі на світлові пастки.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Відзначаючись позитивним фототропізмом, переважна більшість совок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летить вночі на штучні джерела світла, що дозволяє використовувати для їх кількісного обліку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світлопастки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Світло не приваблює чи дуже слабко приваблює види з денною активністю.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більшості совок характерна реакція повороту вбік від джерела ультразвуків частотного діапазону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20-40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кГц, представленого в низькочастотній</a:t>
            </a:r>
            <a:r>
              <a:rPr lang="uk-UA" sz="24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частині спектра криків летючих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мишей.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3312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85838" y="228600"/>
            <a:ext cx="10601325" cy="63865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швидкості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польоту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мічених метеликів совок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аутографи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гамми, іпсилон, великої стрічкової показало, що вона становить близько 36—43 км/год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Aubert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1969).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Найповільніше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літають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вусатки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не виходять за межі лісів, парків та інших закритих біотопів. Зовсім не літають деякі самки з редукованими крилами, зокрема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пізньоосіння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совок належить величезна кількість видів метеликів, визначити яких з точністю неможливо (в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80-х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роках їх кількість перевищувала 2500, але в цей час   відома   набагато   більша   кількість   видів).   Загалом   на   Україні зареєстровано 588 видів совок, з них на Західній Україні відомо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430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видів. На території Східних Карпат виявлено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видів родини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Noctuidae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Результат пошуку зображень за запитом &quot;Scoliopteryx libatrix L.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5059" y="4256689"/>
            <a:ext cx="3670834" cy="2348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Результат пошуку зображень за запитом &quot;Catocala sponsa L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0927" y="4199538"/>
            <a:ext cx="3670834" cy="2348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1" y="4429124"/>
            <a:ext cx="17335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Малинова орденська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стрічка (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Catocala</a:t>
            </a:r>
            <a:r>
              <a:rPr lang="en-US" i="1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sponsa</a:t>
            </a:r>
            <a:r>
              <a:rPr lang="en-US" i="1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i="1" dirty="0" smtClean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600074" y="4457700"/>
            <a:ext cx="15430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Совка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зубчатокрила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Scoliopteryx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libatrix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en-US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580819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42963" y="400051"/>
            <a:ext cx="10372726" cy="60007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Метелики деяких видів совок приносять певну користь як запилювачі соняшника і декоративних квіткових рослин: лілій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садових форм братків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світовій фауні, за даними В. В. Яхонтова (1956), зареєстровано 16 хижих видів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совок,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гусінь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яких живиться шкідливими червцями й щитівками. З них на півдні України поширена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каліма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червцева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яку завозили з Криму до Середньої Азії та Закавказзя для боротьби з щитівками несправжніми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туранською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мегринською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кулеподібною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 шкода, якої завдають совки, дуже відчутна. Сільськогосподарським культурам і лісовим насадженням на Україні та суміжних територіях шкодять 170 видів совок (понад 35% видового складу), у тому числі 120 видів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трифін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25 видів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квадрифін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Першорядними шкідниками в Україні є вісім видів  (совки  озима,  оклична,  капустяна, 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конюшинова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карадрина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люцернова, бавовникова, гамма), другорядними  - 38, третьорядними чи   випадковими - 99.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   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       першорядних і другорядних шкідників належать переважно еврибіонти (35 видів, або 69 %) з широкою кормовою спеціалізацією й екологічною валентністю; це зумовлює їх високу чисельність в антропогенних біотопах майже по всій Україні </a:t>
            </a:r>
          </a:p>
          <a:p>
            <a:pPr marL="0" indent="0" algn="just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7888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757238"/>
            <a:ext cx="11272838" cy="55864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Проте назвати їх шкідниками  можна умовно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та  й взагалі поняття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шкідник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у природі  відносне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Небезпечними шкідниками можна вважати лише види, які за певних умов даного регіону постійно або в окремі роки  перевищують рівень  економічно  відчутної шкідливості  (відповідно першорядні й другорядні шкідники). Найбільше економічне значення в центральних і східних районах Полісся, лісостеповій і степовій зонах України мають совки озима й капустяна, менше - гамма,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бавовникова тощо. </a:t>
            </a:r>
          </a:p>
          <a:p>
            <a:pPr marL="0" indent="0" algn="ctr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Потрібно розуміти й те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що у конкретного виду економічний поріг міняється в залежності від певних умов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от кліматичних умов місцевості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погоди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покоління шкідника і його чисельності тощо.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4322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28663" y="414338"/>
            <a:ext cx="10687050" cy="58721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Висновки</a:t>
            </a:r>
          </a:p>
          <a:p>
            <a:pPr marL="0" indent="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Фауна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Noctuidae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дослідженого району багата і різноманітна, становить інтерес з точки зору збереження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біорізноманіття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На досліджених територіях Івано – Франківської області виявлено  90 видів родини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Noctuidae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Серед них виявлено 18 видів нових для Українських Карпат, 9 видів нових для Івано – Франківської області, виявлено 38 видів совок рідкісних для фауни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України.</a:t>
            </a:r>
          </a:p>
          <a:p>
            <a:pPr marL="0" indent="0" algn="just"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родини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Noctuidae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характерний високий ступінь мозаїчного поширення в Українських Карпатах. Фауна родини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Noctuidae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окремих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місцевостей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може різко відрізнятись як видовим складом так і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частотою зустрічальності.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Що ж до залежності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біорізноманіття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родини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Noctuidae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 сезонного аспекту чи висоти моря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то на досліджуваних територіях ця залежність не прослідковувалась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80592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 </a:t>
            </a:r>
            <a:r>
              <a:rPr lang="ru-RU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використаних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endParaRPr lang="en-US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https://agroflora.ru/zagalna-harakteristika-rodini-sovki-na-prikladi-kapustjanoj-sovki/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Аверкиев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Й.   С.   Атлас  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вреднейших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насекомьіх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леса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М.:   </a:t>
            </a:r>
            <a:r>
              <a:rPr lang="uk-UA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Леснаяпромышленность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- 1984. - 104 с.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uk-UA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Андрианова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 С.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насекомых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М.: Наука. - 1970. - 212 с. 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Бей-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Биенко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Я.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Общая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энтомология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М.: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школа. - 1972. – 460 с.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Бей-</a:t>
            </a:r>
            <a:r>
              <a:rPr lang="uk-UA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Биенко</a:t>
            </a: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Я.  (ред.) 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Определитель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насекомых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европейской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СССР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пяти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томах. Т. 5. - М.-Л. - 1964-1970. - 1500 с. 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uk-UA" sz="19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Воронцов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Й.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Лесная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энтомология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М.: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школа. - 1982. – 350 с.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Воронцов А. И. Проблеми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лесных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насекомых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Лесоведение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-1984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-№4.-с.З-11.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Воронцов А. И.,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Мозолевская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 Г. Практикум по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лесной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энтомологии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школа. - 1978. - 293 с. 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Гамаюнова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С.   Г.,   Новак   Л.   В.  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Массовые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хвое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й 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листогрызущие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вредители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леса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Харьков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Издательство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ХГАУ. - 1999. - 204 с.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Горностаев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Н.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Насекомые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СССР. - М.: Наука. - 1970. - 340 с.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Григорьева</a:t>
            </a: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 Г.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Зерновые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совки й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борьба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ними. -- М.-Л.: Наука. -1958.-120с.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Добровольский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Б.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Фенология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насекомых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М. - 1969. - 450 с</a:t>
            </a: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Ключко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З. Ф., Плющ И. Г.,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Шешурак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П. Н.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Аннотированый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каталог совок (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Lepidoptera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Noctuidae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фауны Украины. – К.: Ин-т зоологи НАН Украины, 2001. – 884 с.</a:t>
            </a:r>
            <a:endParaRPr lang="uk-UA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Ключко 3. Ф. Совки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западных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областей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Украины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К.: Наукова думка. -1963.-260с.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Кожанников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И.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чешуекрылые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Фауна СССР. Т.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XIII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Совки.(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подсемейство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Agrotinae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-М.: Наука. - 1937. - 210 с.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Кришталь О. П. Листогризучі совки і заходи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боротьми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ними. - К.: Наукова думка. - 1953. - 272 с.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Лебедева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С.,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Гороховников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С.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дефолиации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насаждений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сосновой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совкой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леса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М. :МЛТИ. -1984.-Вып.156.-</a:t>
            </a: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с.55-61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Малиновський   К.   А.,  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Крічфалушій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В.   В.   Рослинні   угрупування високогір'я Українських Карпат. - Ужгород. - 2002. - 242 с</a:t>
            </a: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bg1"/>
              </a:buClr>
              <a:buFont typeface="+mj-lt"/>
              <a:buAutoNum type="arabicPeriod"/>
            </a:pP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Марков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 И.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Озимая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совка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Agrotis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segetum Schiff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орошаемых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районах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свеклосеяния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Киргизии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Казахстана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система мер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борьбы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ней. - Фрунзе: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Киргизия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- 1958. - 160 с</a:t>
            </a:r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6187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42925" y="500063"/>
            <a:ext cx="11101388" cy="565785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uk-UA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uk-UA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 вивчення різноманітності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закономірності мозаїчного поширення  родини 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Noctuidae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Карпатах,  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і порівняння   структури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локальних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ентомофаун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Noctuidae</a:t>
            </a: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встановити закономірності їх зміни в сезонному аспекті та особливості їх взаємодії з навколишнім середовищем та екосистемами.  Для цього доцільним вважаємо вирішення наступних завдань дослідження:</a:t>
            </a:r>
          </a:p>
          <a:p>
            <a:pPr lvl="0" algn="just">
              <a:lnSpc>
                <a:spcPct val="150000"/>
              </a:lnSpc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збір, вивчення та аналіз джерел та літератури з біології і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анатомії  представників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фауни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Noctuidae</a:t>
            </a:r>
            <a:r>
              <a:rPr lang="uk-UA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поширення та структури локальних </a:t>
            </a:r>
            <a:r>
              <a:rPr lang="uk-UA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ентомофаун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Noctuidae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території Карпат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особливостей біології представників фауни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Noctuidae</a:t>
            </a:r>
            <a:r>
              <a:rPr lang="uk-UA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різних стадіях розвитку;</a:t>
            </a:r>
          </a:p>
          <a:p>
            <a:pPr lvl="0" algn="just">
              <a:lnSpc>
                <a:spcPct val="150000"/>
              </a:lnSpc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закономірності взаємодії з навколишнім середовищем і екосистемами представників фауни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Noctuidae</a:t>
            </a:r>
            <a:r>
              <a:rPr 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роаналізувати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закономірності мозаїчного поширення родини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Noctuidae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досліджуваному регіоні.</a:t>
            </a:r>
          </a:p>
          <a:p>
            <a:pPr marL="0" lvl="0" indent="0">
              <a:lnSpc>
                <a:spcPct val="150000"/>
              </a:lnSpc>
              <a:buNone/>
            </a:pP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56404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57238" y="328613"/>
            <a:ext cx="10558462" cy="617220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Совки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Noctuidae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родина досить поширених нічних метеликів. Більша частина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представляє  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собою   метеликів   середньої   величини   й   темного фарбування. Черевце совок здебільшого загострене; на грудях і черевці густий волосяний покрив, що утворює іноді чубки й пучки різної форми. На передніх  крилах  перебуває  звичайно  характерний  малюнок,  так  званий малюнок совок. Він складається з 3 поперечних смужок: половинної або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напівсмужки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проходить у підстави або корні крила, передньої й задньої. Потім із хвилястої крайової лінії, що перебуває на зовнішньому краї крила й утворюючої часто фігуру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з 3 плям - круглої, ниркоподібної й конічної або клиноподібної. Ці плями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лежать між передніми й задніми поперечними смужками   в   середньому   полі   крила.   Вусики   довгі, 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щетинкоподібні  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нитковидні, здебільшого однакові в самців і самок (тільки в деяких видів самці мають гребінчасті вусики). Сильно розвинений хоботок. Щупальця нижньої губи стирчать перед головою, другий членик їх сильно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волосистий. </a:t>
            </a:r>
          </a:p>
          <a:p>
            <a:pPr marL="0" indent="0" algn="just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Родину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Noctuidae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 на два комплекси: еволюційно старший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квадрифіноїдний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еволюційно молодший -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трифіноїдний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4966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Місце для вмісту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62665" y="1057275"/>
            <a:ext cx="3502599" cy="512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8" descr="Строение головы насекомого"/>
          <p:cNvSpPr>
            <a:spLocks noChangeAspect="1" noChangeArrowheads="1"/>
          </p:cNvSpPr>
          <p:nvPr/>
        </p:nvSpPr>
        <p:spPr bwMode="auto">
          <a:xfrm>
            <a:off x="2575034" y="1528762"/>
            <a:ext cx="439355" cy="43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4308699" y="671513"/>
            <a:ext cx="276422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1 — верхня губа; </a:t>
            </a:r>
            <a:endParaRPr lang="uk-UA" dirty="0" smtClean="0"/>
          </a:p>
          <a:p>
            <a:r>
              <a:rPr lang="uk-UA" dirty="0" smtClean="0"/>
              <a:t>2 </a:t>
            </a:r>
            <a:r>
              <a:rPr lang="uk-UA" dirty="0"/>
              <a:t>— верхня щелепа; </a:t>
            </a:r>
            <a:endParaRPr lang="uk-UA" dirty="0" smtClean="0"/>
          </a:p>
          <a:p>
            <a:r>
              <a:rPr lang="uk-UA" dirty="0" smtClean="0"/>
              <a:t>3 </a:t>
            </a:r>
            <a:r>
              <a:rPr lang="uk-UA" dirty="0"/>
              <a:t>— лиштва; </a:t>
            </a:r>
            <a:endParaRPr lang="uk-UA" dirty="0" smtClean="0"/>
          </a:p>
          <a:p>
            <a:r>
              <a:rPr lang="uk-UA" dirty="0" smtClean="0"/>
              <a:t>4 </a:t>
            </a:r>
            <a:r>
              <a:rPr lang="uk-UA" dirty="0"/>
              <a:t>— </a:t>
            </a:r>
            <a:r>
              <a:rPr lang="uk-UA" dirty="0" smtClean="0"/>
              <a:t>фронтальний  шов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5 </a:t>
            </a:r>
            <a:r>
              <a:rPr lang="uk-UA" dirty="0"/>
              <a:t>— щоки; 6 — чоло; </a:t>
            </a:r>
            <a:endParaRPr lang="uk-UA" dirty="0" smtClean="0"/>
          </a:p>
          <a:p>
            <a:r>
              <a:rPr lang="uk-UA" dirty="0" smtClean="0"/>
              <a:t>7 </a:t>
            </a:r>
            <a:r>
              <a:rPr lang="uk-UA" dirty="0"/>
              <a:t>— </a:t>
            </a:r>
            <a:r>
              <a:rPr lang="uk-UA" dirty="0" err="1" smtClean="0"/>
              <a:t>вусикова</a:t>
            </a:r>
            <a:r>
              <a:rPr lang="uk-UA" dirty="0" smtClean="0"/>
              <a:t> </a:t>
            </a:r>
            <a:r>
              <a:rPr lang="uk-UA" dirty="0"/>
              <a:t>западина; </a:t>
            </a:r>
            <a:endParaRPr lang="uk-UA" dirty="0" smtClean="0"/>
          </a:p>
          <a:p>
            <a:r>
              <a:rPr lang="uk-UA" dirty="0" smtClean="0"/>
              <a:t>8 </a:t>
            </a:r>
            <a:r>
              <a:rPr lang="uk-UA" dirty="0"/>
              <a:t>— вічка; </a:t>
            </a:r>
            <a:endParaRPr lang="uk-UA" dirty="0" smtClean="0"/>
          </a:p>
          <a:p>
            <a:r>
              <a:rPr lang="uk-UA" dirty="0" smtClean="0"/>
              <a:t>9 </a:t>
            </a:r>
            <a:r>
              <a:rPr lang="uk-UA" dirty="0"/>
              <a:t>— видима частина </a:t>
            </a:r>
            <a:r>
              <a:rPr lang="uk-UA" dirty="0" err="1"/>
              <a:t>е</a:t>
            </a:r>
            <a:r>
              <a:rPr lang="uk-UA" dirty="0" err="1" smtClean="0"/>
              <a:t>пикриніального</a:t>
            </a:r>
            <a:r>
              <a:rPr lang="uk-UA" dirty="0" smtClean="0"/>
              <a:t> </a:t>
            </a:r>
            <a:r>
              <a:rPr lang="uk-UA" dirty="0" err="1" smtClean="0"/>
              <a:t>шова</a:t>
            </a:r>
            <a:endParaRPr lang="uk-UA" dirty="0" smtClean="0"/>
          </a:p>
          <a:p>
            <a:r>
              <a:rPr lang="uk-UA" dirty="0" smtClean="0"/>
              <a:t>10 </a:t>
            </a:r>
            <a:r>
              <a:rPr lang="uk-UA" dirty="0"/>
              <a:t>— око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/>
              <a:t>11 — тім’я; </a:t>
            </a:r>
            <a:endParaRPr lang="uk-UA" dirty="0" smtClean="0"/>
          </a:p>
          <a:p>
            <a:r>
              <a:rPr lang="uk-UA" dirty="0" smtClean="0"/>
              <a:t>12 </a:t>
            </a:r>
            <a:r>
              <a:rPr lang="uk-UA" dirty="0"/>
              <a:t>— </a:t>
            </a:r>
            <a:r>
              <a:rPr lang="uk-UA" dirty="0" err="1"/>
              <a:t>тилковий</a:t>
            </a:r>
            <a:r>
              <a:rPr lang="uk-UA" dirty="0"/>
              <a:t> шов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/>
              <a:t>13 — потилиця; </a:t>
            </a:r>
            <a:endParaRPr lang="uk-UA" dirty="0" smtClean="0"/>
          </a:p>
          <a:p>
            <a:r>
              <a:rPr lang="uk-UA" dirty="0" smtClean="0"/>
              <a:t>14 </a:t>
            </a:r>
            <a:r>
              <a:rPr lang="uk-UA" dirty="0"/>
              <a:t>— </a:t>
            </a:r>
            <a:r>
              <a:rPr lang="uk-UA" dirty="0" err="1"/>
              <a:t>запотиличний</a:t>
            </a:r>
            <a:r>
              <a:rPr lang="uk-UA" dirty="0"/>
              <a:t> шов; 15 — потиличний шов; </a:t>
            </a:r>
            <a:endParaRPr lang="uk-UA" dirty="0" smtClean="0"/>
          </a:p>
          <a:p>
            <a:r>
              <a:rPr lang="uk-UA" dirty="0" smtClean="0"/>
              <a:t>16 </a:t>
            </a:r>
            <a:r>
              <a:rPr lang="uk-UA" dirty="0"/>
              <a:t>— </a:t>
            </a:r>
            <a:r>
              <a:rPr lang="uk-UA" dirty="0" smtClean="0"/>
              <a:t>ш</a:t>
            </a:r>
            <a:r>
              <a:rPr lang="uk-UA" dirty="0"/>
              <a:t>и</a:t>
            </a:r>
            <a:r>
              <a:rPr lang="uk-UA" dirty="0" smtClean="0"/>
              <a:t>йна </a:t>
            </a:r>
            <a:r>
              <a:rPr lang="uk-UA" dirty="0"/>
              <a:t>мембрана; 17 — нижня губа; </a:t>
            </a:r>
            <a:endParaRPr lang="uk-UA" dirty="0" smtClean="0"/>
          </a:p>
          <a:p>
            <a:r>
              <a:rPr lang="uk-UA" dirty="0" smtClean="0"/>
              <a:t>18 </a:t>
            </a:r>
            <a:r>
              <a:rPr lang="uk-UA" dirty="0"/>
              <a:t>— </a:t>
            </a:r>
            <a:r>
              <a:rPr lang="uk-UA" dirty="0" err="1" smtClean="0"/>
              <a:t>нижньо</a:t>
            </a:r>
            <a:r>
              <a:rPr lang="uk-UA" dirty="0" smtClean="0"/>
              <a:t> губний </a:t>
            </a:r>
            <a:r>
              <a:rPr lang="uk-UA" dirty="0"/>
              <a:t>щупик; </a:t>
            </a:r>
            <a:endParaRPr lang="uk-UA" dirty="0" smtClean="0"/>
          </a:p>
          <a:p>
            <a:r>
              <a:rPr lang="uk-UA" dirty="0" smtClean="0"/>
              <a:t>19 </a:t>
            </a:r>
            <a:r>
              <a:rPr lang="uk-UA" dirty="0"/>
              <a:t>– нижня щелепа; </a:t>
            </a:r>
            <a:endParaRPr lang="uk-UA" dirty="0" smtClean="0"/>
          </a:p>
          <a:p>
            <a:r>
              <a:rPr lang="uk-UA" dirty="0" smtClean="0"/>
              <a:t>20 </a:t>
            </a:r>
            <a:r>
              <a:rPr lang="uk-UA" dirty="0"/>
              <a:t>— </a:t>
            </a:r>
            <a:r>
              <a:rPr lang="uk-UA" dirty="0" smtClean="0"/>
              <a:t>нижньощелепний </a:t>
            </a:r>
            <a:r>
              <a:rPr lang="uk-UA" dirty="0"/>
              <a:t>щупик</a:t>
            </a:r>
            <a:br>
              <a:rPr lang="uk-UA" dirty="0"/>
            </a:br>
            <a:endParaRPr lang="uk-UA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7027" y="1308702"/>
            <a:ext cx="4736273" cy="321277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216355" y="4708635"/>
            <a:ext cx="4657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Голова знизу з сисним ротовим </a:t>
            </a:r>
            <a:r>
              <a:rPr lang="uk-UA" dirty="0" smtClean="0"/>
              <a:t>апаратом.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>Хоботок; </a:t>
            </a:r>
            <a:r>
              <a:rPr lang="uk-UA" dirty="0" err="1"/>
              <a:t>гщ</a:t>
            </a:r>
            <a:r>
              <a:rPr lang="uk-UA" dirty="0"/>
              <a:t> – губний </a:t>
            </a:r>
            <a:r>
              <a:rPr lang="uk-UA" dirty="0" smtClean="0"/>
              <a:t>щупик</a:t>
            </a:r>
            <a:r>
              <a:rPr lang="uk-UA" dirty="0"/>
              <a:t>; </a:t>
            </a:r>
            <a:r>
              <a:rPr lang="uk-UA" dirty="0" err="1"/>
              <a:t>вг</a:t>
            </a:r>
            <a:r>
              <a:rPr lang="uk-UA" dirty="0"/>
              <a:t> – верхня губа; </a:t>
            </a:r>
            <a:r>
              <a:rPr lang="uk-UA" dirty="0" err="1"/>
              <a:t>ус</a:t>
            </a:r>
            <a:r>
              <a:rPr lang="uk-UA" dirty="0"/>
              <a:t> – вусик</a:t>
            </a:r>
            <a:r>
              <a:rPr lang="uk-UA" dirty="0" smtClean="0"/>
              <a:t>; </a:t>
            </a:r>
            <a:r>
              <a:rPr lang="uk-UA" dirty="0" err="1" smtClean="0"/>
              <a:t>гл</a:t>
            </a:r>
            <a:r>
              <a:rPr lang="uk-UA" dirty="0" smtClean="0"/>
              <a:t> </a:t>
            </a:r>
            <a:r>
              <a:rPr lang="uk-UA" dirty="0"/>
              <a:t>– </a:t>
            </a:r>
            <a:r>
              <a:rPr lang="uk-UA" dirty="0" smtClean="0"/>
              <a:t>очі; </a:t>
            </a:r>
            <a:r>
              <a:rPr lang="uk-UA" dirty="0" err="1"/>
              <a:t>глк</a:t>
            </a:r>
            <a:r>
              <a:rPr lang="uk-UA" dirty="0"/>
              <a:t> – </a:t>
            </a:r>
            <a:r>
              <a:rPr lang="uk-UA" dirty="0" err="1" smtClean="0"/>
              <a:t>очки</a:t>
            </a:r>
            <a:r>
              <a:rPr lang="uk-UA" dirty="0" smtClean="0"/>
              <a:t>; </a:t>
            </a:r>
            <a:r>
              <a:rPr lang="uk-UA" dirty="0" err="1" smtClean="0"/>
              <a:t>лб</a:t>
            </a:r>
            <a:r>
              <a:rPr lang="uk-UA" dirty="0" smtClean="0"/>
              <a:t> </a:t>
            </a:r>
            <a:r>
              <a:rPr lang="uk-UA" dirty="0"/>
              <a:t>– </a:t>
            </a:r>
            <a:r>
              <a:rPr lang="uk-UA" dirty="0" smtClean="0"/>
              <a:t>чоло</a:t>
            </a:r>
            <a:endParaRPr lang="uk-UA" dirty="0"/>
          </a:p>
        </p:txBody>
      </p:sp>
      <p:sp>
        <p:nvSpPr>
          <p:cNvPr id="14" name="TextBox 13"/>
          <p:cNvSpPr txBox="1"/>
          <p:nvPr/>
        </p:nvSpPr>
        <p:spPr>
          <a:xfrm>
            <a:off x="2032801" y="197315"/>
            <a:ext cx="7316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Будова голови совок на прикладі совки капустяної (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Mamestra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brassicae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963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00064" y="528638"/>
            <a:ext cx="10858500" cy="580072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 совок є прекрасними літунами, які зустрічаються не лише в місцях розвитку </a:t>
            </a:r>
            <a:r>
              <a:rPr lang="uk-UA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преімагінальних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фаз, а й у суміжних біотопах. Здебільшого це </a:t>
            </a:r>
            <a:r>
              <a:rPr lang="uk-UA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язано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пошуками рослин, які необхідні для живлення метеликів і нормального розвитку статевої продукції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Рухливістю метеликів більшості видів можна пояснити досить поширене в родині </a:t>
            </a:r>
            <a:r>
              <a:rPr lang="uk-UA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евритопність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здатність до поліфагії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цілому </a:t>
            </a:r>
            <a:r>
              <a:rPr lang="uk-UA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квадрифіни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характеризуються вужчою екологічною валентністю порівняно з </a:t>
            </a:r>
            <a:r>
              <a:rPr lang="uk-UA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трифінами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 домінують лісові види 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квадрифін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(70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видів, або 52,7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%).</a:t>
            </a:r>
          </a:p>
          <a:p>
            <a:pPr marL="0" indent="0" algn="just">
              <a:buNone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Значна кількість видів </a:t>
            </a:r>
            <a:r>
              <a:rPr lang="uk-UA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трифіноїдного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комплексу (80 видів, або 17,3%) має широку екологічну валентність, багато з них тяжіють до антропогенних біотопів і часто шкодять культурним рослинам.</a:t>
            </a:r>
          </a:p>
          <a:p>
            <a:pPr marL="0" indent="0" algn="just">
              <a:buNone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 з певними типами біотопів значно впливає на видовий склад і чисельне співвідношення окремих видів совок у різних ландшафтних зонах та гірських районах України.</a:t>
            </a:r>
          </a:p>
          <a:p>
            <a:pPr marL="0" indent="0" algn="just">
              <a:buNone/>
            </a:pPr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768616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42938" y="514350"/>
            <a:ext cx="11087100" cy="584358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Здебільшого совки живляться нектаром родини квіткових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саме з родин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складноцвітних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Compositae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хрестоцвітних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Cruciferae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губоцвітних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Labiatae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гвоздикових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Caryophyllaceae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бобових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Leguminosae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фіалкових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Violaceae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липових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Tiliaceae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розових   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Rosaceae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жимолостевих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Caprifoliaceae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берізкових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Convolvulaceae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капустяних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Brassicaceae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тощо.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Метелики</a:t>
            </a:r>
            <a:r>
              <a:rPr lang="uk-UA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 часто живляться  на квітах соняшника,  волошок,  айстр, будяків, матіоли, вечорниці, фіалок,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куколиці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смілки, конюшини, люцерни, флоксів, м'яти, липи, жимолості, бузку, калини, акації,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верб і т.д.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 потрібно зазначити й те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що серед представників метеликів совок зустрічаються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афаги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(доросла стадія комахи, основна функція яких -   розселення та розмноження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без харчування).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гусені совок найхарактерніша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фітофагія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 способом живлення гусені можна виділити дві основні групи совок: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гусінь живиться переважно вегетативними органами рослин, серед них розрізняють: листогризучі - совки капустяна, конюшинова, стрічкарки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Catocala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Schr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астіотес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ніктеола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Nycteola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Hbn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.); 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735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814387" y="585788"/>
            <a:ext cx="10972801" cy="5629275"/>
          </a:xfrm>
        </p:spPr>
        <p:txBody>
          <a:bodyPr/>
          <a:lstStyle/>
          <a:p>
            <a:pPr marL="0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внутрішньостеблові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совки південна і північна стеблові, картопляна, серцевинна тощо;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підгризаючі - совки озима, оклична, іпсилон, дика, пшенична та інші з родів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Scotia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Hbn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Euxoa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Hbn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близькі до них види підродини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Noctuinae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Agrotinae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auct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.); г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гусінь живиться переважно або виключно генеративними органами рослин — совки зернові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бавовникова,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сокиркова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вовчугова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 такий поділ є досить умовним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оскільким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багато видів гусені совок мають необхідність живитися не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тілький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вегетативними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 й генеративними органами рослин. До того ж під час масових розмножень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коли чисельність гусені дуже велика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 вона може переходити до харчування зовсім невластивим їй видам рослин.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чисельності 80—100 гусениць і більше совки капустяної на 1 м</a:t>
            </a:r>
            <a:r>
              <a:rPr lang="uk-UA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узагалі можна спостерігати ефект групи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якому уся гусінь мала темне забарвлення без яскраво вираженого малюнка. </a:t>
            </a:r>
          </a:p>
          <a:p>
            <a:pPr marL="0" indent="0" algn="just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типом кормової спеціалізації в регіональній фауні переважають совки з широкими трофічними зв'язками –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поліфаги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(312 видів, або 58,8% ). </a:t>
            </a:r>
          </a:p>
        </p:txBody>
      </p:sp>
    </p:spTree>
    <p:extLst>
      <p:ext uri="{BB962C8B-B14F-4D97-AF65-F5344CB8AC3E}">
        <p14:creationId xmlns:p14="http://schemas.microsoft.com/office/powerpoint/2010/main" xmlns="" val="1378877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57249" y="242889"/>
            <a:ext cx="10815639" cy="6615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Досліджено також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трофічні зв'язки шкідників сільськогосподарських і лісових культур, які здебільшого мають широке коло кормових рослин. Совка озима може живитися на 147 видах рослин 36 родин, оклична – на 75 видах 32 родин,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карадрина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на 185 видах 50 родин,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аутографа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гамма на - 100 видах 23 родин, капустяна — на 70 видах 22 родин, садова, або відмінна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Mamestra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suasa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Schiff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.),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 60 видах 26 родин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565" y="3715997"/>
            <a:ext cx="3289738" cy="24990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3524" y="6351865"/>
            <a:ext cx="337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Совка озима (</a:t>
            </a:r>
            <a:r>
              <a:rPr lang="en-US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Agrotis </a:t>
            </a:r>
            <a:r>
              <a:rPr lang="en-US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segetum</a:t>
            </a:r>
            <a:r>
              <a:rPr lang="uk-UA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endParaRPr lang="uk-UA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http://www.lepidopterolog.ru/images/stories/Noctuidae/autographa_gamma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8351" y="3727569"/>
            <a:ext cx="3289737" cy="249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06309" y="6269496"/>
            <a:ext cx="3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Аутографа</a:t>
            </a:r>
            <a:r>
              <a:rPr lang="uk-UA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гамма (</a:t>
            </a:r>
            <a:r>
              <a:rPr lang="ru-RU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Autographa</a:t>
            </a:r>
            <a:r>
              <a:rPr lang="ru-RU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gamma</a:t>
            </a:r>
            <a:r>
              <a:rPr lang="uk-UA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1026" name="Picture 2" descr="Капустяна совка ( Mamestra brassicae L., Barathra brassicae L.). Опис та  заходи боротьби | ІАС &quot;Аграрії разом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58264" y="3715996"/>
            <a:ext cx="3749259" cy="2499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445983" y="6209975"/>
            <a:ext cx="3373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Совка капустяна (</a:t>
            </a:r>
            <a:r>
              <a:rPr lang="en-US" i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Mamestra</a:t>
            </a:r>
            <a:r>
              <a:rPr lang="en-US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brassicae</a:t>
            </a:r>
            <a:r>
              <a:rPr lang="uk-UA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 </a:t>
            </a:r>
            <a:endParaRPr lang="uk-UA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0197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77081" y="284987"/>
            <a:ext cx="3454401" cy="1623187"/>
          </a:xfrm>
        </p:spPr>
        <p:txBody>
          <a:bodyPr/>
          <a:lstStyle/>
          <a:p>
            <a:pPr algn="ctr"/>
            <a:r>
              <a:rPr lang="uk-UA" dirty="0" smtClean="0"/>
              <a:t>Совка зелена</a:t>
            </a:r>
            <a:br>
              <a:rPr lang="uk-UA" dirty="0" smtClean="0"/>
            </a:br>
            <a:r>
              <a:rPr lang="uk-UA" dirty="0" smtClean="0"/>
              <a:t>(</a:t>
            </a:r>
            <a:r>
              <a:rPr lang="en-US" dirty="0" err="1" smtClean="0"/>
              <a:t>Calamia</a:t>
            </a:r>
            <a:r>
              <a:rPr lang="en-US" dirty="0" smtClean="0"/>
              <a:t> </a:t>
            </a:r>
            <a:r>
              <a:rPr lang="en-US" dirty="0" err="1" smtClean="0"/>
              <a:t>tridens</a:t>
            </a:r>
            <a:r>
              <a:rPr lang="en-US" dirty="0" smtClean="0"/>
              <a:t>) 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4900613" y="987425"/>
            <a:ext cx="6454775" cy="49276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з обмеженою кормовою спеціалізацією менш численні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- 219, або 41,2%. Здебільшого це широкі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олігофаги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живляться на рослинах однієї чи двох споріднених ботанічних родин, менше вузьких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олігофагів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трофічно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пов’язаних з рослинами одного роду (відповідно 153 і 66 видів, або 28,8 і 12,4%). Майже чверть совок з обмеженою кормовою спеціалізацією (55 видів)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трофічно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пов'язані з родиною злакових.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 совок з обмеженою кормовою спеціалізацією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трофічно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пов'язана з дводольними рослинами: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складноцвітними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видів), бобовими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(15),   буковими (15), вербовими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(15), гвоздиковими (14),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жовтецевими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(9), розовими (8), ранниковими (6), вересовими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(чотири), шорстколистим (3), кропивовими (3), лободовими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сумаховими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(2) тощо. Вузькі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олігофаги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живуть 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дубах.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види регіональної фауни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трофічно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пов'язані з хвойними, саме з сосновими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Вузький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олігофаг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папороті орляку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совка червонувата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 на папороті чоловічій живе гусінь совки зеленої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яка навесні до викидання пагонів папороті живиться на різних трав'янистих і кущових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рослинах.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3" name="Рисунок 2" descr="Совка зелёная / Calamia tridens (Hufnagel, 1766) | Бабочки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762" y="1908175"/>
            <a:ext cx="3729038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12449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676</TotalTime>
  <Words>2289</Words>
  <Application>Microsoft Office PowerPoint</Application>
  <PresentationFormat>Произвольный</PresentationFormat>
  <Paragraphs>101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</vt:lpstr>
      <vt:lpstr>ВЗАЄМОДІЯ ФАУНИ NOCTUIDAE (LEPIDOPTERA, INSECTA) З МОНТАННИМИ ЕКОСИСТЕМами КАРПАТ  І   НАВКОЛИШНІМ СЕРЕДОВИЩЕМ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Совка зелена (Calamia tridens) 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ЕКОЛОГО-ФАУНІСТИЧНИЙ ОГЛЯД ФАУНИ NOCTUIDAE(LEPIDOPTERA, INSECTA) МОНТАННИХ ЕКОСИСТЕМ КАРПАТ, ЇЇ ВЗАЄМОДІЇ  З НИМИ І НАВКОЛИШНІМ СЕРЕДОВИЩЕМ</dc:title>
  <dc:creator>PC</dc:creator>
  <cp:lastModifiedBy>user</cp:lastModifiedBy>
  <cp:revision>51</cp:revision>
  <dcterms:created xsi:type="dcterms:W3CDTF">2023-04-01T15:10:21Z</dcterms:created>
  <dcterms:modified xsi:type="dcterms:W3CDTF">2023-04-12T11:41:50Z</dcterms:modified>
</cp:coreProperties>
</file>