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4"/>
  </p:notesMasterIdLst>
  <p:sldIdLst>
    <p:sldId id="298" r:id="rId3"/>
    <p:sldId id="301" r:id="rId4"/>
    <p:sldId id="302" r:id="rId5"/>
    <p:sldId id="304" r:id="rId6"/>
    <p:sldId id="305" r:id="rId7"/>
    <p:sldId id="306" r:id="rId8"/>
    <p:sldId id="307" r:id="rId9"/>
    <p:sldId id="310" r:id="rId10"/>
    <p:sldId id="311" r:id="rId11"/>
    <p:sldId id="312" r:id="rId12"/>
    <p:sldId id="28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51F"/>
    <a:srgbClr val="FF0000"/>
    <a:srgbClr val="2FAF32"/>
    <a:srgbClr val="449A71"/>
    <a:srgbClr val="CC0099"/>
    <a:srgbClr val="693F71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2496" autoAdjust="0"/>
  </p:normalViewPr>
  <p:slideViewPr>
    <p:cSldViewPr>
      <p:cViewPr>
        <p:scale>
          <a:sx n="68" d="100"/>
          <a:sy n="68" d="100"/>
        </p:scale>
        <p:origin x="-118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Lycopodiophyta</c:v>
                </c:pt>
                <c:pt idx="1">
                  <c:v>Polypodiophyta</c:v>
                </c:pt>
                <c:pt idx="2">
                  <c:v>Pteridophyta</c:v>
                </c:pt>
                <c:pt idx="3">
                  <c:v>Magnoliopsida</c:v>
                </c:pt>
                <c:pt idx="4">
                  <c:v>Liliopsida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37</c:v>
                </c:pt>
                <c:pt idx="4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356032"/>
        <c:axId val="139357568"/>
      </c:barChart>
      <c:catAx>
        <c:axId val="13935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357568"/>
        <c:crosses val="autoZero"/>
        <c:auto val="1"/>
        <c:lblAlgn val="ctr"/>
        <c:lblOffset val="100"/>
        <c:noMultiLvlLbl val="0"/>
      </c:catAx>
      <c:valAx>
        <c:axId val="13935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356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cat>
            <c:strRef>
              <c:f>Лист1!$A$2:$A$22</c:f>
              <c:strCache>
                <c:ptCount val="21"/>
                <c:pt idx="0">
                  <c:v>Orchidaceae</c:v>
                </c:pt>
                <c:pt idx="1">
                  <c:v>Asteraceae</c:v>
                </c:pt>
                <c:pt idx="2">
                  <c:v>Ranunculaceae</c:v>
                </c:pt>
                <c:pt idx="3">
                  <c:v>Huperziaceae</c:v>
                </c:pt>
                <c:pt idx="4">
                  <c:v>Poaceae</c:v>
                </c:pt>
                <c:pt idx="5">
                  <c:v>Grassulaceae</c:v>
                </c:pt>
                <c:pt idx="6">
                  <c:v>Caryophyllaceae</c:v>
                </c:pt>
                <c:pt idx="7">
                  <c:v>Ophioglossaceae</c:v>
                </c:pt>
                <c:pt idx="8">
                  <c:v>Campanulaceae</c:v>
                </c:pt>
                <c:pt idx="9">
                  <c:v>Lycopodiaceae</c:v>
                </c:pt>
                <c:pt idx="10">
                  <c:v>Ericaceae</c:v>
                </c:pt>
                <c:pt idx="11">
                  <c:v>Liliaceae</c:v>
                </c:pt>
                <c:pt idx="12">
                  <c:v>Saxifragaceae</c:v>
                </c:pt>
                <c:pt idx="13">
                  <c:v>Cystopteridaceae</c:v>
                </c:pt>
                <c:pt idx="14">
                  <c:v>Cyperaceae</c:v>
                </c:pt>
                <c:pt idx="15">
                  <c:v>Iridaceae</c:v>
                </c:pt>
                <c:pt idx="16">
                  <c:v>Amarylidaceae</c:v>
                </c:pt>
                <c:pt idx="17">
                  <c:v>Selaginellaceae</c:v>
                </c:pt>
                <c:pt idx="18">
                  <c:v>Gentianaceae</c:v>
                </c:pt>
                <c:pt idx="19">
                  <c:v>Lentibulariaceae</c:v>
                </c:pt>
                <c:pt idx="20">
                  <c:v>Febaceae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34</c:v>
                </c:pt>
                <c:pt idx="1">
                  <c:v>5</c:v>
                </c:pt>
                <c:pt idx="2">
                  <c:v>9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5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174848"/>
        <c:axId val="138176384"/>
        <c:axId val="139270336"/>
      </c:line3DChart>
      <c:catAx>
        <c:axId val="13817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8176384"/>
        <c:crosses val="autoZero"/>
        <c:auto val="1"/>
        <c:lblAlgn val="ctr"/>
        <c:lblOffset val="100"/>
        <c:noMultiLvlLbl val="0"/>
      </c:catAx>
      <c:valAx>
        <c:axId val="13817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174848"/>
        <c:crosses val="autoZero"/>
        <c:crossBetween val="between"/>
      </c:valAx>
      <c:serAx>
        <c:axId val="13927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17638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Зникаючий</c:v>
                </c:pt>
                <c:pt idx="1">
                  <c:v>Рідкісний</c:v>
                </c:pt>
                <c:pt idx="2">
                  <c:v>Вразливий</c:v>
                </c:pt>
                <c:pt idx="3">
                  <c:v>Неоціненний</c:v>
                </c:pt>
                <c:pt idx="4">
                  <c:v>Недостатньо відомий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38</c:v>
                </c:pt>
                <c:pt idx="2">
                  <c:v>41</c:v>
                </c:pt>
                <c:pt idx="3">
                  <c:v>17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Кущі</c:v>
                </c:pt>
                <c:pt idx="1">
                  <c:v>Трав'янисті рослини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032448"/>
        <c:axId val="188909056"/>
      </c:lineChart>
      <c:catAx>
        <c:axId val="14103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88909056"/>
        <c:crosses val="autoZero"/>
        <c:auto val="1"/>
        <c:lblAlgn val="ctr"/>
        <c:lblOffset val="100"/>
        <c:noMultiLvlLbl val="0"/>
      </c:catAx>
      <c:valAx>
        <c:axId val="18890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3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Проведення лісогосподарських заходів ( вирубка лісів)</c:v>
                </c:pt>
                <c:pt idx="1">
                  <c:v>Випасання  худоби та інші прояви господарської діяльності людини</c:v>
                </c:pt>
                <c:pt idx="2">
                  <c:v>Обмеженість сприятливих екотопів, вузька еколого – ценотична амплітуда</c:v>
                </c:pt>
                <c:pt idx="3">
                  <c:v>Підвищення ценотичної концентрації</c:v>
                </c:pt>
                <c:pt idx="4">
                  <c:v>Надмірні рекреаційні навантаження</c:v>
                </c:pt>
                <c:pt idx="5">
                  <c:v>Висока стенотопність виду та заліснення екотопів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34</c:v>
                </c:pt>
                <c:pt idx="2">
                  <c:v>24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0.68269</cdr:x>
      <cdr:y>0.92695</cdr:y>
    </cdr:from>
    <cdr:to>
      <cdr:x>0.89423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72098" y="4643470"/>
          <a:ext cx="157163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3600" b="1" dirty="0" smtClean="0"/>
            <a:t>84</a:t>
          </a:r>
          <a:r>
            <a:rPr lang="uk-UA" sz="3600" b="1" dirty="0" smtClean="0"/>
            <a:t>,4%</a:t>
          </a:r>
          <a:endParaRPr lang="ru-RU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8051-0E7A-49A0-813C-FE0E5B7CA72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979DC-772F-46AD-A4D8-ABF861651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4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979DC-772F-46AD-A4D8-ABF861651FF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979DC-772F-46AD-A4D8-ABF861651F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C62B-6C4D-48D5-ADA2-05A48F9DA43A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7340-6243-4C23-B51E-60DF338C29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5ACD-27DB-4C2A-B64F-9B9286D38D5B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56E3-3881-48AB-B1BF-93553E0D61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1056-EEA7-4F09-BAF1-AE9A238A9E71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B7C7-D5D8-4E30-B110-35837BC2E3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4AEF-77C4-4471-9FF7-F156DEA9C9AF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FB1F-3BAD-4E4C-B3F6-ACB4D13F33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2EE-A8B1-497C-B579-881446E23FF7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831B-FD02-46AD-B2B5-382E019389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D5DD-3825-4D33-B170-97FA2D17CA64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EE6B-7893-4939-B9E2-0113072634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82F8-CA6F-46BF-AB9C-F60B21384ECE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8120-2C43-48E7-90FA-5BC1CB5D07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B63F-A6C4-4CCB-BA82-FA9BF26FC84A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9B3B-16B0-4695-8621-FA3AC27EF0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1CF1-D620-4075-8336-9EB4AC3D99A8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6C4E-BDDB-4120-A1CB-32FC984458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34030-EBB6-42EF-9BDC-5D7FD808D0FA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EFA-CFB2-4015-B1C8-40A8D7455B1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C6D8-DBEF-4158-B293-0DD0BFA23FED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5929-6535-4B60-AE41-0DAD4F990B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8AB9-F062-4FBA-BB28-63B7892BE0FB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90E8-9FA6-40A2-9F10-650D45B065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82CD-EBB2-4406-AAD0-C4345C9CF023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3CEC-7051-4D94-8032-C77D1C25AC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A037-D3D8-48AA-9CD1-ACECBBDC0494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48D6-E422-4F0D-9E82-B73E0A9C04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DCB5-F1FF-4930-82BF-C73B32445AFA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8A5F-0D26-4516-B973-BE1FFBC784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CFEB-0E58-4400-9836-4C92284BDF5E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CB5F-80EE-4A62-8965-16FFCA4099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010F-D3D6-4EE3-A379-6DCA04A51C7C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BA01-2FB4-40DF-A662-BD29518EA9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EC7D-8225-4085-AE5F-7512B3226F60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D6EC-DACB-4382-9799-90ADC40A1F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F0D83-D3EA-47CF-AFE7-3E3AA045289A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0812-F2F0-447B-A490-B88406DAD3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26BEB-9CBC-4F63-9FB5-821070D15F25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ECD0-F920-4E4F-86DF-DE551B934A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3FF6-982D-49AC-921D-AF3191568F15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A65E-0198-40C1-B529-021F31BBC8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98D6-C911-4307-861D-B7889C8C13E0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D926-8978-490A-9C0B-0177BD39EF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AFAC07-E789-4F69-B38B-13062D27842E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4D3181-81AB-4C10-A257-32F4EC73F2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rgbClr val="00B0F0"/>
            </a:solidFill>
            <a:prstDash val="solid"/>
          </a:ln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62626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262626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262626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262626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262626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57759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57759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57759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5A835-8A83-43A1-9D81-0C232F0D71E2}" type="datetimeFigureOut">
              <a:rPr lang="ru-RU"/>
              <a:pPr>
                <a:defRPr/>
              </a:pPr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3A7BAF-62B3-458E-AE91-8FDF8E7C3B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858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1400" b="1" dirty="0">
              <a:solidFill>
                <a:srgbClr val="2355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2000240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Monotype Corsiva" pitchFamily="66" charset="0"/>
              </a:rPr>
              <a:t>Раритетний </a:t>
            </a:r>
            <a:r>
              <a:rPr lang="uk-UA" sz="3600" dirty="0" err="1" smtClean="0">
                <a:latin typeface="Monotype Corsiva" pitchFamily="66" charset="0"/>
              </a:rPr>
              <a:t>фітогенофонд</a:t>
            </a:r>
            <a:r>
              <a:rPr lang="uk-UA" sz="3600" dirty="0" smtClean="0">
                <a:latin typeface="Monotype Corsiva" pitchFamily="66" charset="0"/>
              </a:rPr>
              <a:t> національного природного парку «Верховинський».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95572" y="295363"/>
            <a:ext cx="446563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3200" b="1" dirty="0" smtClean="0"/>
          </a:p>
          <a:p>
            <a:pPr algn="ctr">
              <a:spcBef>
                <a:spcPct val="50000"/>
              </a:spcBef>
            </a:pPr>
            <a:r>
              <a:rPr lang="uk-UA" sz="3200" b="1" dirty="0" smtClean="0"/>
              <a:t>Наукова робота:</a:t>
            </a:r>
            <a:endParaRPr lang="uk-UA" sz="32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762870" y="4200274"/>
            <a:ext cx="41689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Автор наукової роботи : </a:t>
            </a:r>
          </a:p>
          <a:p>
            <a:r>
              <a:rPr lang="uk-UA" b="1" i="1" dirty="0" smtClean="0"/>
              <a:t>учень  </a:t>
            </a:r>
            <a:r>
              <a:rPr lang="ru-RU" b="1" i="1" dirty="0" smtClean="0"/>
              <a:t>10 </a:t>
            </a:r>
            <a:r>
              <a:rPr lang="ru-RU" b="1" i="1" dirty="0" err="1" smtClean="0"/>
              <a:t>класу</a:t>
            </a:r>
            <a:endParaRPr lang="ru-RU" b="1" i="1" dirty="0" smtClean="0"/>
          </a:p>
          <a:p>
            <a:r>
              <a:rPr lang="ru-RU" b="1" i="1" dirty="0" err="1" smtClean="0"/>
              <a:t>Харук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Олександр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Володимирович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r>
              <a:rPr lang="uk-UA" b="1" i="1" dirty="0" smtClean="0"/>
              <a:t> </a:t>
            </a:r>
            <a:endParaRPr lang="uk-UA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98775" y="5031271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Науковий керівник: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428" y="5354437"/>
            <a:ext cx="306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Вепрейчук</a:t>
            </a:r>
            <a:r>
              <a:rPr lang="uk-UA" dirty="0" smtClean="0"/>
              <a:t> Л</a:t>
            </a:r>
            <a:r>
              <a:rPr lang="uk-UA" dirty="0" smtClean="0"/>
              <a:t>ілія Юріївна </a:t>
            </a:r>
            <a:r>
              <a:rPr lang="uk-UA" dirty="0" smtClean="0"/>
              <a:t> </a:t>
            </a:r>
            <a:r>
              <a:rPr lang="uk-UA" dirty="0" smtClean="0"/>
              <a:t>, </a:t>
            </a:r>
            <a:endParaRPr lang="uk-UA" dirty="0" smtClean="0"/>
          </a:p>
          <a:p>
            <a:r>
              <a:rPr lang="uk-UA" dirty="0" smtClean="0"/>
              <a:t>вчитель </a:t>
            </a:r>
            <a:r>
              <a:rPr lang="uk-UA" dirty="0" smtClean="0"/>
              <a:t>хімії та біології </a:t>
            </a:r>
            <a:endParaRPr lang="ru-RU" dirty="0"/>
          </a:p>
        </p:txBody>
      </p:sp>
      <p:pic>
        <p:nvPicPr>
          <p:cNvPr id="2050" name="Picture 2" descr="C:\Users\HOUME\Desktop\kolorovij_logoti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572008"/>
            <a:ext cx="3071834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1538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b="1" dirty="0" err="1">
                <a:solidFill>
                  <a:prstClr val="black"/>
                </a:solidFill>
                <a:latin typeface="Century Gothic"/>
              </a:rPr>
              <a:t>Довгопільський</a:t>
            </a:r>
            <a:r>
              <a:rPr lang="uk-UA" b="1" dirty="0">
                <a:solidFill>
                  <a:prstClr val="black"/>
                </a:solidFill>
                <a:latin typeface="Century Gothic"/>
              </a:rPr>
              <a:t> ліцей </a:t>
            </a:r>
            <a:r>
              <a:rPr lang="uk-UA" b="1" dirty="0" err="1">
                <a:solidFill>
                  <a:prstClr val="black"/>
                </a:solidFill>
                <a:latin typeface="Century Gothic"/>
              </a:rPr>
              <a:t>Білоберізької</a:t>
            </a:r>
            <a:r>
              <a:rPr lang="uk-UA" b="1" dirty="0">
                <a:solidFill>
                  <a:prstClr val="black"/>
                </a:solidFill>
                <a:latin typeface="Century Gothic"/>
              </a:rPr>
              <a:t> сільської ради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prstClr val="black"/>
                </a:solidFill>
                <a:latin typeface="Century Gothic"/>
              </a:rPr>
              <a:t>Верховинського району, Івано-Франківської області</a:t>
            </a:r>
            <a:endParaRPr lang="uk-UA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4263" y="6381328"/>
            <a:ext cx="232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/>
              <a:t>с</a:t>
            </a:r>
            <a:r>
              <a:rPr lang="uk-UA" dirty="0" err="1" smtClean="0"/>
              <a:t>.Довгополе</a:t>
            </a:r>
            <a:r>
              <a:rPr lang="uk-UA" dirty="0" smtClean="0"/>
              <a:t>, 2023р.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568952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latin typeface="Times New Roman"/>
                <a:ea typeface="Times New Roman"/>
                <a:cs typeface="Times New Roman"/>
              </a:rPr>
              <a:t>Список використаних літературних джерел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Андрієнко Т.Л.,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Чорней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І.І., Онищенко В.А., Буджак В.В. Флора та рослинність проектованого міждержавного україно-румунського біосферного резервату “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Мармароські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та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Чивчино-Гринявські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гори” //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Укр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ботан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журн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. – 2005. – 62, № 4. – С. 589-596. 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Брадіс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Є.М. Осоки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боліт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полонини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Глистоватої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Гринявських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горах //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Укр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ботан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журн. – 1969. – 26, № 3. – С. 91-93. 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Брусак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В.П., Зінько Ю.В., Кричевська Д.А. Географічні основи формування екологічної мережі в Українських Карпатах // Розвиток заповідної справи в Україні і формування Пан’європейської екологічної мережі: Мат-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ли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міжнар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. наук.-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практ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конф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. (11-13 листопада 2008 р., м. Рахів). – Рахів, 2008. – С. 61-80. 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Величко М.В.,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Чорней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І.І.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Ботанічна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характеристика урочища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Мокринів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Камінь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Чивчинських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горах (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Українські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Карпати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) //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Заповідна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справа в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Україні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– 2003. – Т. 9,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вип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2. – С. 16-18. 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Величко М.В.,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Чорней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І.І. До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поширення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Saxifraga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luteo-viridis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Schott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et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Kotschy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Saxifragaceae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) в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Українських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Карпатах //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Біорізноманітність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флори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проблеми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збереження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раціонального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використання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Репродуктивна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здатність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рослин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як основа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їх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збереження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поширення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Україні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Мат-ли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міжнар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наук.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конф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присв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150-річчю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Ботанічного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саду ЛНУ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ім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І.Франка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сесії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ради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ботанічних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садів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України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Львів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27-29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квітня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2004 р.). –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Львів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2004. – С. 92-94. 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Величко М.В.,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Чорней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І.І.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Оцінка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Чивчинських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гір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як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ключової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ботанічної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території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//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Біорізноманіття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Українських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Карпат.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Матли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наук.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конф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присв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50-річчю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Карпатського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високогірного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біологічного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стаціо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- нару,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Львівського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національного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ун-ту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ім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І. Франка (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Львів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30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липня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 3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серпня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2005 р.). –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Львів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ЗУКУ, 2005. – С. 106-108.</a:t>
            </a:r>
            <a:endParaRPr lang="uk-UA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7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668076">
            <a:off x="1436872" y="1112941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</a:t>
            </a:r>
            <a:r>
              <a:rPr lang="ru-RU" sz="6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 </a:t>
            </a:r>
            <a:r>
              <a:rPr lang="ru-RU" sz="66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увагу</a:t>
            </a:r>
            <a:r>
              <a:rPr lang="ru-RU" sz="6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!!! </a:t>
            </a:r>
            <a:endParaRPr lang="ru-RU" sz="66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раритетний компонент флори національного природного парку «Верховинський»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таксономічний склад раритетного компоненту та його структурні показники..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uk-UA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Мета роботи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структурних показників раритетного компоненту флори національного природного парку «Верховинський»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uk-UA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охарактеризувати роль і місце національних природних парків у структурі природно-заповідного фонду України;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охарактеризувати основні типи загроз для популяцій раритетних видів;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результатами опрацювання матеріалів гербарію, літературних джерел і даних власних досліджень скласти анотований список раритетних видів флори національного природного парку «Верховинський»;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проаналізувати структурні показники раритетного компоненту флори національного природного парку «Верховинський».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НПП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Верховинський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НПП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Верховинський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 створено Указом Президента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2010 р. ( № 58/2010)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адміністративних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Верховинського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Івано-Франківської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Парк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підпорядкований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Мінприроди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НПП становить 12022,9 га,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надано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парку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14338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вилучено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Верховинське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 (9131,1 га) та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Гринявське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 (2891,8 га).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Новостворений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Чивчино-Гринявських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горах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верхів’я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Чорного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Черемошів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віддалена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важкодоступна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Карпат.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nppver.at.ua/_ph/1/2/483821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643438" cy="2643206"/>
          </a:xfrm>
          <a:prstGeom prst="rect">
            <a:avLst/>
          </a:prstGeom>
          <a:noFill/>
        </p:spPr>
      </p:pic>
      <p:pic>
        <p:nvPicPr>
          <p:cNvPr id="12292" name="Picture 4" descr="http://nppver.at.ua/_ph/1/2/622630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95786" cy="2214554"/>
          </a:xfrm>
          <a:prstGeom prst="rect">
            <a:avLst/>
          </a:prstGeom>
          <a:noFill/>
        </p:spPr>
      </p:pic>
      <p:pic>
        <p:nvPicPr>
          <p:cNvPr id="8" name="Picture 2" descr="C:\Users\HOUME\Desktop\kolorovij_logotip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8" cy="85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868" y="0"/>
            <a:ext cx="5572132" cy="703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Природні умови досліджуваної території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фізико-географічним районуванням більшість території НПП знаходиться в межах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Рахівсько-Чивчинської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області Українських Карпат, четверта частина –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Полонинсько-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Чорногірській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області. За геоботанічним районуванням  територія належить до Європейської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широколистянолісової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області, Карпатсько-Альпійської гірської провінції,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Східно-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карпатської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підпровінції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Мармаросько-Чорногірсько-Свидовецького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округу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скельно-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звичайнодубових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букових, ялицевих та ялинових лісів, субальпійської та альпійської рослинності.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HOUM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86148" cy="2059628"/>
          </a:xfrm>
          <a:prstGeom prst="rect">
            <a:avLst/>
          </a:prstGeom>
          <a:noFill/>
        </p:spPr>
      </p:pic>
      <p:pic>
        <p:nvPicPr>
          <p:cNvPr id="46083" name="Picture 3" descr="C:\Users\HOUME\Desktop\559bcd5a38a89-800x476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3310782" cy="2000264"/>
          </a:xfrm>
          <a:prstGeom prst="rect">
            <a:avLst/>
          </a:prstGeom>
          <a:noFill/>
        </p:spPr>
      </p:pic>
      <p:pic>
        <p:nvPicPr>
          <p:cNvPr id="46084" name="Picture 4" descr="C:\Users\HOUME\Desktop\25444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3214710" cy="214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раритетного компоненту флори НПП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Верховинський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Розподіл раритетних видів флори 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НПП 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Верховинський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таксонами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високого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рангу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0" y="642918"/>
            <a:ext cx="1428728" cy="207170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85852" y="1071546"/>
          <a:ext cx="7429552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1071546"/>
            <a:ext cx="700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</a:t>
            </a:r>
            <a:r>
              <a:rPr lang="ru-RU" dirty="0" err="1" smtClean="0"/>
              <a:t>аналізом</a:t>
            </a:r>
            <a:r>
              <a:rPr lang="ru-RU" dirty="0" smtClean="0"/>
              <a:t> раритетного компоненту </a:t>
            </a:r>
            <a:r>
              <a:rPr lang="ru-RU" dirty="0" err="1" smtClean="0"/>
              <a:t>флори</a:t>
            </a:r>
            <a:r>
              <a:rPr lang="ru-RU" dirty="0" smtClean="0"/>
              <a:t> парку </a:t>
            </a:r>
            <a:r>
              <a:rPr lang="ru-RU" dirty="0" err="1" smtClean="0"/>
              <a:t>Червонокнижн</a:t>
            </a:r>
            <a:r>
              <a:rPr lang="uk-UA" dirty="0" smtClean="0"/>
              <a:t>і види належать до 5 відділів.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5857884" y="4714884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607983" y="4679165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85786" y="0"/>
            <a:ext cx="71355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Родинний спектр раритетних видів флори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НПП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Верховинський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0"/>
          <a:ext cx="102156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8564" y="0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Розподіл раритетних видів флори НПП </a:t>
            </a: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Верховинський</a:t>
            </a: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природоохоронним статусом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571480"/>
          <a:ext cx="53578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7422" y="3000372"/>
            <a:ext cx="8001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раритетних видів </a:t>
            </a:r>
          </a:p>
          <a:p>
            <a:pPr lvl="0" algn="ctr"/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НПП </a:t>
            </a:r>
            <a:r>
              <a:rPr lang="uk-UA" sz="2000" b="1" u="sng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Верховинський</a:t>
            </a:r>
            <a:r>
              <a:rPr lang="uk-UA" sz="2000" b="1" u="sng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uk-UA" sz="20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20" y="3714752"/>
          <a:ext cx="764386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0" y="228599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40,6%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57161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37.3%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0001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17%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9871471">
            <a:off x="2116694" y="43405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3.4%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7034021">
            <a:off x="1623851" y="49024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1.7%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385762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95,0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557214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5,0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0"/>
            <a:ext cx="86545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Розподіл раритетних видів флори НПП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Верховинський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 типами загроз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-357214"/>
          <a:ext cx="8929718" cy="721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86182" y="185736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27.2%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1433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34%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0043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23.8%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50017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5%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1214422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5%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92867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5%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285728"/>
            <a:ext cx="3524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ru-RU" sz="5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000108"/>
            <a:ext cx="871543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 заповідника належать до 4 відділів: </a:t>
            </a: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Lycopodiophyta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види,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2D29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D29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2D29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olypodiophyta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види, </a:t>
            </a: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Pteridophyta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види і </a:t>
            </a: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Magnoliophyta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50 видів. Відсутні представники відділу </a:t>
            </a: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Equisetophyta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жоден вид з якого не занесений до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Червоної книги України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Серед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родинного спектру раритетних видів флори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НПП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Верховинський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найбільша кількість видів рослин    ( 20 видів, 33,8%) відноситься до родини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Orchidaceae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Більшість раритетних видів флори НПП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Верховинський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природоохоронним статусом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Червоній книзі України (2009)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належать до групи вразливих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які у найближчому майбутньому можуть бути віднесені до категорії зникаючих, якщо триватиме дія факторів, що негативно впливають на стан їх популяцій.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Серед всіх раритетних видів рослин парку  налічується 56 видів багаторічних тр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янистих рослин, решту 3 види -  кущі.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типами загроз найбільша кількість видів рослин  ( 34,0%)  відносяться до основної загрози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випасання  худоби та інші прояви господарської діяльності людини, також не меш важливою загрозою для раритетних видів  (27,2%)  є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проведення лісогосподарських заходів ( вирубка лісів). Наступні основні загрози популяції рослин НПП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Верховинський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є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обмеженість сприятливих екотопів, вузька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ценотична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амплітуда, підвищення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ценотичної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концентрації, надмірні рекреаційні навантаження та висока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стенотопність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виду та заліснення екотопів.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960</Words>
  <Application>Microsoft Office PowerPoint</Application>
  <PresentationFormat>Экран (4:3)</PresentationFormat>
  <Paragraphs>71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Тема17</vt:lpstr>
      <vt:lpstr>Тема30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Зелена аптека</dc:title>
  <dc:creator>Admin</dc:creator>
  <cp:lastModifiedBy>Admin</cp:lastModifiedBy>
  <cp:revision>171</cp:revision>
  <dcterms:created xsi:type="dcterms:W3CDTF">2011-10-12T08:04:26Z</dcterms:created>
  <dcterms:modified xsi:type="dcterms:W3CDTF">2023-04-11T06:32:16Z</dcterms:modified>
</cp:coreProperties>
</file>