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57" r:id="rId3"/>
    <p:sldId id="259" r:id="rId4"/>
    <p:sldId id="260" r:id="rId5"/>
    <p:sldId id="261" r:id="rId6"/>
    <p:sldId id="262" r:id="rId7"/>
    <p:sldId id="256" r:id="rId8"/>
    <p:sldId id="270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8BFF"/>
    <a:srgbClr val="CC99FF"/>
    <a:srgbClr val="FF99CC"/>
    <a:srgbClr val="8BC5FF"/>
    <a:srgbClr val="663300"/>
    <a:srgbClr val="0066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дозапилення соняшника</c:v>
                </c:pt>
              </c:strCache>
            </c:strRef>
          </c:tx>
          <c:spPr>
            <a:solidFill>
              <a:srgbClr val="8BC5FF"/>
            </a:solidFill>
          </c:spPr>
          <c:invertIfNegative val="0"/>
          <c:cat>
            <c:strRef>
              <c:f>Лист1!$A$2:$A$7</c:f>
              <c:strCache>
                <c:ptCount val="5"/>
                <c:pt idx="0">
                  <c:v>2020 рік</c:v>
                </c:pt>
                <c:pt idx="2">
                  <c:v>2021 рік</c:v>
                </c:pt>
                <c:pt idx="4">
                  <c:v>2022 рік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</c:v>
                </c:pt>
                <c:pt idx="2">
                  <c:v>46</c:v>
                </c:pt>
                <c:pt idx="4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соняшник без дозапилення</c:v>
                </c:pt>
              </c:strCache>
            </c:strRef>
          </c:tx>
          <c:spPr>
            <a:solidFill>
              <a:srgbClr val="FF99CC"/>
            </a:solidFill>
          </c:spPr>
          <c:invertIfNegative val="0"/>
          <c:cat>
            <c:strRef>
              <c:f>Лист1!$A$2:$A$7</c:f>
              <c:strCache>
                <c:ptCount val="5"/>
                <c:pt idx="0">
                  <c:v>2020 рік</c:v>
                </c:pt>
                <c:pt idx="2">
                  <c:v>2021 рік</c:v>
                </c:pt>
                <c:pt idx="4">
                  <c:v>2022 рік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28</c:v>
                </c:pt>
                <c:pt idx="2">
                  <c:v>34</c:v>
                </c:pt>
                <c:pt idx="4">
                  <c:v>29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дозапилення гречки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5"/>
                <c:pt idx="0">
                  <c:v>2020 рік</c:v>
                </c:pt>
                <c:pt idx="2">
                  <c:v>2021 рік</c:v>
                </c:pt>
                <c:pt idx="4">
                  <c:v>2022 рік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22</c:v>
                </c:pt>
                <c:pt idx="2">
                  <c:v>27</c:v>
                </c:pt>
                <c:pt idx="4">
                  <c:v>21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гречка без дозапилення</c:v>
                </c:pt>
              </c:strCache>
            </c:strRef>
          </c:tx>
          <c:spPr>
            <a:solidFill>
              <a:srgbClr val="C58BFF"/>
            </a:solidFill>
          </c:spPr>
          <c:invertIfNegative val="0"/>
          <c:cat>
            <c:strRef>
              <c:f>Лист1!$A$2:$A$7</c:f>
              <c:strCache>
                <c:ptCount val="5"/>
                <c:pt idx="0">
                  <c:v>2020 рік</c:v>
                </c:pt>
                <c:pt idx="2">
                  <c:v>2021 рік</c:v>
                </c:pt>
                <c:pt idx="4">
                  <c:v>2022 рік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18</c:v>
                </c:pt>
                <c:pt idx="2">
                  <c:v>20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75541504"/>
        <c:axId val="22072704"/>
        <c:axId val="73549120"/>
      </c:bar3DChart>
      <c:catAx>
        <c:axId val="75541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072704"/>
        <c:crosses val="autoZero"/>
        <c:auto val="1"/>
        <c:lblAlgn val="ctr"/>
        <c:lblOffset val="100"/>
        <c:noMultiLvlLbl val="0"/>
      </c:catAx>
      <c:valAx>
        <c:axId val="22072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5541504"/>
        <c:crosses val="autoZero"/>
        <c:crossBetween val="between"/>
      </c:valAx>
      <c:serAx>
        <c:axId val="73549120"/>
        <c:scaling>
          <c:orientation val="minMax"/>
        </c:scaling>
        <c:delete val="1"/>
        <c:axPos val="b"/>
        <c:majorTickMark val="out"/>
        <c:minorTickMark val="none"/>
        <c:tickLblPos val="nextTo"/>
        <c:crossAx val="22072704"/>
        <c:crosses val="autoZero"/>
      </c:serAx>
      <c:spPr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i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i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 i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983603271134124"/>
          <c:y val="0.16509462276215714"/>
          <c:w val="0.26016396728865876"/>
          <c:h val="0.61887992125984248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5B95F-389C-469A-A2DD-763AC847300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8EBE9-EBB8-480C-A8A9-0E49061A4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15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EBE9-EBB8-480C-A8A9-0E49061A412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9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rcRect/>
          <a:stretch>
            <a:fillRect l="-4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23728" y="116632"/>
            <a:ext cx="712879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Хмельницьке 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 відділення 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</a:t>
            </a:r>
            <a:endParaRPr lang="uk-UA" sz="2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63592" y="836712"/>
            <a:ext cx="6401816" cy="3145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cap="all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медоносні бджоли – </a:t>
            </a:r>
            <a:r>
              <a:rPr lang="uk-UA" sz="2800" b="1" cap="all" dirty="0" err="1" smtClean="0">
                <a:solidFill>
                  <a:srgbClr val="663300"/>
                </a:solidFill>
                <a:latin typeface="Arial Black" panose="020B0A04020102020204" pitchFamily="34" charset="0"/>
              </a:rPr>
              <a:t>біоіндиктори</a:t>
            </a:r>
            <a:r>
              <a:rPr lang="uk-UA" sz="2800" b="1" cap="all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 довкілля та </a:t>
            </a:r>
            <a:r>
              <a:rPr lang="uk-UA" sz="2800" b="1" cap="all" dirty="0">
                <a:solidFill>
                  <a:srgbClr val="663300"/>
                </a:solidFill>
                <a:latin typeface="Arial Black" panose="020B0A04020102020204" pitchFamily="34" charset="0"/>
              </a:rPr>
              <a:t>їх роль в агроценозах місцевих сільськогосподарських </a:t>
            </a:r>
            <a:endParaRPr lang="uk-UA" sz="2800" b="1" cap="all" dirty="0" smtClean="0">
              <a:solidFill>
                <a:srgbClr val="663300"/>
              </a:solidFill>
              <a:latin typeface="Arial Black" panose="020B0A04020102020204" pitchFamily="34" charset="0"/>
            </a:endParaRPr>
          </a:p>
          <a:p>
            <a:r>
              <a:rPr lang="uk-UA" sz="2800" b="1" cap="all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угідь</a:t>
            </a:r>
            <a:r>
              <a:rPr lang="uk-UA" sz="2800" b="1" cap="all" dirty="0">
                <a:solidFill>
                  <a:srgbClr val="663300"/>
                </a:solidFill>
                <a:latin typeface="Arial Black" panose="020B0A04020102020204" pitchFamily="34" charset="0"/>
              </a:rPr>
              <a:t>.</a:t>
            </a:r>
            <a:r>
              <a:rPr lang="ru-RU" sz="2400" cap="all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/>
            </a:r>
            <a:br>
              <a:rPr lang="ru-RU" sz="2400" cap="all" dirty="0" smtClean="0">
                <a:solidFill>
                  <a:srgbClr val="663300"/>
                </a:solidFill>
                <a:latin typeface="Arial Black" panose="020B0A04020102020204" pitchFamily="34" charset="0"/>
              </a:rPr>
            </a:br>
            <a:endParaRPr lang="ru-RU" sz="2400" cap="all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3796" y="3284984"/>
            <a:ext cx="8619175" cy="3001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Автор проекту </a:t>
            </a:r>
          </a:p>
          <a:p>
            <a:endParaRPr lang="uk-UA" sz="700" b="1" i="1" u="sng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Фурманова</a:t>
            </a:r>
            <a:r>
              <a:rPr lang="uk-UA" sz="2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Василівна</a:t>
            </a:r>
            <a:r>
              <a:rPr lang="uk-UA" sz="22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200" b="1" i="1" u="sng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sz="700" b="1" i="1" u="sng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2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учениця  9 класу Великозозулинецької </a:t>
            </a:r>
            <a:r>
              <a:rPr lang="uk-UA" sz="2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ЗОШ І-ІІІ </a:t>
            </a:r>
            <a:r>
              <a:rPr lang="uk-UA" sz="2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 	</a:t>
            </a:r>
            <a:r>
              <a:rPr lang="uk-UA" sz="22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Заслучненської</a:t>
            </a:r>
            <a:r>
              <a:rPr lang="uk-UA" sz="2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сільської ради Хмельницького району. </a:t>
            </a:r>
          </a:p>
          <a:p>
            <a:pPr algn="l"/>
            <a:r>
              <a:rPr lang="uk-UA" sz="2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uk-UA" sz="1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Ліщук Алла </a:t>
            </a:r>
            <a:r>
              <a:rPr lang="uk-UA" sz="18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Віліївна</a:t>
            </a:r>
            <a:r>
              <a:rPr lang="uk-UA" sz="1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вчитель хімії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703840" y="5449952"/>
            <a:ext cx="1440160" cy="1369289"/>
            <a:chOff x="-108520" y="4713312"/>
            <a:chExt cx="1440160" cy="1369289"/>
          </a:xfrm>
        </p:grpSpPr>
        <p:pic>
          <p:nvPicPr>
            <p:cNvPr id="6" name="Picture 8" descr="C:\Users\Admin\Downloads\1653408291_64-celes-club-p-fon-dlya-prezentatsii-pchelki-krasivie-7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4713312"/>
              <a:ext cx="1440160" cy="136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\Downloads\QqA9.gif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098904"/>
              <a:ext cx="664544" cy="5944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470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306" y="836712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cap="all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МЕДОНОСНІ БДЖОЛИ ТА МЕД -</a:t>
            </a:r>
          </a:p>
          <a:p>
            <a:pPr algn="ctr"/>
            <a:r>
              <a:rPr lang="ru-RU" sz="2000" b="1" i="1" u="sng" cap="all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БІОІНДИКАТОРИ ЗАБРУДНЕННЯ НАВКОЛИШНЬОГО СЕРЕДОВИЩА</a:t>
            </a:r>
            <a:endParaRPr lang="ru-RU" sz="2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932" y="1852375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Медоносні бджоли повністю відповідають критеріям </a:t>
            </a:r>
            <a:r>
              <a:rPr lang="uk-UA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біоіндикаторів</a:t>
            </a:r>
            <a:r>
              <a:rPr lang="uk-UA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разом із продуктами своєї життєдіяльності є унікальними об’єктами досліджень, за допомогою яких можна отримати широкий комплекс екологічних характеристик стану довкілля. Бджола протягом сезону відвідує близько 100 видів рослин, а за один день 4000 квітів, збираючи разом з нектаром та пилком забруднюючі речовини, що можуть знаходитися в них</a:t>
            </a:r>
            <a:r>
              <a:rPr lang="uk-UA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Важливо мати достовірну інформацію про якість отриманих продуктів бджільництва.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Місцевим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пасічником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Коцюком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Ю.П. </a:t>
            </a:r>
            <a:r>
              <a:rPr lang="ru-RU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проведено </a:t>
            </a:r>
            <a:r>
              <a:rPr lang="ru-RU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лабораторне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меду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				</a:t>
            </a:r>
            <a:r>
              <a:rPr lang="ru-RU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лабораторії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обласної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Держспоживнагляду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вмістом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важких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ownloads\IMG-763c8e69d7f7fcef29607be9a02c9c0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44" y="4149080"/>
            <a:ext cx="2277452" cy="234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1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96752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 проведеним моніторингом з’ясовано, 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впродовж 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2020-2022 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 чисельність бджолосімей залишається 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 стабільною з врахуванням екологічних умов (незначне зменшення чисельності бджолосімей має 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соціально-економічне підґрунтя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Всі фермерські господарства, які організовані на території села Великі Зозулинці відповідально ставляться до використання сертифікованих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безпечних</a:t>
            </a:r>
            <a:r>
              <a:rPr lang="ru-RU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бджіл</a:t>
            </a:r>
            <a:r>
              <a:rPr lang="ru-RU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20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Масова  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гибель бджіл через розпилення гербіцидів 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спостерігалась лише у 2017 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році. 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 використано гербіцид 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Нурел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 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обробітку посівів маку, що призвело до втрати 80% робочих бджіл, які відвідали ці поля. </a:t>
            </a:r>
            <a:endParaRPr lang="ru-RU" sz="2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expertagro.com.ua/images/tovar/tovar59/small-insekticid-nurell-d-buFdWPLltQj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32" y="4982404"/>
            <a:ext cx="1374541" cy="155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1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96752"/>
            <a:ext cx="8208912" cy="280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Використання медоносної бджоли як біологічного індикатору дає можливість за дослідженням їх продуктивності, відстежувати абіотичні фактори навколишнього середовища. Встановлено, що зниження температури повітря у 2016 році, порівняно з оптимальним, впродовж цвітіння ріпаку озимого призвело до зниження виробництва меду до 32%, а бджолиного обніжжя до 15 %.</a:t>
            </a:r>
            <a:endParaRPr lang="uk-UA" sz="20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undefin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09120"/>
            <a:ext cx="3275856" cy="1842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39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підсумку виконаного проекту з’ясовано</a:t>
            </a:r>
            <a:r>
              <a:rPr lang="uk-UA" sz="3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6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бджільництво – ефективний засіб підвищення урожайності сільськогосподарських культур через </a:t>
            </a:r>
            <a:r>
              <a:rPr lang="uk-UA" sz="24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дозапилення</a:t>
            </a:r>
            <a:r>
              <a:rPr lang="uk-UA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медоносів;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Ø"/>
            </a:pPr>
            <a:r>
              <a:rPr lang="ru-RU" sz="24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</a:t>
            </a: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sz="24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дослідженими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параметрами </a:t>
            </a:r>
            <a:r>
              <a:rPr lang="ru-RU" sz="24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суттєвих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відхилень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становили </a:t>
            </a:r>
            <a:r>
              <a:rPr lang="ru-RU" sz="24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загрозу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бджолосімей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людям при </a:t>
            </a:r>
            <a:r>
              <a:rPr lang="ru-RU" sz="24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споживані</a:t>
            </a: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меду</a:t>
            </a: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4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 </a:t>
            </a:r>
            <a:r>
              <a:rPr lang="uk-UA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взаємозалежність між абіотичними чинниками і продуктивністю </a:t>
            </a:r>
            <a:r>
              <a:rPr lang="uk-UA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бджіл;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</a:t>
            </a: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обумовлює</a:t>
            </a: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</a:t>
            </a: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агроеколог</a:t>
            </a: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5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rcRect/>
          <a:stretch>
            <a:fillRect l="-4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ownloads\WBD-logo-ENGL__FitWzk4MCw5ODAsIjJiMjIzYjRlMWEiXQ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27" y="4665642"/>
            <a:ext cx="3152608" cy="210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403648" y="44624"/>
            <a:ext cx="7560840" cy="1107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0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0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роки </a:t>
            </a:r>
            <a:r>
              <a:rPr lang="ru-RU" sz="2000" b="1" i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загибелі</a:t>
            </a:r>
            <a:r>
              <a:rPr lang="ru-RU" sz="20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останньої</a:t>
            </a:r>
            <a:r>
              <a:rPr lang="ru-RU" sz="20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бджоли</a:t>
            </a:r>
            <a:r>
              <a:rPr lang="ru-RU" sz="20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загине</a:t>
            </a:r>
            <a:r>
              <a:rPr lang="ru-RU" sz="20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людство</a:t>
            </a:r>
            <a:r>
              <a:rPr lang="ru-RU" sz="20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r"/>
            <a:endParaRPr lang="uk-UA" sz="900" b="1" i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18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Альберт </a:t>
            </a:r>
            <a:r>
              <a:rPr lang="uk-UA" sz="18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Ейнштейн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3589" y="1772816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			</a:t>
            </a:r>
            <a:r>
              <a:rPr lang="ru-RU" sz="2200" b="1" cap="all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Бджоли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cap="all" dirty="0" err="1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роблять</a:t>
            </a:r>
            <a:r>
              <a:rPr lang="ru-RU" sz="2200" b="1" cap="all" dirty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cap="all" dirty="0" err="1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вагомий</a:t>
            </a:r>
            <a:r>
              <a:rPr lang="ru-RU" sz="2200" b="1" cap="all" dirty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		</a:t>
            </a:r>
            <a:r>
              <a:rPr lang="ru-RU" sz="2200" b="1" cap="all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внесок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у </a:t>
            </a:r>
            <a:r>
              <a:rPr lang="ru-RU" sz="2200" b="1" cap="all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глобальну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cap="all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продовольчу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	</a:t>
            </a:r>
            <a:r>
              <a:rPr lang="ru-RU" sz="2200" b="1" cap="all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безпеку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та </a:t>
            </a:r>
            <a:r>
              <a:rPr lang="ru-RU" sz="2200" b="1" cap="all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cap="all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ключове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cap="all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значення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	для </a:t>
            </a:r>
            <a:r>
              <a:rPr lang="ru-RU" sz="2200" b="1" cap="all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збереження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cap="all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біорізноманіття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на </a:t>
            </a:r>
            <a:r>
              <a:rPr lang="ru-RU" sz="2200" b="1" cap="all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нашій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cap="all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планеті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</a:t>
            </a:r>
            <a:r>
              <a:rPr lang="ru-RU" sz="2200" b="1" cap="all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Визнання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cap="all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ролі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cap="all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бджіл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cap="all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настільки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cap="all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вагоме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cap="all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що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з 2018 року </a:t>
            </a:r>
            <a:r>
              <a:rPr lang="ru-RU" sz="2200" b="1" cap="all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щорічно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20 </a:t>
            </a:r>
            <a:r>
              <a:rPr lang="ru-RU" sz="2200" b="1" cap="all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травня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cap="all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відзначається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</a:t>
            </a:r>
            <a:r>
              <a:rPr lang="ru-RU" sz="2200" b="1" cap="all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Всесвітній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день </a:t>
            </a:r>
            <a:r>
              <a:rPr lang="ru-RU" sz="2200" b="1" cap="all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бджіл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(</a:t>
            </a:r>
            <a:r>
              <a:rPr lang="ru-RU" sz="2000" b="1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 день </a:t>
            </a:r>
            <a:r>
              <a:rPr lang="ru-RU" sz="2000" b="1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народження</a:t>
            </a:r>
            <a:r>
              <a:rPr lang="ru-RU" sz="2000" b="1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основоположника </a:t>
            </a:r>
            <a:r>
              <a:rPr lang="ru-RU" sz="2000" b="1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сучасного</a:t>
            </a:r>
            <a:r>
              <a:rPr lang="ru-RU" sz="2000" b="1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бджільництва</a:t>
            </a:r>
            <a:r>
              <a:rPr lang="ru-RU" sz="2000" b="1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Антона </a:t>
            </a:r>
            <a:r>
              <a:rPr lang="ru-RU" sz="2000" b="1" dirty="0" err="1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Янші</a:t>
            </a:r>
            <a:r>
              <a:rPr lang="ru-RU" sz="2000" b="1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(1734-1773)</a:t>
            </a:r>
            <a:r>
              <a:rPr lang="ru-RU" sz="2200" b="1" cap="all" dirty="0" smtClean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uk-UA" sz="2200" b="1" cap="all" dirty="0">
              <a:solidFill>
                <a:srgbClr val="6633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5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908720"/>
            <a:ext cx="7200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u="sng" cap="all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uk-UA" sz="2000" b="1" i="1" u="sng" cap="all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0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 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 екологічних факторів на життєдіяльність бджіл та якість продуктів 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бджільництва, 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 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стану 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 агроценозів від 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бджолосімей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провести 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елементарний </a:t>
            </a:r>
            <a:r>
              <a:rPr lang="uk-UA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біомоніторинг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території навколо села Великі 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Зозулинці.</a:t>
            </a:r>
            <a:endParaRPr lang="ru-RU" sz="2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i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i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i="1" u="sng" cap="all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поглибити 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 з екології комах; визначити фактори взаємозв’язку організмів в певній екосистемі; провести дослідження якості продуктів бджільництва; поширити серед учнів інформацію про професію </a:t>
            </a:r>
            <a:r>
              <a:rPr lang="uk-UA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агроеколога</a:t>
            </a:r>
            <a:endParaRPr lang="ru-RU" sz="2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2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7632848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u="sng" cap="all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дослідження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uk-UA" sz="7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бджолосім’ї приватних пасік на території </a:t>
            </a:r>
            <a:r>
              <a:rPr lang="uk-UA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с.Великі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Зозулинці Хмельницького району, 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медоносні угіддя місцевих полів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i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i="1" u="sng" cap="all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дослідження: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sz="7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якісних</a:t>
            </a: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бджільництва</a:t>
            </a: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с/г </a:t>
            </a:r>
            <a:r>
              <a:rPr lang="ru-RU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i="1" u="sng" cap="all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i="1" u="sng" cap="all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дослідження: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7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Бджоли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будучи найчисленнішою групою запилювачів, є досить важливою ланкою у функціонуванні більшості екосистем, зокрема агроценозів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Разом з 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 медоносні бджоли є </a:t>
            </a:r>
            <a:r>
              <a:rPr lang="uk-UA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найчутливішими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екологічного стану 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 середовища, здатні </a:t>
            </a:r>
            <a:r>
              <a:rPr lang="uk-UA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селективно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акумулювати деякі 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 забруднювачі, тому проведення </a:t>
            </a:r>
            <a:r>
              <a:rPr lang="uk-UA" sz="20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апімоніторингу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дає можливість отримати певну інформацію про стан довкілля. </a:t>
            </a:r>
            <a:endParaRPr lang="ru-RU" sz="2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3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655267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u="sng" cap="all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 агроценозів для дослідження</a:t>
            </a:r>
            <a:endParaRPr lang="uk-UA" sz="2000" b="1" u="sng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7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2" t="25530" r="23573" b="12824"/>
          <a:stretch/>
        </p:blipFill>
        <p:spPr bwMode="auto">
          <a:xfrm>
            <a:off x="1475656" y="2060848"/>
            <a:ext cx="5314901" cy="301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908720"/>
            <a:ext cx="1350426" cy="830997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Поля, на яких медоноси </a:t>
            </a:r>
            <a:r>
              <a:rPr lang="uk-UA" sz="12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дозапилювались</a:t>
            </a:r>
            <a:r>
              <a:rPr lang="uk-UA" sz="1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бджолами </a:t>
            </a:r>
            <a:endParaRPr lang="ru-RU" sz="12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>
            <a:off x="3014965" y="1739717"/>
            <a:ext cx="116875" cy="969203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4" idx="2"/>
          </p:cNvCxnSpPr>
          <p:nvPr/>
        </p:nvCxnSpPr>
        <p:spPr>
          <a:xfrm>
            <a:off x="3014965" y="1739717"/>
            <a:ext cx="908963" cy="1257235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37948" y="1124744"/>
            <a:ext cx="1350426" cy="830997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Поля, на яких медоноси не </a:t>
            </a:r>
            <a:r>
              <a:rPr lang="uk-UA" sz="12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дозапилювались</a:t>
            </a:r>
            <a:r>
              <a:rPr lang="uk-UA" sz="1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бджолами </a:t>
            </a:r>
            <a:endParaRPr lang="ru-RU" sz="12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580112" y="1955741"/>
            <a:ext cx="2011467" cy="1152128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156176" y="1955741"/>
            <a:ext cx="1435404" cy="1905307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508" y="5229200"/>
            <a:ext cx="1821597" cy="128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42" y="5188631"/>
            <a:ext cx="3042012" cy="136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91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u="sng" cap="all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 дослідження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uk-UA" sz="2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бджолосім’ї 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приватних пасік 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території </a:t>
            </a:r>
            <a:r>
              <a:rPr lang="uk-UA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с.Великі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Зозулинці</a:t>
            </a:r>
            <a:endParaRPr lang="ru-RU" sz="2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2032" y="1700808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2020рік - 310 кількість сімей</a:t>
            </a:r>
          </a:p>
          <a:p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рік - 290 кількість сімей</a:t>
            </a:r>
          </a:p>
          <a:p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рік - 270 кількість сімей</a:t>
            </a:r>
            <a:endParaRPr lang="ru-RU" sz="2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Admin\Downloads\IMG-051e133cf7e3c48a08e839629776b04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21" y="2833903"/>
            <a:ext cx="1453188" cy="193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ownloads\IMG-817ecd54058459a7097b850b90c334d3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20327"/>
            <a:ext cx="1786776" cy="238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ownloads\IMG-f98cb822e15c2b95b14add3e8f2e8fcf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6"/>
            <a:ext cx="1872207" cy="249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IMG-8effb231a9329eb219bb6e2dbcac9829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76100"/>
            <a:ext cx="1914924" cy="255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96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052736"/>
            <a:ext cx="6373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u="sng" cap="all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Врожайність медоносів</a:t>
            </a:r>
            <a:endParaRPr lang="ru-RU" sz="2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5635" y="1556792"/>
            <a:ext cx="827081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Бджільництво слугує ефективним засобом 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врожайності 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поліпшення якості 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с/г культур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цінних</a:t>
            </a:r>
            <a:r>
              <a:rPr lang="ru-RU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біоіндикаторів</a:t>
            </a: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</a:t>
            </a: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комах-</a:t>
            </a:r>
            <a:r>
              <a:rPr lang="ru-RU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запилювачів</a:t>
            </a: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медоносна </a:t>
            </a:r>
            <a:r>
              <a:rPr lang="ru-RU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бджола</a:t>
            </a: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Apis </a:t>
            </a:r>
            <a:r>
              <a:rPr lang="de-DE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mellifera</a:t>
            </a:r>
            <a:r>
              <a:rPr lang="de-DE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L.), </a:t>
            </a:r>
            <a:r>
              <a:rPr lang="ru-RU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розповсюджена</a:t>
            </a:r>
            <a:r>
              <a:rPr lang="ru-RU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аналітичними даними практиків і науковців непрямий 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щорічний доход від їх запилення 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 вагоміший, 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 вартість продукції 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пасік.</a:t>
            </a:r>
          </a:p>
          <a:p>
            <a:pPr algn="just">
              <a:lnSpc>
                <a:spcPct val="150000"/>
              </a:lnSpc>
            </a:pP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Розміщення </a:t>
            </a:r>
            <a:r>
              <a:rPr lang="uk-UA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 незначної кількості вуликів поблизу сільськогосподарських угідь з посівами медоносів стимулює збільшення врожайності завдяки </a:t>
            </a:r>
            <a:r>
              <a:rPr lang="uk-UA" sz="20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дозапиленню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uk-UA" sz="20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7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5113" y="908720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2020рік – площа посівів соняшника – 770 га та гречки – 38 га;</a:t>
            </a:r>
          </a:p>
          <a:p>
            <a:r>
              <a:rPr lang="uk-UA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рік – площа посівів соняшника – 120 га та гречки – 35 га;</a:t>
            </a:r>
          </a:p>
          <a:p>
            <a:r>
              <a:rPr lang="uk-UA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рік </a:t>
            </a:r>
            <a:r>
              <a:rPr lang="uk-UA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площа посівів соняшника </a:t>
            </a:r>
            <a:r>
              <a:rPr lang="uk-UA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- 1,2 </a:t>
            </a:r>
            <a:r>
              <a:rPr lang="uk-UA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тис.га</a:t>
            </a:r>
            <a:r>
              <a:rPr lang="uk-UA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гречки – 30 га </a:t>
            </a:r>
            <a:endParaRPr lang="uk-UA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09144018"/>
              </p:ext>
            </p:extLst>
          </p:nvPr>
        </p:nvGraphicFramePr>
        <p:xfrm>
          <a:off x="395536" y="2636912"/>
          <a:ext cx="8280920" cy="3716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66534" y="213285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Врожайність  соняшника  і  гречки  (в ц/га)</a:t>
            </a:r>
            <a:endParaRPr lang="uk-UA" sz="2400" b="1" i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2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Graphic spid="8" grpId="0" uiExpand="1">
        <p:bldSub>
          <a:bldChart bld="category"/>
        </p:bldSub>
      </p:bldGraphic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980728"/>
            <a:ext cx="827081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Голонасінний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гарбуз - досить вигідна </a:t>
            </a:r>
            <a:r>
              <a:rPr lang="uk-UA" sz="20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нішева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завдяки високій рентабельності. Однак є біологічна особливість цих рослин - квітка розкрита  лише з 5  до 11 години (квітки традиційних сортів розкриті повний світловий день).  Саме тому у 2015-2016 роках значна частина пасік, за проханням керівника </a:t>
            </a:r>
            <a:r>
              <a:rPr lang="uk-UA" sz="20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сільгоспідприємства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була розміщена на полях з посівами </a:t>
            </a:r>
            <a:r>
              <a:rPr lang="uk-UA" sz="20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голонасінного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гарбуза, оскільки вкрай необхідно потребувалось інтенсивне </a:t>
            </a:r>
            <a:r>
              <a:rPr lang="uk-UA" sz="20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дозапилення</a:t>
            </a:r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рослин.   Крім того, керівником агрофірми навіть були додатково закуплені джмелі. </a:t>
            </a:r>
          </a:p>
          <a:p>
            <a:pPr algn="just"/>
            <a:r>
              <a:rPr lang="uk-UA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 результатами проведених робіт вдалось збільшити врожайність цієї культури орієнтовно до 50%</a:t>
            </a:r>
            <a:endParaRPr lang="uk-UA" sz="20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ownloads\golosemyannaya-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373160"/>
            <a:ext cx="2987081" cy="2240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6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3720" y="908720"/>
            <a:ext cx="4573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u="sng" cap="all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Агропрофесії</a:t>
            </a:r>
            <a:r>
              <a:rPr lang="uk-UA" sz="2000" b="1" i="1" u="sng" cap="all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майбутнього: </a:t>
            </a:r>
            <a:r>
              <a:rPr lang="uk-UA" sz="2000" b="1" i="1" u="sng" cap="all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агроеколог</a:t>
            </a:r>
            <a:endParaRPr lang="ru-RU" sz="2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1898" y="2204864"/>
            <a:ext cx="37444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Бджільництво  </a:t>
            </a:r>
            <a:r>
              <a:rPr lang="uk-UA" sz="1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розглядатись як важливий екологічний та </a:t>
            </a:r>
            <a:r>
              <a:rPr lang="uk-UA" sz="16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економіч-ний</a:t>
            </a:r>
            <a:r>
              <a:rPr lang="uk-UA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 </a:t>
            </a:r>
            <a:r>
              <a:rPr lang="uk-UA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сільськогосподарського </a:t>
            </a:r>
            <a:r>
              <a:rPr lang="uk-UA" sz="1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виробництва, а тому заслуговує уваги при вивченні агроекології. Необхідність вирішення проблем впливу сільгоспвиробництва на навколишнє середовище змушує </a:t>
            </a:r>
            <a:r>
              <a:rPr lang="uk-UA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розвинуті господарства вводити посаду спеціаліста</a:t>
            </a:r>
            <a:r>
              <a:rPr lang="uk-UA" sz="1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який зможе оцінити ризики цього впливу та дати рекомендації щодо запобігання негативним наслідкам діяльності</a:t>
            </a:r>
            <a:r>
              <a:rPr lang="uk-UA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Саме тому ознайомлення учнів з професією </a:t>
            </a:r>
            <a:r>
              <a:rPr lang="uk-UA" sz="16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агроеколога</a:t>
            </a:r>
            <a:r>
              <a:rPr lang="uk-UA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актуальним і важливим.</a:t>
            </a:r>
            <a:endParaRPr lang="ru-RU" sz="16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www.syngenta.ua/sites/g/files/kgtney1466/files/media/image/2020/12/01/agroekolog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35" y="908720"/>
            <a:ext cx="1897020" cy="1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624"/>
            <a:ext cx="423576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40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403</Words>
  <Application>Microsoft Office PowerPoint</Application>
  <PresentationFormat>Экран (4:3)</PresentationFormat>
  <Paragraphs>67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127</cp:revision>
  <dcterms:created xsi:type="dcterms:W3CDTF">2023-03-31T07:17:14Z</dcterms:created>
  <dcterms:modified xsi:type="dcterms:W3CDTF">2023-04-11T18:54:39Z</dcterms:modified>
</cp:coreProperties>
</file>