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0DB76-72A5-4C60-AD91-B047A3EF1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22BD9892-4572-4E40-B8F6-F76B9B7D1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67FD6F1-128F-4427-90C3-3D28D5B6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39D5A61-D78D-439B-A6E5-1C620ECA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A8E3A41-3216-4CD6-822D-A43B4D08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8434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9D23C2-43FF-49BD-970A-59055800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35E4103E-D86E-4C0C-8F45-11285F5C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255518B-7E35-408F-88B8-5CF9D7AA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ED2B416-C722-400F-9311-6D7BBB3C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F2BA252-6CD2-4B2D-AB47-05A3BC8D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0964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747478CD-484A-436D-B9C2-A5F67EA2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C94F5B6B-97C8-40F1-95BE-94A0BF9D5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F0FA34D-E36C-4F1E-BA12-739847AF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DF1F572-0B12-4BA2-96E8-15BC4D58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2F1E847-4763-41A3-838F-009D67DE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144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4B413C-DA29-47EE-9229-D7261D26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6FD88A1-F12D-4475-B3A3-595A76E3B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079D99D-8637-4419-A45E-966CD6E3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BD825B8-0D9D-45CF-9DEA-D76C5E66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AFD40D9-0ED5-40BE-B3DB-2A09ECFF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251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51DDE-AAFE-40B0-B4A4-FBEBD54E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BEC4E47-E21D-4C8F-935A-F0E4D7A67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D03440D-6161-449F-893B-A8F363F1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1116138-445F-40AA-9C3F-36624227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087C385-0121-48ED-88B1-B60A953F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969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CA968-848F-4810-B1B4-88DBCD6E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E6FFB68-A59B-42DE-B32F-20D6DE527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66E8FB29-1652-411C-A8ED-A659B80F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366A6066-032E-4CA4-AD12-B224AB8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34E3CF87-CD74-42F1-9F9A-2932364F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E0599A2-8B4A-4121-B465-474E2CE7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392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180C3-FCE0-45BB-899D-19F618A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04A273E-4627-486C-94E9-C18B2972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5726AEB-2483-49DE-A971-ED7303613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EDB93DEE-B1C6-42F9-94ED-20E88A67C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4B81B8F8-6EB6-4317-A2D4-5B9723B9E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612E519A-F29D-4E21-A356-3A5922F4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A5A08883-7574-4ABB-B003-FBABB5AE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1EDA1703-6285-4CE8-82B8-F6FC4DA9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10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A05CE-B2CC-426B-A8C7-6E26186A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E0B75A14-7071-4B4C-BAD9-B4B1539E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36CACD27-5A40-49B8-8B5A-13C70F07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4D6DB50C-4DCD-4EB9-8D70-D41614F2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8438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7604E976-B4DA-4145-BF6D-26648AC7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33640A8A-1D17-4024-9D9E-4166E4D1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0FFDF43C-C931-493A-AE0C-BBA6B4A3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061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A5D3C-524C-4AAE-BB23-80537569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E597D46-D5FC-4F6D-8F2C-6D039021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11F6D8DA-E699-4693-BBAC-7D72D62F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CFA3D50D-D0B8-4984-BCD6-9A04906B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DFFB7D6A-7377-4DE7-95EF-75183DFD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967C1783-DE11-4B8C-9E08-2A2D3D1E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9847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A298A4-619E-4B8D-9B97-31BBB86F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17B5FCDF-A7FD-43D0-9FC8-7541B1713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849D389-57D4-46F2-8F70-0474BFD1D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96EBFF43-D12D-4F0C-B854-FB7FF430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33F12BCA-3C54-4930-B5A0-A8842405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031B002C-42B3-4831-A563-6B206556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137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78143D42-A8FD-49BD-A85D-4D38BF3C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8456B2D-B444-4DC7-9C91-B7BC0ADA8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966D793-32A7-44D6-9017-495C45EDB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EA81-7E70-45B9-8B3D-0EF9B65B95FB}" type="datetimeFigureOut">
              <a:rPr lang="uk-UA" smtClean="0"/>
              <a:pPr/>
              <a:t>12.04.2023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4027B88-1088-4722-BD67-E0B4DA4A6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205BAE5-792F-4A5C-ADE6-3060CD2D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A6B7-A719-49D1-8EB9-9B84177E49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9658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tar.ua/ua/blog/obraz-devy-marii-neopalimaya-kupina.html" TargetMode="External"/><Relationship Id="rId2" Type="http://schemas.openxmlformats.org/officeDocument/2006/relationships/hyperlink" Target="https://uain.press/articles/943586-9435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tikinfo.com.ua/yak-ociniti-starovinnu-ikonu-na-derevi/" TargetMode="External"/><Relationship Id="rId5" Type="http://schemas.openxmlformats.org/officeDocument/2006/relationships/hyperlink" Target="https://yakhow.ru/kultura-i-suspilstvo/48269-jak-diznatisja-vik-ikoni.html" TargetMode="External"/><Relationship Id="rId4" Type="http://schemas.openxmlformats.org/officeDocument/2006/relationships/hyperlink" Target="https://www.bogoslov.kharkov.ua/news/8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99A530-A2D5-4D8E-ABF0-E19B24143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/>
          <a:lstStyle/>
          <a:p>
            <a:r>
              <a:rPr lang="uk-UA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Родинна реліквія -</a:t>
            </a:r>
            <a:br>
              <a:rPr lang="uk-UA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ікона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Неопалима Купина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088BDE78-18C4-4B38-91D7-16E5DB169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6509" y="3879273"/>
            <a:ext cx="6525491" cy="218901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0000"/>
                </a:solidFill>
                <a:latin typeface="Comic Sans MS" pitchFamily="66" charset="0"/>
              </a:rPr>
              <a:t>Авто</a:t>
            </a:r>
            <a:r>
              <a:rPr lang="uk-UA" sz="1800" b="1" dirty="0">
                <a:solidFill>
                  <a:srgbClr val="000000"/>
                </a:solidFill>
                <a:latin typeface="Comic Sans MS" pitchFamily="66" charset="0"/>
              </a:rPr>
              <a:t>р: </a:t>
            </a:r>
            <a:r>
              <a:rPr lang="uk-UA" sz="1800" b="1" dirty="0" err="1">
                <a:solidFill>
                  <a:srgbClr val="000000"/>
                </a:solidFill>
                <a:latin typeface="Comic Sans MS" pitchFamily="66" charset="0"/>
                <a:cs typeface="Times New Roman" panose="02020603050405020304" pitchFamily="18" charset="0"/>
              </a:rPr>
              <a:t>У</a:t>
            </a:r>
            <a:r>
              <a:rPr lang="uk-UA" sz="1800" dirty="0" err="1">
                <a:latin typeface="Comic Sans MS" pitchFamily="66" charset="0"/>
                <a:cs typeface="Times New Roman" panose="02020603050405020304" pitchFamily="18" charset="0"/>
              </a:rPr>
              <a:t>сатов</a:t>
            </a:r>
            <a:r>
              <a:rPr lang="uk-UA" sz="1800" dirty="0">
                <a:latin typeface="Comic Sans MS" pitchFamily="66" charset="0"/>
                <a:cs typeface="Times New Roman" panose="02020603050405020304" pitchFamily="18" charset="0"/>
              </a:rPr>
              <a:t> Іван Станіславович, </a:t>
            </a:r>
            <a:r>
              <a:rPr lang="uk-UA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учень 8-А класу Опорного закладу освіти </a:t>
            </a:r>
            <a:r>
              <a:rPr lang="uk-UA" sz="18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“Миргородський</a:t>
            </a:r>
            <a:r>
              <a:rPr lang="uk-UA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ліцей імені  І.А. </a:t>
            </a:r>
            <a:r>
              <a:rPr lang="uk-UA" sz="18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Зубковського</a:t>
            </a:r>
            <a:r>
              <a:rPr lang="uk-UA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Миргородської міської ради Полтавської області</a:t>
            </a:r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”</a:t>
            </a:r>
            <a:endParaRPr lang="uk-UA" sz="18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l"/>
            <a:r>
              <a:rPr lang="uk-UA" sz="18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Керівник проекту</a:t>
            </a:r>
            <a:r>
              <a:rPr lang="en-US" sz="18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uk-UA" sz="18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Багатиренко</a:t>
            </a:r>
            <a:r>
              <a:rPr lang="uk-UA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Олена Сергіївна, вчитель  історії Опорного закладу освіти </a:t>
            </a:r>
            <a:r>
              <a:rPr lang="uk-UA" sz="18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“Миргородський</a:t>
            </a:r>
            <a:r>
              <a:rPr lang="uk-UA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ліцей імені  І. А. </a:t>
            </a:r>
            <a:r>
              <a:rPr lang="uk-UA" sz="18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Зубковського</a:t>
            </a:r>
            <a:r>
              <a:rPr lang="uk-UA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Миргородської міської ради Полтавської області</a:t>
            </a:r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”</a:t>
            </a:r>
            <a:endParaRPr lang="uk-UA" sz="18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9709" y="6234546"/>
            <a:ext cx="227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itchFamily="66" charset="0"/>
              </a:rPr>
              <a:t>м. Миргород</a:t>
            </a:r>
          </a:p>
        </p:txBody>
      </p:sp>
    </p:spTree>
    <p:extLst>
      <p:ext uri="{BB962C8B-B14F-4D97-AF65-F5344CB8AC3E}">
        <p14:creationId xmlns:p14="http://schemas.microsoft.com/office/powerpoint/2010/main" xmlns="" val="32433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1C2723-3C54-4C0E-990F-1EFD2E48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8" y="6270975"/>
            <a:ext cx="76200" cy="45719"/>
          </a:xfrm>
        </p:spPr>
        <p:txBody>
          <a:bodyPr>
            <a:normAutofit fontScale="90000"/>
          </a:bodyPr>
          <a:lstStyle/>
          <a:p>
            <a:r>
              <a:rPr lang="uk-UA" sz="100" dirty="0"/>
              <a:t>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2A0904B-4998-4F02-B481-F8D303A7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опитування родичів дізнатись про те, як ця ікона потрапила до нашої родини.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 дослідити зовнішній стан ікони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якомога більше інформації про ікону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“Неопалима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Купина”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5qjd4rn9mdF94oQKQduKJClE8lkEbveyoyNg1mkd.jpeg"/>
          <p:cNvPicPr>
            <a:picLocks noChangeAspect="1"/>
          </p:cNvPicPr>
          <p:nvPr/>
        </p:nvPicPr>
        <p:blipFill>
          <a:blip r:embed="rId2"/>
          <a:srcRect t="11557"/>
          <a:stretch>
            <a:fillRect/>
          </a:stretch>
        </p:blipFill>
        <p:spPr>
          <a:xfrm>
            <a:off x="2958378" y="3039995"/>
            <a:ext cx="5603731" cy="381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1" y="6027003"/>
            <a:ext cx="573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 Black" pitchFamily="34" charset="0"/>
              </a:rPr>
              <a:t>Коли шукаєте </a:t>
            </a:r>
            <a:r>
              <a:rPr lang="uk-UA" sz="2400" b="1" dirty="0" err="1">
                <a:solidFill>
                  <a:schemeClr val="bg1"/>
                </a:solidFill>
                <a:latin typeface="Arial Black" pitchFamily="34" charset="0"/>
              </a:rPr>
              <a:t>інфу</a:t>
            </a:r>
            <a:r>
              <a:rPr lang="uk-UA" sz="2400" b="1" dirty="0">
                <a:solidFill>
                  <a:schemeClr val="bg1"/>
                </a:solidFill>
                <a:latin typeface="Arial Black" pitchFamily="34" charset="0"/>
              </a:rPr>
              <a:t> про сімейну реліквію</a:t>
            </a:r>
          </a:p>
        </p:txBody>
      </p:sp>
    </p:spTree>
    <p:extLst>
      <p:ext uri="{BB962C8B-B14F-4D97-AF65-F5344CB8AC3E}">
        <p14:creationId xmlns:p14="http://schemas.microsoft.com/office/powerpoint/2010/main" xmlns="" val="15716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30736-CBBE-47BB-8810-6A8A2BD3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8" y="6430366"/>
            <a:ext cx="45719" cy="45719"/>
          </a:xfrm>
        </p:spPr>
        <p:txBody>
          <a:bodyPr>
            <a:normAutofit fontScale="90000"/>
          </a:bodyPr>
          <a:lstStyle/>
          <a:p>
            <a:r>
              <a:rPr lang="uk-UA" sz="100" dirty="0"/>
              <a:t>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85F72E1-189D-472F-9C64-6D1568E4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нашій родині є сімейна реліквія – ікона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“Неопалима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Купина”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вирішив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дізнатись історію її появи в нашій сім’ї. Спершу розпитав своїх родичів.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інформації отримав від своєї бабусі по татовій лінії,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Усатової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Валентини Іванівни. Вона розповіла, що іконі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“Неопалима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Купина”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120-140 років, адже вона їй дісталася від мого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прапрапрадідуся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Івана Григоровича Бойка, який жив у 1864-1964 рр. Нажаль, фотографії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не збереглися, але за описами бабусі я дізнався, що він був доволі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працьовитим, а на той час ще й заможним. Точної інформації звідки у нього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 ікона немає, але більш за все - він її придбав. Отже, якщо він купив її новою і зробив це точно не у 10 років, а, припустимо у 20 чи 30 років, то це кінець ХІХ ст. і це означає, що іконі приблизно 120 років. А  якщо припустити, що вона була куплена вже як старовинна річ, то їй може бути і більше 120 років.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42E9DD-2FF4-47D4-B328-F07E7B92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223" y="0"/>
            <a:ext cx="3784777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46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AD06B-D571-4114-957F-39C1D515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40204" y="5675356"/>
            <a:ext cx="67112" cy="45719"/>
          </a:xfrm>
        </p:spPr>
        <p:txBody>
          <a:bodyPr>
            <a:normAutofit fontScale="90000"/>
          </a:bodyPr>
          <a:lstStyle/>
          <a:p>
            <a:r>
              <a:rPr lang="uk-UA" sz="100" dirty="0"/>
              <a:t>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B3F221F-EBDA-4638-9EFD-8D2E37BF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23018" cy="46558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із цією іконою пов’язана цікава і навіть трохи містична історія. Мій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прапрапрадід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 у селі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Гаркушенці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Миргородського району Полтавської області і одного разу у селі в одній хатині  почалася пожежа. Селяни зібралися разом і пішли до діда просити допомоги, адже знали що у нього є ікона, яка має певні магічні властивості. Після цього дід почав проводити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іконою у руках, промовляючи молитву, він обійшов палаючий будинок 3 рази і після цього на очах у селян і моєї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прапрабабусі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полум’я неначе щезло і хата була врятована.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823447-8CD2-4FA5-AFF0-F779F0DF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3" t="4747" b="9246"/>
          <a:stretch>
            <a:fillRect/>
          </a:stretch>
        </p:blipFill>
        <p:spPr>
          <a:xfrm>
            <a:off x="7758545" y="0"/>
            <a:ext cx="4433455" cy="5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16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70D5ED-2283-4F6E-8344-891F4292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92947" y="6245809"/>
            <a:ext cx="91580" cy="188548"/>
          </a:xfrm>
        </p:spPr>
        <p:txBody>
          <a:bodyPr>
            <a:normAutofit/>
          </a:bodyPr>
          <a:lstStyle/>
          <a:p>
            <a:r>
              <a:rPr lang="uk-UA" sz="100" dirty="0"/>
              <a:t>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55D1118-B7C0-4303-B2D1-E9FA12199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931715" cy="66640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опитування я провів візуальний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 ікони, і справді на вигляд їй років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100. У деяких місцях дерево, з якого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виготовлена рамка, тріснуло і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покрите великою кількістю малих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цяточок. Оглянувши ікону з усіх боків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ніяких позначок чи написів на ній я не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знайшов. Отже, інформації про те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або де була випущена ця ікона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383B66-2AEE-4894-9D5E-062980CC4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145" y="0"/>
            <a:ext cx="2728977" cy="31132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8141C4-05D4-40DF-83D6-7D42C1D3E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818" y="1"/>
            <a:ext cx="2549238" cy="310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7672" y="3214254"/>
            <a:ext cx="28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Comic Sans MS" pitchFamily="66" charset="0"/>
              </a:rPr>
              <a:t>Задня сторона ікони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68691" y="3241964"/>
            <a:ext cx="292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Comic Sans MS" pitchFamily="66" charset="0"/>
              </a:rPr>
              <a:t>Лицьова сторона ікони</a:t>
            </a:r>
          </a:p>
        </p:txBody>
      </p:sp>
      <p:pic>
        <p:nvPicPr>
          <p:cNvPr id="9" name="Рисунок 8" descr="зображення_viber_2023-04-10_22-00-05-238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4696692" y="0"/>
            <a:ext cx="1285880" cy="5238411"/>
          </a:xfrm>
          <a:prstGeom prst="rect">
            <a:avLst/>
          </a:prstGeom>
        </p:spPr>
      </p:pic>
      <p:pic>
        <p:nvPicPr>
          <p:cNvPr id="10" name="Рисунок 9" descr="зображення_viber_2023-04-10_22-00-05-343.jpg"/>
          <p:cNvPicPr>
            <a:picLocks noChangeAspect="1"/>
          </p:cNvPicPr>
          <p:nvPr/>
        </p:nvPicPr>
        <p:blipFill>
          <a:blip r:embed="rId5">
            <a:lum bright="10000" contrast="20000"/>
          </a:blip>
          <a:stretch>
            <a:fillRect/>
          </a:stretch>
        </p:blipFill>
        <p:spPr>
          <a:xfrm>
            <a:off x="6414654" y="3837710"/>
            <a:ext cx="5209309" cy="1712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1892" y="4959926"/>
            <a:ext cx="21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itchFamily="66" charset="0"/>
              </a:rPr>
              <a:t>Рамка ікони збоку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9381" y="5735782"/>
            <a:ext cx="28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itchFamily="66" charset="0"/>
              </a:rPr>
              <a:t>Рамка ікони зверху</a:t>
            </a:r>
          </a:p>
        </p:txBody>
      </p:sp>
    </p:spTree>
    <p:extLst>
      <p:ext uri="{BB962C8B-B14F-4D97-AF65-F5344CB8AC3E}">
        <p14:creationId xmlns:p14="http://schemas.microsoft.com/office/powerpoint/2010/main" xmlns="" val="111267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D96B4-57E3-4FEA-954C-83DE4E0D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7" y="6072305"/>
            <a:ext cx="45719" cy="104658"/>
          </a:xfrm>
        </p:spPr>
        <p:txBody>
          <a:bodyPr>
            <a:normAutofit fontScale="90000"/>
          </a:bodyPr>
          <a:lstStyle/>
          <a:p>
            <a:r>
              <a:rPr lang="uk-UA" sz="100" dirty="0"/>
              <a:t>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FC6F926-3685-49BC-B943-B4398678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715"/>
            <a:ext cx="6635692" cy="61815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цих досліджень я вирішив пошукати інформацію про ікону в інтернеті. На одному із сайтів була доволі детально описана дана ікона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дізнався, що днем цієї ікони вважають 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вересня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що “Неопалимою Купиною” називають і Богородицю, маючи на увазі її життя: непорочне зачаття і народження Христа, чисті діяння і помисли, а сама ікона була написана у </a:t>
            </a:r>
            <a:r>
              <a:rPr lang="en-A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ст. на горі </a:t>
            </a:r>
            <a:r>
              <a:rPr lang="uk-UA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Синай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із зображенням тернових гілок у полум’ї і самої Богоматері по пояс. Одним із головних символів, які кидаються у око є драбина, яка символізує Богородицю яка ніби стала східцями до небес для вірян.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 сама ікона була написана у </a:t>
            </a:r>
            <a:r>
              <a:rPr lang="en-A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України, а саме Чернігівщини, її образ потрапив лише у </a:t>
            </a:r>
            <a:r>
              <a:rPr lang="en-A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B485CE-518A-4B93-896E-56A805B0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595" y="0"/>
            <a:ext cx="2386478" cy="29055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C4B09D-2751-492E-84BC-B1BDA95EB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855" y="3394159"/>
            <a:ext cx="2812472" cy="32698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2F732CB-3D22-486A-BE12-B2EA28413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27" y="0"/>
            <a:ext cx="2202873" cy="2973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3006437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Comic Sans MS" pitchFamily="66" charset="0"/>
              </a:rPr>
              <a:t>Приклади ікон </a:t>
            </a:r>
            <a:r>
              <a:rPr lang="uk-UA" sz="1600" b="1" dirty="0" err="1">
                <a:latin typeface="Comic Sans MS" pitchFamily="66" charset="0"/>
              </a:rPr>
              <a:t>“Неопалима</a:t>
            </a:r>
            <a:r>
              <a:rPr lang="uk-UA" sz="1600" b="1" dirty="0">
                <a:latin typeface="Comic Sans MS" pitchFamily="66" charset="0"/>
              </a:rPr>
              <a:t> </a:t>
            </a:r>
            <a:r>
              <a:rPr lang="uk-UA" sz="1600" b="1" dirty="0" err="1">
                <a:latin typeface="Comic Sans MS" pitchFamily="66" charset="0"/>
              </a:rPr>
              <a:t>Купина”</a:t>
            </a:r>
            <a:r>
              <a:rPr lang="uk-UA" sz="1600" b="1" dirty="0">
                <a:latin typeface="Comic Sans MS" pitchFamily="66" charset="0"/>
              </a:rPr>
              <a:t> із </a:t>
            </a:r>
            <a:r>
              <a:rPr lang="uk-UA" sz="1600" b="1" dirty="0" err="1">
                <a:latin typeface="Comic Sans MS" pitchFamily="66" charset="0"/>
              </a:rPr>
              <a:t>інтернету</a:t>
            </a:r>
            <a:endParaRPr lang="uk-UA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7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1"/>
            <a:ext cx="10515600" cy="1066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71055" y="997528"/>
            <a:ext cx="12663055" cy="5860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Отже, я дослідив родинну реліквію - ікону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“Неопалима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Купина”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Опитавши родичів (найбільше інформації надала моя бабуся) я дізнався про те, що цю ікону (найімовірніше) купив мій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прапрапрадід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жив у 1864-1964 рр. Тож я зробив припущення, враховуючи роки його життя, що вік ікони приблизно 120-130 років.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Візуально дослідивши зовнішній стан ікони, я побачив, що на дерев’яній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рамці у деяких місцях дерево, з якого вона виготовлена, тріснуло і  покрите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великою кількістю малих цяточок. Ніяких написів, які могли б підказати точне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місце і дату виготовлення ікони я на ній не знайшов.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Працюючи над даним дослідженням я дізнався значення цієї ікони для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християн, чому вона має саме таку назву, символіку зображених на ній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елементів зображення.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9B1CA-63F5-4D0F-941D-03682BBE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9"/>
            <a:ext cx="10515600" cy="812511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D4B924E-90FD-4294-BC38-24A3905F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2218"/>
            <a:ext cx="11887200" cy="50547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12121"/>
                </a:solidFill>
                <a:effectLst/>
                <a:cs typeface="Times New Roman" pitchFamily="18" charset="0"/>
              </a:rPr>
              <a:t>Богородиця</a:t>
            </a:r>
            <a:r>
              <a:rPr lang="ru-RU" b="0" i="0" dirty="0">
                <a:solidFill>
                  <a:srgbClr val="212121"/>
                </a:solidFill>
                <a:effectLst/>
                <a:cs typeface="Times New Roman" pitchFamily="18" charset="0"/>
              </a:rPr>
              <a:t> "</a:t>
            </a:r>
            <a:r>
              <a:rPr lang="ru-RU" b="0" i="0" dirty="0" err="1">
                <a:solidFill>
                  <a:srgbClr val="212121"/>
                </a:solidFill>
                <a:effectLst/>
                <a:cs typeface="Times New Roman" pitchFamily="18" charset="0"/>
              </a:rPr>
              <a:t>Неопалима</a:t>
            </a:r>
            <a:r>
              <a:rPr lang="ru-RU" b="0" i="0" dirty="0">
                <a:solidFill>
                  <a:srgbClr val="212121"/>
                </a:solidFill>
                <a:effectLst/>
                <a:cs typeface="Times New Roman" pitchFamily="18" charset="0"/>
              </a:rPr>
              <a:t> Купина" | </a:t>
            </a:r>
            <a:r>
              <a:rPr lang="ru-RU" b="0" i="0" dirty="0" err="1">
                <a:solidFill>
                  <a:srgbClr val="212121"/>
                </a:solidFill>
                <a:effectLst/>
                <a:cs typeface="Times New Roman" pitchFamily="18" charset="0"/>
              </a:rPr>
              <a:t>Український</a:t>
            </a:r>
            <a:r>
              <a:rPr lang="ru-RU" b="0" i="0" dirty="0">
                <a:solidFill>
                  <a:srgbClr val="212121"/>
                </a:solidFill>
                <a:effectLst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cs typeface="Times New Roman" pitchFamily="18" charset="0"/>
              </a:rPr>
              <a:t>інтерес</a:t>
            </a:r>
            <a:r>
              <a:rPr lang="ru-RU" b="0" i="0" dirty="0">
                <a:solidFill>
                  <a:srgbClr val="212121"/>
                </a:solidFill>
                <a:effectLst/>
                <a:cs typeface="Times New Roman" pitchFamily="18" charset="0"/>
              </a:rPr>
              <a:t>.  </a:t>
            </a:r>
            <a:r>
              <a:rPr lang="ru-RU" b="0" i="1" dirty="0" err="1">
                <a:solidFill>
                  <a:srgbClr val="212121"/>
                </a:solidFill>
                <a:effectLst/>
                <a:cs typeface="Times New Roman" pitchFamily="18" charset="0"/>
              </a:rPr>
              <a:t>Український</a:t>
            </a:r>
            <a:r>
              <a:rPr lang="ru-RU" b="0" i="1" dirty="0">
                <a:solidFill>
                  <a:srgbClr val="212121"/>
                </a:solidFill>
                <a:effectLst/>
                <a:cs typeface="Times New Roman" pitchFamily="18" charset="0"/>
              </a:rPr>
              <a:t> </a:t>
            </a:r>
            <a:r>
              <a:rPr lang="ru-RU" b="0" i="1" dirty="0" err="1">
                <a:solidFill>
                  <a:srgbClr val="212121"/>
                </a:solidFill>
                <a:effectLst/>
                <a:cs typeface="Times New Roman" pitchFamily="18" charset="0"/>
              </a:rPr>
              <a:t>інтерес</a:t>
            </a:r>
            <a:r>
              <a:rPr lang="ru-RU" b="0" i="0" dirty="0">
                <a:solidFill>
                  <a:srgbClr val="212121"/>
                </a:solidFill>
                <a:effectLst/>
                <a:cs typeface="Times New Roman" pitchFamily="18" charset="0"/>
              </a:rPr>
              <a:t>. 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1A57AA"/>
                </a:solidFill>
                <a:effectLst/>
                <a:latin typeface="Open Sans" panose="020B0604020202020204" pitchFamily="34" charset="0"/>
                <a:hlinkClick r:id="rId2"/>
              </a:rPr>
              <a:t>https://uain.press/articles/943586-943586</a:t>
            </a:r>
            <a:r>
              <a:rPr lang="ru-RU" b="0" i="0" dirty="0">
                <a:solidFill>
                  <a:srgbClr val="212121"/>
                </a:solidFill>
                <a:effectLst/>
                <a:latin typeface="Open Sans" panose="020B0604020202020204" pitchFamily="34" charset="0"/>
              </a:rPr>
              <a:t> </a:t>
            </a:r>
            <a:r>
              <a:rPr lang="ru-RU" b="0" i="0" dirty="0">
                <a:solidFill>
                  <a:srgbClr val="212121"/>
                </a:solidFill>
                <a:effectLst/>
              </a:rPr>
              <a:t>(дата </a:t>
            </a:r>
            <a:r>
              <a:rPr lang="ru-RU" b="0" i="0" dirty="0" err="1">
                <a:solidFill>
                  <a:srgbClr val="212121"/>
                </a:solidFill>
                <a:effectLst/>
              </a:rPr>
              <a:t>звернення</a:t>
            </a:r>
            <a:r>
              <a:rPr lang="ru-RU" b="0" i="0" dirty="0">
                <a:solidFill>
                  <a:srgbClr val="212121"/>
                </a:solidFill>
                <a:effectLst/>
              </a:rPr>
              <a:t>: 30.03.2023).</a:t>
            </a:r>
          </a:p>
          <a:p>
            <a:pPr marL="514350" indent="-514350">
              <a:buAutoNum type="arabicPeriod"/>
            </a:pPr>
            <a:r>
              <a:rPr lang="ru-RU" dirty="0" err="1"/>
              <a:t>Ікона</a:t>
            </a:r>
            <a:r>
              <a:rPr lang="ru-RU" dirty="0"/>
              <a:t> «</a:t>
            </a:r>
            <a:r>
              <a:rPr lang="ru-RU" dirty="0" err="1"/>
              <a:t>Неопалима</a:t>
            </a:r>
            <a:r>
              <a:rPr lang="ru-RU" dirty="0"/>
              <a:t> Купина»: </a:t>
            </a:r>
            <a:r>
              <a:rPr lang="ru-RU" dirty="0" err="1"/>
              <a:t>значення</a:t>
            </a:r>
            <a:r>
              <a:rPr lang="ru-RU" dirty="0"/>
              <a:t>,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. </a:t>
            </a:r>
            <a:r>
              <a:rPr lang="ru-RU" i="1" dirty="0"/>
              <a:t>«</a:t>
            </a:r>
            <a:r>
              <a:rPr lang="ru-RU" i="1" dirty="0" err="1"/>
              <a:t>Янтар</a:t>
            </a:r>
            <a:r>
              <a:rPr lang="ru-RU" i="1" dirty="0"/>
              <a:t> </a:t>
            </a:r>
            <a:r>
              <a:rPr lang="ru-RU" i="1" dirty="0" err="1"/>
              <a:t>Полісся</a:t>
            </a:r>
            <a:r>
              <a:rPr lang="ru-RU" i="1" dirty="0"/>
              <a:t>»</a:t>
            </a:r>
            <a:r>
              <a:rPr lang="ru-RU" dirty="0"/>
              <a:t>. URL: </a:t>
            </a:r>
            <a:r>
              <a:rPr lang="ru-RU" dirty="0">
                <a:hlinkClick r:id="rId3"/>
              </a:rPr>
              <a:t>https://yantar.ua/ua/blog/obraz-devy-marii-neopalimaya-kupina.html</a:t>
            </a:r>
            <a:r>
              <a:rPr lang="ru-RU" dirty="0"/>
              <a:t> (дата </a:t>
            </a:r>
            <a:r>
              <a:rPr lang="ru-RU" dirty="0" err="1"/>
              <a:t>звернення</a:t>
            </a:r>
            <a:r>
              <a:rPr lang="ru-RU" dirty="0"/>
              <a:t>: 10.04.2023). </a:t>
            </a:r>
          </a:p>
          <a:p>
            <a:pPr marL="514350" indent="-514350">
              <a:buAutoNum type="arabicPeriod"/>
            </a:pPr>
            <a:r>
              <a:rPr lang="ru-RU" dirty="0" err="1"/>
              <a:t>Ікона</a:t>
            </a:r>
            <a:r>
              <a:rPr lang="ru-RU" dirty="0"/>
              <a:t> "</a:t>
            </a:r>
            <a:r>
              <a:rPr lang="ru-RU" dirty="0" err="1"/>
              <a:t>Неопалима</a:t>
            </a:r>
            <a:r>
              <a:rPr lang="ru-RU" dirty="0"/>
              <a:t> купина" | </a:t>
            </a:r>
            <a:r>
              <a:rPr lang="ru-RU" dirty="0" err="1"/>
              <a:t>Церква</a:t>
            </a:r>
            <a:r>
              <a:rPr lang="ru-RU" dirty="0"/>
              <a:t> Апостола </a:t>
            </a:r>
            <a:r>
              <a:rPr lang="ru-RU" dirty="0" err="1"/>
              <a:t>Любові</a:t>
            </a:r>
            <a:r>
              <a:rPr lang="ru-RU" dirty="0"/>
              <a:t>. </a:t>
            </a:r>
            <a:r>
              <a:rPr lang="ru-RU" i="1" dirty="0"/>
              <a:t>Головна | </a:t>
            </a:r>
            <a:r>
              <a:rPr lang="ru-RU" i="1" dirty="0" err="1"/>
              <a:t>Церква</a:t>
            </a:r>
            <a:r>
              <a:rPr lang="ru-RU" i="1" dirty="0"/>
              <a:t> Апостола </a:t>
            </a:r>
            <a:r>
              <a:rPr lang="ru-RU" i="1" dirty="0" err="1"/>
              <a:t>Любові</a:t>
            </a:r>
            <a:r>
              <a:rPr lang="ru-RU" dirty="0"/>
              <a:t>. URL: </a:t>
            </a:r>
            <a:r>
              <a:rPr lang="ru-RU" dirty="0">
                <a:hlinkClick r:id="rId4"/>
              </a:rPr>
              <a:t>https://www.bogoslov.kharkov.ua/news/851</a:t>
            </a:r>
            <a:r>
              <a:rPr lang="ru-RU" dirty="0"/>
              <a:t> (дата </a:t>
            </a:r>
            <a:r>
              <a:rPr lang="ru-RU" dirty="0" err="1"/>
              <a:t>звернення</a:t>
            </a:r>
            <a:r>
              <a:rPr lang="ru-RU" dirty="0"/>
              <a:t>: 10.04.2023). </a:t>
            </a:r>
          </a:p>
          <a:p>
            <a:pPr marL="514350" indent="-514350">
              <a:buAutoNum type="arabicPeriod"/>
            </a:pPr>
            <a:r>
              <a:rPr lang="uk-UA" dirty="0"/>
              <a:t>Як дізнатися вік ікони: Релігія. </a:t>
            </a:r>
            <a:r>
              <a:rPr lang="en-AU" i="1" dirty="0"/>
              <a:t>yakHow.ru - </a:t>
            </a:r>
            <a:r>
              <a:rPr lang="uk-UA" i="1" dirty="0"/>
              <a:t>як просто зробити все</a:t>
            </a:r>
            <a:r>
              <a:rPr lang="uk-UA" dirty="0"/>
              <a:t>. </a:t>
            </a:r>
            <a:r>
              <a:rPr lang="en-AU" dirty="0"/>
              <a:t>URL: </a:t>
            </a:r>
            <a:r>
              <a:rPr lang="en-AU" dirty="0">
                <a:hlinkClick r:id="rId5"/>
              </a:rPr>
              <a:t>https://yakhow.ru/kultura-i-suspilstvo/48269-jak-diznatisja-vik-ikoni.html</a:t>
            </a:r>
            <a:r>
              <a:rPr lang="en-AU" dirty="0"/>
              <a:t> (</a:t>
            </a:r>
            <a:r>
              <a:rPr lang="uk-UA" dirty="0"/>
              <a:t>дата звернення: 04.04.2023). </a:t>
            </a:r>
          </a:p>
          <a:p>
            <a:pPr marL="514350" indent="-514350">
              <a:buAutoNum type="arabicPeriod"/>
            </a:pPr>
            <a:r>
              <a:rPr lang="ru-RU" dirty="0"/>
              <a:t>Як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старовинну</a:t>
            </a:r>
            <a:r>
              <a:rPr lang="ru-RU" dirty="0"/>
              <a:t> </a:t>
            </a:r>
            <a:r>
              <a:rPr lang="ru-RU" dirty="0" err="1"/>
              <a:t>ікону</a:t>
            </a:r>
            <a:r>
              <a:rPr lang="ru-RU" dirty="0"/>
              <a:t> </a:t>
            </a:r>
            <a:r>
              <a:rPr lang="ru-RU" dirty="0" err="1"/>
              <a:t>намальовану</a:t>
            </a:r>
            <a:r>
              <a:rPr lang="ru-RU" dirty="0"/>
              <a:t> на </a:t>
            </a:r>
            <a:r>
              <a:rPr lang="ru-RU" dirty="0" err="1"/>
              <a:t>дереві</a:t>
            </a:r>
            <a:r>
              <a:rPr lang="ru-RU" dirty="0"/>
              <a:t>. </a:t>
            </a:r>
            <a:r>
              <a:rPr lang="ru-RU" i="1" dirty="0" err="1"/>
              <a:t>Antikinfo</a:t>
            </a:r>
            <a:r>
              <a:rPr lang="ru-RU" dirty="0"/>
              <a:t>. URL: </a:t>
            </a:r>
            <a:r>
              <a:rPr lang="ru-RU" dirty="0">
                <a:hlinkClick r:id="rId6"/>
              </a:rPr>
              <a:t>https://antikinfo.com.ua/yak-ociniti-starovinnu-ikonu-na-derevi/</a:t>
            </a:r>
            <a:r>
              <a:rPr lang="ru-RU" dirty="0"/>
              <a:t> (дата </a:t>
            </a:r>
            <a:r>
              <a:rPr lang="ru-RU" dirty="0" err="1"/>
              <a:t>звернення</a:t>
            </a:r>
            <a:r>
              <a:rPr lang="ru-RU" dirty="0"/>
              <a:t>: 04.04.2023).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46578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750</Words>
  <Application>Microsoft Office PowerPoint</Application>
  <PresentationFormat>Произвольный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Родинна реліквія - ікона “Неопалима Купина”</vt:lpstr>
      <vt:lpstr>.</vt:lpstr>
      <vt:lpstr>.</vt:lpstr>
      <vt:lpstr>.</vt:lpstr>
      <vt:lpstr>.</vt:lpstr>
      <vt:lpstr>.</vt:lpstr>
      <vt:lpstr>Висновок</vt:lpstr>
      <vt:lpstr>Список використаних джерел: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Родинна реліквія-ікона “Неопалима Купина”</dc:title>
  <dc:creator>Іван Усатов</dc:creator>
  <cp:lastModifiedBy>User</cp:lastModifiedBy>
  <cp:revision>22</cp:revision>
  <dcterms:created xsi:type="dcterms:W3CDTF">2023-04-10T15:08:34Z</dcterms:created>
  <dcterms:modified xsi:type="dcterms:W3CDTF">2023-04-12T20:42:27Z</dcterms:modified>
</cp:coreProperties>
</file>