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hdphoto2.wdp" ContentType="image/vnd.ms-photo"/>
  <Override PartName="/ppt/media/image12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4.png" ContentType="image/png"/>
  <Override PartName="/ppt/media/image27.png" ContentType="image/png"/>
  <Override PartName="/ppt/media/image5.png" ContentType="image/png"/>
  <Override PartName="/ppt/media/image28.png" ContentType="image/png"/>
  <Override PartName="/ppt/media/image10.png" ContentType="image/png"/>
  <Override PartName="/ppt/media/image6.png" ContentType="image/png"/>
  <Override PartName="/ppt/media/image29.png" ContentType="image/png"/>
  <Override PartName="/ppt/media/image7.png" ContentType="image/png"/>
  <Override PartName="/ppt/media/image8.png" ContentType="image/png"/>
  <Override PartName="/ppt/media/image13.png" ContentType="image/png"/>
  <Override PartName="/ppt/media/hdphoto3.wdp" ContentType="image/vnd.ms-photo"/>
  <Override PartName="/ppt/media/image18.png" ContentType="image/png"/>
  <Override PartName="/ppt/media/image20.png" ContentType="image/png"/>
  <Override PartName="/ppt/media/image9.png" ContentType="image/png"/>
  <Override PartName="/ppt/media/image30.jpeg" ContentType="image/jpeg"/>
  <Override PartName="/ppt/media/image15.png" ContentType="image/png"/>
  <Override PartName="/ppt/media/image3.png" ContentType="image/png"/>
  <Override PartName="/ppt/media/image17.jpeg" ContentType="image/jpe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6.png" ContentType="image/png"/>
  <Override PartName="/ppt/media/hdphoto1.wdp" ContentType="image/vnd.ms-photo"/>
  <Override PartName="/ppt/media/image11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presProps.xml" ContentType="application/vnd.openxmlformats-officedocument.presentationml.presPro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A19F0AD-0A28-40EF-8C38-E2A17CFFB57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934C508-5CB6-4588-A036-C75CA522520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C100CEB-5591-4CAF-AF11-5CA4907C821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9BAD78-1D33-4DC4-B1C4-8BFB86A144E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487D1A4-DBED-408B-98B3-CD5A0F47925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89DF9B6-61F2-4FC4-B903-215B4DC551F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702E6DB-4620-48F6-8B21-EB92F5CF12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0E0BE35-C4E0-48AA-97C2-32A9DEAB77C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F888277-22DA-4821-AFEF-A1CED4BF034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E89A08A-D25F-4603-8149-D0988FCD3A3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4782C49-F390-4007-8415-23183B9177B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95F07F4-F224-42E1-B065-430312109F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F398AF8-9FAC-426F-9667-7A8FC790802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CECA2F8-F988-4E1C-B56C-AF847B4648A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D8EDF22-8192-4E6D-B159-2AB0F9D4A37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E04D7A9-5785-4A26-BF10-E042251FD3B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59CEBDE-B1A2-47DF-B85A-4FEFC87DABF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72B92CA-F7DF-4574-8EEA-4B836745661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73381E0-3840-435C-BF15-16254EB2094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60309D2-1399-4515-B19E-0BE659D2D01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51E001A-40E9-42B1-A370-B7C283DC2FF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705B2AC-C9AA-45AA-8B52-4430115D0E2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7F12FB8-0034-47BA-82C5-70CE91FE1FD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081586C-E955-4AD0-A50B-4175CD26CD0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609BBD94-2B6C-489A-8831-A50995DF87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0B7129E-5948-4D65-81A0-60E0019668C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E540D56-1629-4D4E-840B-3E31DB699D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7E1A8D3-3B55-45DC-9CFC-C934B13B28A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2DA02E8-3C8D-4BC9-86C9-D29BA21AB04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4B3F022-2BEC-4736-9850-B14A4AFA7D7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3FFDCAC-892A-4F67-A00D-9DC65B830D9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6873314-96D7-4E0D-BA2B-A39EC0064FD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CD68BDD-3B90-4641-8EA2-CC6596BEEC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7F8CC4A-87B5-4EA4-8320-2B379B9E6E0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81104E4-95B5-4D61-9FDE-75890292EBB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4DEEAF-4D7A-4FA8-8E8A-EE5B03F91D0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5600" cy="4186800"/>
          </a:xfrm>
          <a:prstGeom prst="rect">
            <a:avLst/>
          </a:prstGeom>
          <a:ln w="0"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1000" cy="2364120"/>
          </a:xfrm>
          <a:prstGeom prst="rect">
            <a:avLst/>
          </a:prstGeom>
          <a:ln w="0">
            <a:noFill/>
          </a:ln>
        </p:spPr>
      </p:pic>
      <p:sp>
        <p:nvSpPr>
          <p:cNvPr id="2" name="Oval 15"/>
          <p:cNvSpPr/>
          <p:nvPr/>
        </p:nvSpPr>
        <p:spPr>
          <a:xfrm>
            <a:off x="860904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rgbClr val="50b9c1">
                  <a:alpha val="7058"/>
                </a:srgbClr>
              </a:gs>
              <a:gs pos="100000">
                <a:srgbClr val="50b9c1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3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2000" cy="1140120"/>
          </a:xfrm>
          <a:prstGeom prst="rect">
            <a:avLst/>
          </a:prstGeom>
          <a:ln w="0">
            <a:noFill/>
          </a:ln>
        </p:spPr>
      </p:pic>
      <p:pic>
        <p:nvPicPr>
          <p:cNvPr id="4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2160" cy="760680"/>
          </a:xfrm>
          <a:prstGeom prst="rect">
            <a:avLst/>
          </a:prstGeom>
          <a:ln w="0">
            <a:noFill/>
          </a:ln>
        </p:spPr>
      </p:pic>
      <p:sp>
        <p:nvSpPr>
          <p:cNvPr id="5" name="Rectangle 13"/>
          <p:cNvSpPr/>
          <p:nvPr/>
        </p:nvSpPr>
        <p:spPr>
          <a:xfrm>
            <a:off x="10437840" y="0"/>
            <a:ext cx="684360" cy="1141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PlaceHolder 1"/>
          <p:cNvSpPr>
            <a:spLocks noGrp="1"/>
          </p:cNvSpPr>
          <p:nvPr>
            <p:ph type="ftr" idx="1"/>
          </p:nvPr>
        </p:nvSpPr>
        <p:spPr>
          <a:xfrm rot="5400000">
            <a:off x="8952840" y="3225240"/>
            <a:ext cx="38584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2"/>
          </p:nvPr>
        </p:nvSpPr>
        <p:spPr>
          <a:xfrm>
            <a:off x="10352520" y="295560"/>
            <a:ext cx="836640" cy="76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52ACCF56-E12A-463A-A632-63B92E75412B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en-US" sz="2800" spc="-1" strike="noStrike"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3"/>
          </p:nvPr>
        </p:nvSpPr>
        <p:spPr>
          <a:xfrm rot="5400000">
            <a:off x="10156680" y="1790640"/>
            <a:ext cx="9892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</a:t>
            </a:r>
            <a:r>
              <a:rPr b="0" lang="en-US" sz="4400" spc="-1" strike="noStrike">
                <a:latin typeface="Arial"/>
              </a:rPr>
              <a:t>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5600" cy="418680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1000" cy="2364120"/>
          </a:xfrm>
          <a:prstGeom prst="rect">
            <a:avLst/>
          </a:prstGeom>
          <a:ln w="0">
            <a:noFill/>
          </a:ln>
        </p:spPr>
      </p:pic>
      <p:sp>
        <p:nvSpPr>
          <p:cNvPr id="49" name="Oval 15"/>
          <p:cNvSpPr/>
          <p:nvPr/>
        </p:nvSpPr>
        <p:spPr>
          <a:xfrm>
            <a:off x="860904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rgbClr val="50b9c1">
                  <a:alpha val="7058"/>
                </a:srgbClr>
              </a:gs>
              <a:gs pos="100000">
                <a:srgbClr val="50b9c1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50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2000" cy="11401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2160" cy="76068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13"/>
          <p:cNvSpPr/>
          <p:nvPr/>
        </p:nvSpPr>
        <p:spPr>
          <a:xfrm>
            <a:off x="10437840" y="0"/>
            <a:ext cx="684360" cy="1141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3" name="PlaceHolder 1"/>
          <p:cNvSpPr>
            <a:spLocks noGrp="1"/>
          </p:cNvSpPr>
          <p:nvPr>
            <p:ph type="ftr" idx="4"/>
          </p:nvPr>
        </p:nvSpPr>
        <p:spPr>
          <a:xfrm rot="5400000">
            <a:off x="8952840" y="3225240"/>
            <a:ext cx="38584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sldNum" idx="5"/>
          </p:nvPr>
        </p:nvSpPr>
        <p:spPr>
          <a:xfrm>
            <a:off x="10352520" y="295560"/>
            <a:ext cx="836640" cy="76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9D978C98-A2F7-4141-9B8F-C9C766B237E3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en-US" sz="2800" spc="-1" strike="noStrike"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dt" idx="6"/>
          </p:nvPr>
        </p:nvSpPr>
        <p:spPr>
          <a:xfrm rot="5400000">
            <a:off x="10156680" y="1790640"/>
            <a:ext cx="9892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</a:t>
            </a:r>
            <a:r>
              <a:rPr b="0" lang="en-US" sz="4400" spc="-1" strike="noStrike">
                <a:latin typeface="Arial"/>
              </a:rPr>
              <a:t>k to </a:t>
            </a:r>
            <a:r>
              <a:rPr b="0" lang="en-US" sz="4400" spc="-1" strike="noStrike">
                <a:latin typeface="Arial"/>
              </a:rPr>
              <a:t>edit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title </a:t>
            </a:r>
            <a:r>
              <a:rPr b="0" lang="en-US" sz="4400" spc="-1" strike="noStrike">
                <a:latin typeface="Arial"/>
              </a:rPr>
              <a:t>text </a:t>
            </a:r>
            <a:r>
              <a:rPr b="0" lang="en-US" sz="4400" spc="-1" strike="noStrike">
                <a:latin typeface="Arial"/>
              </a:rPr>
              <a:t>form</a:t>
            </a:r>
            <a:r>
              <a:rPr b="0" lang="en-US" sz="4400" spc="-1" strike="noStrike">
                <a:latin typeface="Arial"/>
              </a:rPr>
              <a:t>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7" descr=""/>
          <p:cNvPicPr/>
          <p:nvPr/>
        </p:nvPicPr>
        <p:blipFill>
          <a:blip r:embed="rId3"/>
          <a:srcRect l="3610" t="0" r="0" b="0"/>
          <a:stretch/>
        </p:blipFill>
        <p:spPr>
          <a:xfrm>
            <a:off x="0" y="2669760"/>
            <a:ext cx="4035600" cy="41868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6" descr=""/>
          <p:cNvPicPr/>
          <p:nvPr/>
        </p:nvPicPr>
        <p:blipFill>
          <a:blip r:embed="rId4"/>
          <a:srcRect l="35647" t="0" r="0" b="0"/>
          <a:stretch/>
        </p:blipFill>
        <p:spPr>
          <a:xfrm>
            <a:off x="0" y="2892240"/>
            <a:ext cx="1521000" cy="2364120"/>
          </a:xfrm>
          <a:prstGeom prst="rect">
            <a:avLst/>
          </a:prstGeom>
          <a:ln w="0">
            <a:noFill/>
          </a:ln>
        </p:spPr>
      </p:pic>
      <p:sp>
        <p:nvSpPr>
          <p:cNvPr id="96" name="Oval 15"/>
          <p:cNvSpPr/>
          <p:nvPr/>
        </p:nvSpPr>
        <p:spPr>
          <a:xfrm>
            <a:off x="8609040" y="1676520"/>
            <a:ext cx="2818080" cy="2818080"/>
          </a:xfrm>
          <a:prstGeom prst="ellipse">
            <a:avLst/>
          </a:prstGeom>
          <a:gradFill rotWithShape="0">
            <a:gsLst>
              <a:gs pos="0">
                <a:srgbClr val="50b9c1">
                  <a:alpha val="7058"/>
                </a:srgbClr>
              </a:gs>
              <a:gs pos="100000">
                <a:srgbClr val="50b9c1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7" name="Picture 8" descr=""/>
          <p:cNvPicPr/>
          <p:nvPr/>
        </p:nvPicPr>
        <p:blipFill>
          <a:blip r:embed="rId5"/>
          <a:srcRect l="0" t="28812" r="0" b="0"/>
          <a:stretch/>
        </p:blipFill>
        <p:spPr>
          <a:xfrm>
            <a:off x="7999560" y="0"/>
            <a:ext cx="1602000" cy="1140120"/>
          </a:xfrm>
          <a:prstGeom prst="rect">
            <a:avLst/>
          </a:prstGeom>
          <a:ln w="0">
            <a:noFill/>
          </a:ln>
        </p:spPr>
      </p:pic>
      <p:pic>
        <p:nvPicPr>
          <p:cNvPr id="98" name="Picture 9" descr=""/>
          <p:cNvPicPr/>
          <p:nvPr/>
        </p:nvPicPr>
        <p:blipFill>
          <a:blip r:embed="rId6"/>
          <a:srcRect l="0" t="0" r="0" b="23333"/>
          <a:stretch/>
        </p:blipFill>
        <p:spPr>
          <a:xfrm>
            <a:off x="8605800" y="6095880"/>
            <a:ext cx="992160" cy="760680"/>
          </a:xfrm>
          <a:prstGeom prst="rect">
            <a:avLst/>
          </a:prstGeom>
          <a:ln w="0">
            <a:noFill/>
          </a:ln>
        </p:spPr>
      </p:pic>
      <p:sp>
        <p:nvSpPr>
          <p:cNvPr id="99" name="Rectangle 13"/>
          <p:cNvSpPr/>
          <p:nvPr/>
        </p:nvSpPr>
        <p:spPr>
          <a:xfrm>
            <a:off x="10437840" y="0"/>
            <a:ext cx="684360" cy="114156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60" dir="5400000" dist="2556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ftr" idx="7"/>
          </p:nvPr>
        </p:nvSpPr>
        <p:spPr>
          <a:xfrm rot="5400000">
            <a:off x="8952840" y="3225240"/>
            <a:ext cx="38584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8"/>
          </p:nvPr>
        </p:nvSpPr>
        <p:spPr>
          <a:xfrm>
            <a:off x="10352520" y="295560"/>
            <a:ext cx="836640" cy="766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lstStyle>
            <a:lvl1pPr algn="ctr">
              <a:lnSpc>
                <a:spcPct val="100000"/>
              </a:lnSpc>
              <a:buNone/>
              <a:defRPr b="0" lang="en-US" sz="2800" spc="-1" strike="noStrike">
                <a:solidFill>
                  <a:srgbClr val="ffffff"/>
                </a:solidFill>
                <a:latin typeface="Century Gothic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2123BF40-93FA-44BB-852B-8C902E13F8CB}" type="slidenum">
              <a:rPr b="0" lang="en-US" sz="2800" spc="-1" strike="noStrike">
                <a:solidFill>
                  <a:srgbClr val="ffffff"/>
                </a:solidFill>
                <a:latin typeface="Century Gothic"/>
              </a:rPr>
              <a:t>&lt;number&gt;</a:t>
            </a:fld>
            <a:endParaRPr b="0" lang="en-US" sz="2800" spc="-1" strike="noStrike">
              <a:latin typeface="Times New Roman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dt" idx="9"/>
          </p:nvPr>
        </p:nvSpPr>
        <p:spPr>
          <a:xfrm rot="5400000">
            <a:off x="10156680" y="1790640"/>
            <a:ext cx="989280" cy="303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yrok.pp.ua/serednya-osvta/8711-odinicya-vimru-svtlovogo-potoku-v-mzhnarodny-sistem-odinic-s-lyumen.html" TargetMode="External"/><Relationship Id="rId2" Type="http://schemas.openxmlformats.org/officeDocument/2006/relationships/hyperlink" Target="http://op.rv.ua/article/vydy-osvitlennya" TargetMode="External"/><Relationship Id="rId3" Type="http://schemas.openxmlformats.org/officeDocument/2006/relationships/hyperlink" Target="http://220v.co.ua/advisor/advisor/normi-osvtlenost.html" TargetMode="External"/><Relationship Id="rId4" Type="http://schemas.openxmlformats.org/officeDocument/2006/relationships/hyperlink" Target="https://corelamps.com/yak-obraty-svitylnyk-chy-lampochku/svitylnyk/" TargetMode="External"/><Relationship Id="rId5" Type="http://schemas.openxmlformats.org/officeDocument/2006/relationships/hyperlink" Target="https://pkf-elektroplast.com.ua/ua/a399159-kakie-byvayut-svetodiody.html" TargetMode="External"/><Relationship Id="rId6" Type="http://schemas.openxmlformats.org/officeDocument/2006/relationships/hyperlink" Target="https://sktorg-opt.com.ua/ua/a210925-tipy-batareek-osnovnye.html" TargetMode="External"/><Relationship Id="rId7" Type="http://schemas.openxmlformats.org/officeDocument/2006/relationships/hyperlink" Target="https://lampasveta.com/osveshhenie/avarijnoe-osveshhenie" TargetMode="External"/><Relationship Id="rId8" Type="http://schemas.openxmlformats.org/officeDocument/2006/relationships/hyperlink" Target="https://uk.wikipedia.org/wiki/&#1057;&#1074;&#1110;&#1090;&#1083;&#1086;&#1074;&#1080;&#1081;_&#1087;&#1086;&#1090;&#1110;&#1082;" TargetMode="External"/><Relationship Id="rId9" Type="http://schemas.openxmlformats.org/officeDocument/2006/relationships/hyperlink" Target="https://uk.wikipedia.org/wiki/&#1057;&#1074;&#1110;&#1090;&#1083;&#1086;&#1074;&#1080;&#1081;_&#1087;&#1086;&#1090;&#1110;&#1082;" TargetMode="External"/><Relationship Id="rId10" Type="http://schemas.openxmlformats.org/officeDocument/2006/relationships/hyperlink" Target="https://uk.wikipedia.org/wiki/&#1057;&#1074;&#1110;&#1090;&#1083;&#1086;&#1074;&#1080;&#1081;_&#1087;&#1086;&#1090;&#1110;&#1082;" TargetMode="External"/><Relationship Id="rId11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2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3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4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5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6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7" Type="http://schemas.openxmlformats.org/officeDocument/2006/relationships/hyperlink" Target="https://svetum.com.ua/ua/blog/sovety-pokupatelyam/kak-proektirovat-avariynoe-osveschenie/#:~:text=&#1060;&#1091;&#1085;&#1082;&#1094;&#1110;&#1111;%20&#1072;&#1074;&#1072;&#1088;&#1110;&#1081;&#1085;&#1086;&#1075;&#1086;%20&#1086;&#1089;&#1074;&#1110;&#1090;&#1083;&#1077;&#1085;&#1085;&#1103;%2C%20&#1081;&#1086;&#1075;&#1086;%20&#1074;&#1080;&#1076;&#1080;&amp;text=&#1055;&#1110;&#1076;&#1089;&#1074;&#1110;&#1095;&#1091;&#1074;&#1072;&#1090;&#1080;%20&#1096;&#1083;&#1103;&#1093;%20&#1077;&#1074;&#1072;&#1082;&#1091;&#1072;&#1094;&#1110;&#1111;%20&#1087;&#1088;&#1080;%20&#1085;&#1072;&#1076;&#1079;&#1074;&#1080;&#1095;&#1072;&#1081;&#1085;&#1080;&#1093;,&#1074;%20&#1091;&#1084;&#1086;&#1074;&#1072;&#1093;%20&#1074;&#1110;&#1076;&#1089;&#1091;&#1090;&#1085;&#1086;&#1089;&#1090;&#1110;%20&#1086;&#1089;&#1085;&#1086;&#1074;&#1085;&#1086;&#1075;&#1086;%20&#1077;&#1083;&#1077;&#1082;&#1090;&#1088;&#1086;&#1087;&#1086;&#1089;&#1090;&#1072;&#1095;&#1072;&#1085;&#1085;&#1103;." TargetMode="External"/><Relationship Id="rId18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microsoft.com/office/2007/relationships/hdphoto" Target="../media/hdphoto1.wdp"/><Relationship Id="rId3" Type="http://schemas.openxmlformats.org/officeDocument/2006/relationships/image" Target="../media/image24.png"/><Relationship Id="rId4" Type="http://schemas.microsoft.com/office/2007/relationships/hdphoto" Target="../media/hdphoto2.wdp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microsoft.com/office/2007/relationships/hdphoto" Target="../media/hdphoto3.wdp"/><Relationship Id="rId1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504960" y="2923920"/>
            <a:ext cx="8254800" cy="284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2000" spc="-1" strike="noStrike">
                <a:solidFill>
                  <a:srgbClr val="ebebeb"/>
                </a:solidFill>
                <a:latin typeface="Times New Roman"/>
              </a:rPr>
              <a:t>Тіщенко Олександр Дмитрович – Харківській ліцей № 47 Харківської міської ради Харківської області, 9 клас, </a:t>
            </a: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Комунальний заклад «Харківська обласна МАН Харківської обласної ради Харківської області», м. Харків, тел-н: (066) 261 43 93, е-mail: shurikmandragor2008@gmail.com.</a:t>
            </a:r>
            <a:br>
              <a:rPr sz="2000"/>
            </a:br>
            <a:br>
              <a:rPr sz="2000"/>
            </a:br>
            <a:r>
              <a:rPr b="0" lang="uk-UA" sz="2000" spc="-1" strike="noStrike">
                <a:solidFill>
                  <a:srgbClr val="ebebeb"/>
                </a:solidFill>
                <a:latin typeface="Times New Roman"/>
              </a:rPr>
              <a:t>Науковий керівник</a:t>
            </a:r>
            <a:r>
              <a:rPr b="0" lang="en-US" sz="2000" spc="-1" strike="noStrike">
                <a:solidFill>
                  <a:srgbClr val="ebebeb"/>
                </a:solidFill>
                <a:latin typeface="Times New Roman"/>
              </a:rPr>
              <a:t>:</a:t>
            </a:r>
            <a:r>
              <a:rPr b="0" lang="uk-UA" sz="2000" spc="-1" strike="noStrike">
                <a:solidFill>
                  <a:srgbClr val="ebebeb"/>
                </a:solidFill>
                <a:latin typeface="Times New Roman"/>
              </a:rPr>
              <a:t> </a:t>
            </a:r>
            <a:br>
              <a:rPr sz="2000"/>
            </a:b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Лавров Володимир Дмитрович</a:t>
            </a:r>
            <a:r>
              <a:rPr b="0" lang="pl-PL" sz="2000" spc="-1" strike="noStrike">
                <a:solidFill>
                  <a:srgbClr val="ffffff"/>
                </a:solidFill>
                <a:latin typeface="Times New Roman"/>
              </a:rPr>
              <a:t> – </a:t>
            </a: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к</a:t>
            </a:r>
            <a:r>
              <a:rPr b="0" lang="uk-UA" sz="2000" spc="-1" strike="noStrike">
                <a:solidFill>
                  <a:srgbClr val="ffffff"/>
                </a:solidFill>
                <a:latin typeface="Times New Roman"/>
              </a:rPr>
              <a:t>ерівник гуртка </a:t>
            </a: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Комунального закладу «Харківська обласна МАН Харківської обласної ради Харківської області»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430920" y="2106720"/>
            <a:ext cx="11328840" cy="99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uk-UA" sz="3200" spc="-1" strike="noStrike" cap="all">
                <a:solidFill>
                  <a:srgbClr val="ffffff"/>
                </a:solidFill>
                <a:latin typeface="Times New Roman"/>
              </a:rPr>
              <a:t>Світильник аварійного освітлення </a:t>
            </a:r>
            <a:br>
              <a:rPr sz="3200"/>
            </a:br>
            <a:r>
              <a:rPr b="1" lang="uk-UA" sz="3200" spc="-1" strike="noStrike" cap="all">
                <a:solidFill>
                  <a:srgbClr val="ffffff"/>
                </a:solidFill>
                <a:latin typeface="Times New Roman"/>
              </a:rPr>
              <a:t>з пластикової пляшки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3" name="TextBox 3"/>
          <p:cNvSpPr/>
          <p:nvPr/>
        </p:nvSpPr>
        <p:spPr>
          <a:xfrm>
            <a:off x="349560" y="763920"/>
            <a:ext cx="1149156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Всеукраїнські інтерактивни конкурс </a:t>
            </a:r>
            <a:r>
              <a:rPr b="0" lang="en-US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“</a:t>
            </a:r>
            <a:r>
              <a:rPr b="0" lang="uk-UA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МАН-Юніор-Дослідник-2023</a:t>
            </a:r>
            <a:r>
              <a:rPr b="0" lang="en-US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”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Номінація - Технік</a:t>
            </a:r>
            <a:endParaRPr b="0" lang="en-U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Комунальний заклад </a:t>
            </a:r>
            <a:r>
              <a:rPr b="0" lang="en-US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“</a:t>
            </a:r>
            <a:r>
              <a:rPr b="0" lang="uk-UA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Харківська обласна МАН Харківської обласної ради Харківської області</a:t>
            </a:r>
            <a:r>
              <a:rPr b="0" lang="en-US" sz="22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”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44" name="Picture 4" descr=""/>
          <p:cNvPicPr/>
          <p:nvPr/>
        </p:nvPicPr>
        <p:blipFill>
          <a:blip r:embed="rId1"/>
          <a:srcRect l="0" t="27376" r="0" b="0"/>
          <a:stretch/>
        </p:blipFill>
        <p:spPr>
          <a:xfrm>
            <a:off x="685800" y="2743200"/>
            <a:ext cx="2328480" cy="300672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10744200" y="194400"/>
            <a:ext cx="1177200" cy="1177200"/>
          </a:xfrm>
          <a:prstGeom prst="rect">
            <a:avLst/>
          </a:prstGeom>
          <a:ln w="0"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194400" y="194400"/>
            <a:ext cx="1177200" cy="117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6" descr=""/>
          <p:cNvPicPr/>
          <p:nvPr/>
        </p:nvPicPr>
        <p:blipFill>
          <a:blip r:embed="rId1"/>
          <a:stretch/>
        </p:blipFill>
        <p:spPr>
          <a:xfrm>
            <a:off x="1572120" y="1226160"/>
            <a:ext cx="2377080" cy="5299200"/>
          </a:xfrm>
          <a:prstGeom prst="rect">
            <a:avLst/>
          </a:prstGeom>
          <a:ln w="0">
            <a:noFill/>
          </a:ln>
        </p:spPr>
      </p:pic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200" cy="139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ebebeb"/>
                </a:solidFill>
                <a:latin typeface="Times New Roman"/>
              </a:rPr>
              <a:t>Загальний вигляд світильника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3382920" y="5826960"/>
            <a:ext cx="1670040" cy="6984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9000"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</a:rPr>
              <a:t>Світильник вимкнений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82" name="Picture 9" descr=""/>
          <p:cNvPicPr/>
          <p:nvPr/>
        </p:nvPicPr>
        <p:blipFill>
          <a:blip r:embed="rId2"/>
          <a:stretch/>
        </p:blipFill>
        <p:spPr>
          <a:xfrm>
            <a:off x="8014680" y="1266480"/>
            <a:ext cx="2313360" cy="5258880"/>
          </a:xfrm>
          <a:prstGeom prst="rect">
            <a:avLst/>
          </a:prstGeom>
          <a:ln w="9525">
            <a:noFill/>
          </a:ln>
        </p:spPr>
      </p:pic>
      <p:sp>
        <p:nvSpPr>
          <p:cNvPr id="183" name="Content Placeholder 2"/>
          <p:cNvSpPr/>
          <p:nvPr/>
        </p:nvSpPr>
        <p:spPr>
          <a:xfrm>
            <a:off x="7009560" y="1353240"/>
            <a:ext cx="1696680" cy="710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Світильник ввімкнений 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270720" y="270000"/>
            <a:ext cx="9988200" cy="139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Технічні характеристики світильника</a:t>
            </a:r>
            <a:endParaRPr b="0" lang="en-US" sz="4200" spc="-1" strike="noStrike">
              <a:latin typeface="Arial"/>
            </a:endParaRPr>
          </a:p>
        </p:txBody>
      </p:sp>
      <p:graphicFrame>
        <p:nvGraphicFramePr>
          <p:cNvPr id="185" name="Таблица 2"/>
          <p:cNvGraphicFramePr/>
          <p:nvPr/>
        </p:nvGraphicFramePr>
        <p:xfrm>
          <a:off x="1897200" y="2098080"/>
          <a:ext cx="8127360" cy="2873880"/>
        </p:xfrm>
        <a:graphic>
          <a:graphicData uri="http://schemas.openxmlformats.org/drawingml/2006/table">
            <a:tbl>
              <a:tblPr/>
              <a:tblGrid>
                <a:gridCol w="2616840"/>
                <a:gridCol w="1491840"/>
                <a:gridCol w="2009520"/>
                <a:gridCol w="2009520"/>
              </a:tblGrid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Параметр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Одиниця виміру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Знач.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Прим.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Сила світла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кд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Світловий потік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лм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3,3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</a:tr>
              <a:tr h="887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Макс. площа освітлення в аварійному режимі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м2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6,6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*згідно нормативу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</a:tr>
              <a:tr h="62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Час безперервної роботи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200" cy="139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Висновки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1103400" y="1208160"/>
            <a:ext cx="8945280" cy="503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6000"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</a:rPr>
              <a:t>Завдання дослідження виконані в полному обсязі.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</a:rPr>
              <a:t>Р</a:t>
            </a: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озроблений  світильник може бути використаним в якості світильника аварійного освітлення змінного впливу для евакуаційної категорії аварійного освітлення.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Переваги світильника</a:t>
            </a:r>
            <a:r>
              <a:rPr b="0" lang="en-US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:</a:t>
            </a:r>
            <a:endParaRPr b="0" lang="en-US" sz="26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проста та надійна система керування;</a:t>
            </a:r>
            <a:endParaRPr b="0" lang="en-US" sz="26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проста конструкція з застосуванням дешевих та доступних матеріалів;</a:t>
            </a:r>
            <a:endParaRPr b="0" lang="en-US" sz="26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герметична конструкція;</a:t>
            </a:r>
            <a:endParaRPr b="0" lang="en-US" sz="26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подовжений термін експлуатації;</a:t>
            </a:r>
            <a:endParaRPr b="0" lang="en-US" sz="26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001"/>
              </a:spcAft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6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можливість забарвлення вмісту пляшки в різні кольори, нанесенння тексту та зображення на поверхню пляшки. 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/>
          </p:nvPr>
        </p:nvSpPr>
        <p:spPr>
          <a:xfrm>
            <a:off x="1061280" y="383400"/>
            <a:ext cx="8945280" cy="6104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6000"/>
          </a:bodyPr>
          <a:p>
            <a:pPr marL="106560">
              <a:lnSpc>
                <a:spcPct val="15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Світильник може бути встановленим: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біля дверних отворів основного та запасного виходів;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на     сходових майданчиках;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біля символів захищеності;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1001"/>
              </a:spcBef>
              <a:spcAft>
                <a:spcPts val="1001"/>
              </a:spcAft>
              <a:buClr>
                <a:srgbClr val="8ad0d6"/>
              </a:buClr>
              <a:buSzPct val="80000"/>
              <a:buFont typeface="Times New Roman"/>
              <a:buChar char="-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біля засобів охоронно-пожежного захисту та ін.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Новизна дослідження полягає в подальшому розвитку конструкції систем аварійного освітлення шляхом застосування пластикових пляшок, що були у використанні.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5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46200" y="79920"/>
            <a:ext cx="9403200" cy="139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4200" spc="-1" strike="noStrike">
                <a:solidFill>
                  <a:srgbClr val="ebebeb"/>
                </a:solidFill>
                <a:latin typeface="Times New Roman"/>
              </a:rPr>
              <a:t>Список викорастаних джерел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1103400" y="1083240"/>
            <a:ext cx="8945280" cy="5377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34000"/>
          </a:bodyPr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Як вибрати ліхтарик. Всі ціни //</a:t>
            </a:r>
            <a:r>
              <a:rPr b="0" lang="en-US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URL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: 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https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://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vse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.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ua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/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info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/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kak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-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vybrat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-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fonarik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-443/ (дата звернення 14.02.2023);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Одиниця виміру світлового потоку в Міжнародній системі одиниць (СІ): люмен //URL: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"/>
              </a:rPr>
              <a:t>https://yrok.pp.ua/serednya-osvta/8711-odinicya-vimru-svtlovogo-potoku-v-mzhnarodny-sistem-odinic-s-lyumen.html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14.02.2023);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Охорона праці. Види освітлення//</a:t>
            </a:r>
            <a:r>
              <a:rPr b="0" lang="en-US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URL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2"/>
              </a:rPr>
              <a:t>http://op.rv.ua/article/vydy-osvitlennya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15.02.2023);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Норми освітленості . Гуртівня "220 Вольт". Львів //</a:t>
            </a:r>
            <a:r>
              <a:rPr b="0" lang="en-US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URL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3"/>
              </a:rPr>
              <a:t>http://220v.co.ua/advisor/advisor/normi-osvtlenost.html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16.02.2023);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Світильник. Corelamps  //</a:t>
            </a:r>
            <a:r>
              <a:rPr b="0" lang="en-US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URL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4"/>
              </a:rPr>
              <a:t>https://corelamps.com/yak-obraty-svitylnyk-chy-lampochku/svitylnyk/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16.02.2023);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Які бувають світлодіоди: огляд основних типів і характеристик. ТОВ Електропласт+//URL: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5"/>
              </a:rPr>
              <a:t>https://pkf-elektroplast.com.ua/ua/a399159-kakie-byvayut-svetodiody.html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17.02.2023);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Типи батарейок. основні характеристики батарейок //URL: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6"/>
              </a:rPr>
              <a:t>https://sktorg-opt.com.ua/ua/a210925-tipy-batareek-osnovnye.html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18.02.2023);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spcAft>
                <a:spcPts val="1001"/>
              </a:spcAft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Основні вимоги до аварійного освітлення-що важливо знати. //URL:  </a:t>
            </a:r>
            <a:r>
              <a:rPr b="0" lang="uk-UA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7"/>
              </a:rPr>
              <a:t>https://lampasveta.com/osveshhenie/avarijnoe-osveshhenie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(дата звернення 18.02.2023)</a:t>
            </a:r>
            <a:r>
              <a:rPr b="0" lang="pl-PL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spcAft>
                <a:spcPts val="1001"/>
              </a:spcAft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1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Світловий потік </a:t>
            </a:r>
            <a:r>
              <a:rPr b="1" lang="pl-PL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//URL: </a:t>
            </a:r>
            <a:r>
              <a:rPr b="1" lang="pl-PL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8"/>
              </a:rPr>
              <a:t>https://uk.wikipedia.org/wiki/</a:t>
            </a:r>
            <a:r>
              <a:rPr b="1" lang="ru-RU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9"/>
              </a:rPr>
              <a:t>Світловий_потік</a:t>
            </a:r>
            <a:r>
              <a:rPr b="1" lang="ru-RU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0"/>
              </a:rPr>
              <a:t> </a:t>
            </a:r>
            <a:r>
              <a:rPr b="1" lang="pl-PL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 </a:t>
            </a:r>
            <a:r>
              <a:rPr b="1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(дата звернення 29.03.2023)</a:t>
            </a:r>
            <a:endParaRPr b="0" lang="en-US" sz="3600" spc="-1" strike="noStrike">
              <a:latin typeface="Arial"/>
            </a:endParaRPr>
          </a:p>
          <a:p>
            <a:pPr marL="343080" indent="-343080">
              <a:lnSpc>
                <a:spcPct val="120000"/>
              </a:lnSpc>
              <a:spcBef>
                <a:spcPts val="1001"/>
              </a:spcBef>
              <a:spcAft>
                <a:spcPts val="1001"/>
              </a:spcAft>
              <a:buClr>
                <a:srgbClr val="8ad0d6"/>
              </a:buClr>
              <a:buSzPct val="80000"/>
              <a:buFont typeface="Century Gothic"/>
              <a:buAutoNum type="arabicPeriod"/>
            </a:pP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Потреби аварійного освітлення </a:t>
            </a:r>
            <a:r>
              <a:rPr b="0" lang="pl-PL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//URL: </a:t>
            </a:r>
            <a:r>
              <a:rPr b="0" lang="en-US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1"/>
              </a:rPr>
              <a:t>https://svetum.com.ua/ua/blog/sovety-pokupatelyam/kak-proektirovat-avariynoe-osveschenie/#:~:text=</a:t>
            </a:r>
            <a:r>
              <a:rPr b="0" lang="ru-RU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2"/>
              </a:rPr>
              <a:t>Функції%20аварійного%20освітлення%2</a:t>
            </a:r>
            <a:r>
              <a:rPr b="0" lang="en-US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3"/>
              </a:rPr>
              <a:t>C%20</a:t>
            </a:r>
            <a:r>
              <a:rPr b="0" lang="ru-RU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4"/>
              </a:rPr>
              <a:t>його%20види&amp;</a:t>
            </a:r>
            <a:r>
              <a:rPr b="0" lang="en-US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5"/>
              </a:rPr>
              <a:t>text=</a:t>
            </a:r>
            <a:r>
              <a:rPr b="0" lang="ru-RU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6"/>
              </a:rPr>
              <a:t>Підсвічувати%20шлях%20евакуації%20при%20надзвичайних,в%20умовах%20відсутності%20основного%20електропостачання.</a:t>
            </a:r>
            <a:r>
              <a:rPr b="0" lang="en-US" sz="3600" spc="-1" strike="noStrike" u="sng">
                <a:solidFill>
                  <a:srgbClr val="58c1ba"/>
                </a:solidFill>
                <a:uFillTx/>
                <a:latin typeface="Times New Roman"/>
                <a:ea typeface="Calibri"/>
                <a:hlinkClick r:id="rId17"/>
              </a:rPr>
              <a:t> 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(</a:t>
            </a:r>
            <a:r>
              <a:rPr b="0" lang="uk-UA" sz="3600" spc="-1" strike="noStrike">
                <a:solidFill>
                  <a:srgbClr val="ffffff"/>
                </a:solidFill>
                <a:latin typeface="Times New Roman"/>
                <a:ea typeface="Calibri"/>
              </a:rPr>
              <a:t>дата звернення 29.03.2023)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97880" y="328680"/>
            <a:ext cx="11194920" cy="6198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Дякую за увагу!</a:t>
            </a:r>
            <a:endParaRPr b="0" lang="en-US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1103400" y="232560"/>
            <a:ext cx="8945280" cy="526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2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3400" spc="-1" strike="noStrike" u="sng">
                <a:solidFill>
                  <a:srgbClr val="ffffff"/>
                </a:solidFill>
                <a:uFillTx/>
                <a:latin typeface="Times New Roman"/>
              </a:rPr>
              <a:t>Актуальність</a:t>
            </a:r>
            <a:r>
              <a:rPr b="0" lang="ru-RU" sz="3400" spc="-1" strike="noStrike">
                <a:solidFill>
                  <a:srgbClr val="ffffff"/>
                </a:solidFill>
                <a:latin typeface="Times New Roman"/>
              </a:rPr>
              <a:t> дослідження обгрунтовується важливим значенням  аварійного освітлення , особливо в умовах воєнного стану за наявності відключень централізованого забезпечення електроенергією.</a:t>
            </a:r>
            <a:endParaRPr b="0" lang="en-US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/>
          </p:nvPr>
        </p:nvSpPr>
        <p:spPr>
          <a:xfrm>
            <a:off x="900360" y="442800"/>
            <a:ext cx="8945280" cy="5970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1" lang="uk-UA" sz="2800" spc="-1" strike="noStrike" u="sng">
                <a:solidFill>
                  <a:srgbClr val="ffffff"/>
                </a:solidFill>
                <a:uFillTx/>
                <a:latin typeface="Times New Roman"/>
              </a:rPr>
              <a:t>Мета дослідження</a:t>
            </a:r>
            <a:r>
              <a:rPr b="1" lang="en-US" sz="2800" spc="-1" strike="noStrike" u="sng">
                <a:solidFill>
                  <a:srgbClr val="ffffff"/>
                </a:solidFill>
                <a:uFillTx/>
                <a:latin typeface="Times New Roman"/>
              </a:rPr>
              <a:t>:</a:t>
            </a: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 розробка світильника аварійного освітлення з пластикової пляшки.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	</a:t>
            </a: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Для досягнення мети необхідно виконати наступні </a:t>
            </a:r>
            <a:r>
              <a:rPr b="1" lang="uk-UA" sz="2800" spc="-1" strike="noStrike" u="sng">
                <a:solidFill>
                  <a:srgbClr val="ffffff"/>
                </a:solidFill>
                <a:uFillTx/>
                <a:latin typeface="Times New Roman"/>
              </a:rPr>
              <a:t>завдання</a:t>
            </a:r>
            <a:r>
              <a:rPr b="0" lang="en-US" sz="2800" spc="-1" strike="noStrike">
                <a:solidFill>
                  <a:srgbClr val="ffffff"/>
                </a:solidFill>
                <a:latin typeface="Times New Roman"/>
              </a:rPr>
              <a:t>: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Вивчити та проаналізувати інформацію щодо предмету дослідження;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На підставі проведеного аналізу розробити конструкцію та електричну схему світильника;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Виготовити макет світильника та провести його випробування;</a:t>
            </a:r>
            <a:endParaRPr b="0" lang="en-US" sz="2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800" spc="-1" strike="noStrike">
                <a:solidFill>
                  <a:srgbClr val="ffffff"/>
                </a:solidFill>
                <a:latin typeface="Times New Roman"/>
              </a:rPr>
              <a:t>Сформулювати висновки та рекомендації за результатами дослідження.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/>
          </p:nvPr>
        </p:nvSpPr>
        <p:spPr>
          <a:xfrm>
            <a:off x="617400" y="308160"/>
            <a:ext cx="8447760" cy="1360440"/>
          </a:xfrm>
          <a:prstGeom prst="rect">
            <a:avLst/>
          </a:prstGeom>
          <a:noFill/>
          <a:ln w="38160">
            <a:solidFill>
              <a:srgbClr val="6aac90"/>
            </a:solidFill>
            <a:round/>
          </a:ln>
        </p:spPr>
        <p:txBody>
          <a:bodyPr lIns="90000" rIns="90000" tIns="45000" bIns="45000" anchor="t">
            <a:normAutofit/>
          </a:bodyPr>
          <a:p>
            <a:pPr marL="343080">
              <a:lnSpc>
                <a:spcPct val="100000"/>
              </a:lnSpc>
              <a:spcBef>
                <a:spcPts val="1001"/>
              </a:spcBef>
              <a:spcAft>
                <a:spcPts val="1001"/>
              </a:spcAft>
              <a:buNone/>
              <a:tabLst>
                <a:tab algn="l" pos="0"/>
              </a:tabLst>
            </a:pPr>
            <a:r>
              <a:rPr b="0" lang="uk-UA" sz="4000" spc="-1" strike="noStrike">
                <a:solidFill>
                  <a:srgbClr val="6aac90"/>
                </a:solidFill>
                <a:latin typeface="Times New Roman"/>
                <a:ea typeface="Times New Roman"/>
              </a:rPr>
              <a:t>    </a:t>
            </a:r>
            <a:r>
              <a:rPr b="0" lang="uk-UA" sz="40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Об’єкт дослідження – електричні  освітлювальні прилади.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150" name="TextBox 2"/>
          <p:cNvSpPr/>
          <p:nvPr/>
        </p:nvSpPr>
        <p:spPr>
          <a:xfrm>
            <a:off x="3196800" y="1856880"/>
            <a:ext cx="8444160" cy="1918080"/>
          </a:xfrm>
          <a:prstGeom prst="rect">
            <a:avLst/>
          </a:prstGeom>
          <a:noFill/>
          <a:ln w="38100">
            <a:solidFill>
              <a:srgbClr val="6aac9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  </a:t>
            </a:r>
            <a:r>
              <a:rPr b="0" lang="uk-UA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Предмет дослідження – електричні освітлювальні прилади аварійного освітлення з автономним живленням.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71720" y="3952440"/>
            <a:ext cx="4399200" cy="2694600"/>
          </a:xfrm>
          <a:prstGeom prst="rect">
            <a:avLst/>
          </a:prstGeom>
          <a:ln w="0">
            <a:noFill/>
          </a:ln>
        </p:spPr>
      </p:pic>
      <p:sp>
        <p:nvSpPr>
          <p:cNvPr id="152" name=""/>
          <p:cNvSpPr/>
          <p:nvPr/>
        </p:nvSpPr>
        <p:spPr>
          <a:xfrm>
            <a:off x="3429000" y="6283080"/>
            <a:ext cx="3428640" cy="34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Зображення з [8] 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0" descr="Світильник LED DHX36 1200 6400K 36W 3000L PRO-LINE Алюмінієвий корпус  TNSy5000180"/>
          <p:cNvPicPr/>
          <p:nvPr/>
        </p:nvPicPr>
        <p:blipFill>
          <a:blip r:embed="rId1"/>
          <a:stretch/>
        </p:blipFill>
        <p:spPr>
          <a:xfrm rot="459000">
            <a:off x="7131600" y="2496240"/>
            <a:ext cx="4605120" cy="4888440"/>
          </a:xfrm>
          <a:prstGeom prst="rect">
            <a:avLst/>
          </a:prstGeom>
          <a:ln w="0">
            <a:noFill/>
          </a:ln>
        </p:spPr>
      </p:pic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289440" y="182160"/>
            <a:ext cx="10019160" cy="483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0000"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Світильник</a:t>
            </a: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 – це світловий прилад який розподіляє, фільтрує або перетворює світло що випромінюється джерелом світла та має всі необхідні вузли для кріплення, захисту і підключення до джерела живлення</a:t>
            </a:r>
            <a:r>
              <a:rPr b="0" lang="pl-PL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[5].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Складові світильника</a:t>
            </a:r>
            <a:r>
              <a:rPr b="0" lang="pl-PL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[5]</a:t>
            </a: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:</a:t>
            </a:r>
            <a:endParaRPr b="0" lang="en-US" sz="27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Випромінювач світла – лампи розжарювання, світлодіоди (</a:t>
            </a:r>
            <a:r>
              <a:rPr b="0" lang="en-US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LED</a:t>
            </a: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), люмінісцентні лампи, лазери та т.ін.;</a:t>
            </a:r>
            <a:endParaRPr b="0" lang="en-US" sz="27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Комутуючий пристрій – вимикач, кнопка, датчик освітлення, наближення та ін.;</a:t>
            </a:r>
            <a:endParaRPr b="0" lang="en-US" sz="27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Wingdings 3" charset="2"/>
              <a:buChar char=""/>
              <a:tabLst>
                <a:tab algn="l" pos="0"/>
              </a:tabLst>
            </a:pP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Корпус (каркас) з оптичною системою.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Особливістю світильника аварійного освітлення є те, що він вводиться в дію у разі раптового вимкнення основного електричного живлення для чого він повинен мати незалежне джерело живлення.</a:t>
            </a:r>
            <a:r>
              <a:rPr b="0" lang="pl-PL" sz="2700" spc="-1" strike="noStrike">
                <a:solidFill>
                  <a:srgbClr val="ffffff"/>
                </a:solidFill>
                <a:latin typeface="Times New Roman"/>
                <a:ea typeface="Times New Roman"/>
              </a:rPr>
              <a:t>[8]</a:t>
            </a:r>
            <a:endParaRPr b="0" lang="en-US" sz="27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endParaRPr b="0" lang="en-US" sz="2000" spc="-1" strike="noStrike">
              <a:latin typeface="Arial"/>
            </a:endParaRPr>
          </a:p>
        </p:txBody>
      </p:sp>
      <p:pic>
        <p:nvPicPr>
          <p:cNvPr id="155" name="Picture 2" descr="Найдивовижніші винаходи закарпатців: від світлодіодів до неінвазійного  глюкометра"/>
          <p:cNvPicPr/>
          <p:nvPr/>
        </p:nvPicPr>
        <p:blipFill>
          <a:blip r:embed="rId2"/>
          <a:stretch/>
        </p:blipFill>
        <p:spPr>
          <a:xfrm>
            <a:off x="0" y="4387680"/>
            <a:ext cx="4310280" cy="246888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4" descr="Выключатель-кнопка Duwi PBS-11В в Калининграде – купить по низкой цене в  интернет-магазине Леруа Мерлен"/>
          <p:cNvPicPr/>
          <p:nvPr/>
        </p:nvPicPr>
        <p:blipFill>
          <a:blip r:embed="rId3"/>
          <a:stretch/>
        </p:blipFill>
        <p:spPr>
          <a:xfrm>
            <a:off x="5132520" y="4387680"/>
            <a:ext cx="1692720" cy="1105560"/>
          </a:xfrm>
          <a:prstGeom prst="rect">
            <a:avLst/>
          </a:prstGeom>
          <a:ln w="0">
            <a:noFill/>
          </a:ln>
        </p:spPr>
      </p:pic>
      <p:sp>
        <p:nvSpPr>
          <p:cNvPr id="157" name="TextBox 3"/>
          <p:cNvSpPr/>
          <p:nvPr/>
        </p:nvSpPr>
        <p:spPr>
          <a:xfrm>
            <a:off x="7652520" y="4387680"/>
            <a:ext cx="130140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2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Корпус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158" name="TextBox 4"/>
          <p:cNvSpPr/>
          <p:nvPr/>
        </p:nvSpPr>
        <p:spPr>
          <a:xfrm>
            <a:off x="5366880" y="5424840"/>
            <a:ext cx="145692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2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Вимикач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159" name="TextBox 5"/>
          <p:cNvSpPr/>
          <p:nvPr/>
        </p:nvSpPr>
        <p:spPr>
          <a:xfrm>
            <a:off x="2629080" y="5648040"/>
            <a:ext cx="1681200" cy="7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2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Світлодіод </a:t>
            </a:r>
            <a:r>
              <a:rPr b="0" lang="pl-PL" sz="2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LED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160" name="TextBox 1"/>
          <p:cNvSpPr/>
          <p:nvPr/>
        </p:nvSpPr>
        <p:spPr>
          <a:xfrm>
            <a:off x="10147680" y="4716000"/>
            <a:ext cx="1179360" cy="21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(зображення з </a:t>
            </a:r>
            <a:r>
              <a:rPr b="0" lang="en-US" sz="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[3])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978840" cy="139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Основні фотометричні одиниці </a:t>
            </a:r>
            <a:r>
              <a:rPr b="0" lang="en-US" sz="4200" spc="-1" strike="noStrike">
                <a:solidFill>
                  <a:srgbClr val="ebebeb"/>
                </a:solidFill>
                <a:latin typeface="Times New Roman"/>
              </a:rPr>
              <a:t>[9]</a:t>
            </a:r>
            <a:endParaRPr b="0" lang="en-US" sz="4200" spc="-1" strike="noStrike">
              <a:latin typeface="Arial"/>
            </a:endParaRPr>
          </a:p>
        </p:txBody>
      </p:sp>
      <p:graphicFrame>
        <p:nvGraphicFramePr>
          <p:cNvPr id="162" name="Таблица 2"/>
          <p:cNvGraphicFramePr/>
          <p:nvPr/>
        </p:nvGraphicFramePr>
        <p:xfrm>
          <a:off x="1608480" y="1407240"/>
          <a:ext cx="8127360" cy="1482840"/>
        </p:xfrm>
        <a:graphic>
          <a:graphicData uri="http://schemas.openxmlformats.org/drawingml/2006/table">
            <a:tbl>
              <a:tblPr/>
              <a:tblGrid>
                <a:gridCol w="1731240"/>
                <a:gridCol w="977760"/>
                <a:gridCol w="1354320"/>
                <a:gridCol w="1354320"/>
                <a:gridCol w="1354320"/>
                <a:gridCol w="1355760"/>
              </a:tblGrid>
              <a:tr h="370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Параметр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Поз.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Формула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Одиниця </a:t>
                      </a:r>
                      <a:r>
                        <a:rPr b="1" lang="en-US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SI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Скорочення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uk-UA" sz="18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Прим.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b01513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Світловий потік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Ф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US" sz="1800" spc="-1" strike="noStrike">
                          <a:latin typeface="Arial"/>
                        </a:rPr>
                        <a:t>Ф= I*4п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люмен =</a:t>
                      </a:r>
                      <a:r>
                        <a:rPr b="0" lang="pl-PL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 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 кд·ср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лм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pl-PL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-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Сила світла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I</a:t>
                      </a:r>
                      <a:r>
                        <a:rPr b="0" lang="en-US" sz="1800" spc="-1" strike="noStrike" baseline="-25000">
                          <a:solidFill>
                            <a:srgbClr val="000000"/>
                          </a:solidFill>
                          <a:latin typeface="Century Gothic"/>
                        </a:rPr>
                        <a:t>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buNone/>
                      </a:pPr>
                      <a:r>
                        <a:rPr b="0" lang="en-US" sz="1800" spc="-1" strike="noStrike">
                          <a:latin typeface="Arial"/>
                        </a:rPr>
                        <a:t>I= Ф/4п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кандела=лм/ср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кд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pl-PL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-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1e7e7"/>
                    </a:solidFill>
                  </a:tcPr>
                </a:tc>
              </a:tr>
              <a:tr h="37080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Освітленість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E</a:t>
                      </a:r>
                      <a:r>
                        <a:rPr b="0" lang="en-US" sz="1800" spc="-1" strike="noStrike" baseline="-25000">
                          <a:solidFill>
                            <a:srgbClr val="000000"/>
                          </a:solidFill>
                          <a:latin typeface="Century Gothic"/>
                        </a:rPr>
                        <a:t>v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Е=Ф/А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люкс = лм/м</a:t>
                      </a:r>
                      <a:r>
                        <a:rPr b="0" lang="ru-RU" sz="1800" spc="-1" strike="noStrike" baseline="30000">
                          <a:solidFill>
                            <a:srgbClr val="000000"/>
                          </a:solidFill>
                          <a:latin typeface="Century Gothic"/>
                        </a:rPr>
                        <a:t>2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uk-UA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лк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  <a:tc>
                  <a:txBody>
                    <a:bodyPr lIns="37800" rIns="378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Century Gothic"/>
                        </a:rPr>
                        <a:t>Використовується щодо світла, яке падає на поверхню</a:t>
                      </a:r>
                      <a:endParaRPr b="0" lang="en-US" sz="1800" spc="-1" strike="noStrike">
                        <a:latin typeface="Arial"/>
                      </a:endParaRPr>
                    </a:p>
                  </a:txBody>
                  <a:tcPr anchor="ctr" marL="37800" marR="37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3cccc"/>
                    </a:solidFill>
                  </a:tcPr>
                </a:tc>
              </a:tr>
            </a:tbl>
          </a:graphicData>
        </a:graphic>
      </p:graphicFrame>
      <p:sp>
        <p:nvSpPr>
          <p:cNvPr id="163" name="TextBox 3"/>
          <p:cNvSpPr/>
          <p:nvPr/>
        </p:nvSpPr>
        <p:spPr>
          <a:xfrm>
            <a:off x="540360" y="5394960"/>
            <a:ext cx="10452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uk-UA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Для аврійного освітлення встановлена мінімальна норма освітленості – 0,5 люкс </a:t>
            </a:r>
            <a:r>
              <a:rPr b="0" lang="en-US" sz="1800" spc="-1" strike="noStrike">
                <a:solidFill>
                  <a:srgbClr val="ffffff"/>
                </a:solidFill>
                <a:latin typeface="Century Gothic"/>
                <a:ea typeface="DejaVu Sans"/>
              </a:rPr>
              <a:t>[8].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646200" y="455040"/>
            <a:ext cx="9703800" cy="2376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Times New Roman"/>
              </a:rPr>
              <a:t>Функціональне навантаження аварійного освітлення полягає в наступному</a:t>
            </a:r>
            <a:r>
              <a:rPr b="0" lang="en-US" sz="1600" spc="-1" strike="noStrike">
                <a:solidFill>
                  <a:srgbClr val="ffffff"/>
                </a:solidFill>
                <a:latin typeface="Times New Roman"/>
              </a:rPr>
              <a:t>[10]</a:t>
            </a:r>
            <a:r>
              <a:rPr b="0" lang="ru-RU" sz="1600" spc="-1" strike="noStrike">
                <a:solidFill>
                  <a:srgbClr val="ffffff"/>
                </a:solidFill>
                <a:latin typeface="Times New Roman"/>
              </a:rPr>
              <a:t>:</a:t>
            </a:r>
            <a:endParaRPr b="0" lang="en-US" sz="1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Times New Roman"/>
              </a:rPr>
              <a:t>Підсвічувати шлях евакуації при надзвичайних подіях, які стали причиною відключення електрики.</a:t>
            </a:r>
            <a:endParaRPr b="0" lang="en-US" sz="1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Times New Roman"/>
              </a:rPr>
              <a:t>Забезпечувати можливість користування пунктами пожежної сигналізації, обладнання в умовах відсутності основного електропостачання.</a:t>
            </a:r>
            <a:endParaRPr b="0" lang="en-US" sz="1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1001"/>
              </a:spcBef>
              <a:buClr>
                <a:srgbClr val="8ad0d6"/>
              </a:buClr>
              <a:buSzPct val="80000"/>
              <a:buFont typeface="Century Gothic"/>
              <a:buAutoNum type="arabicPeriod"/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Times New Roman"/>
              </a:rPr>
              <a:t>Функціонувати як в разі повного відключення освітлення, так і в разі відмови окремих елементів обладнання.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uk-UA" sz="1600" spc="-1" strike="noStrike">
                <a:solidFill>
                  <a:srgbClr val="ffffff"/>
                </a:solidFill>
                <a:latin typeface="Times New Roman"/>
              </a:rPr>
              <a:t>Системи аварійного освітлення можуть бути різних видів</a:t>
            </a:r>
            <a:r>
              <a:rPr b="0" lang="en-US" sz="1600" spc="-1" strike="noStrike">
                <a:solidFill>
                  <a:srgbClr val="ffffff"/>
                </a:solidFill>
                <a:latin typeface="Times New Roman"/>
              </a:rPr>
              <a:t>[10]: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graphicFrame>
        <p:nvGraphicFramePr>
          <p:cNvPr id="165" name="Table 6"/>
          <p:cNvGraphicFramePr/>
          <p:nvPr/>
        </p:nvGraphicFramePr>
        <p:xfrm>
          <a:off x="646200" y="2832480"/>
          <a:ext cx="11311560" cy="3878280"/>
        </p:xfrm>
        <a:graphic>
          <a:graphicData uri="http://schemas.openxmlformats.org/drawingml/2006/table">
            <a:tbl>
              <a:tblPr/>
              <a:tblGrid>
                <a:gridCol w="5655960"/>
                <a:gridCol w="5655960"/>
              </a:tblGrid>
              <a:tr h="19393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Резервна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Такою системою обладнуються громадські заклади, підприємства, соціальні установи, вона необхідна для підтримки рівня працездатності персоналу в разі аварійного відключення електромережі, виникнення надзвичайних ситуацій, поломки технічного обладнання, що бере участь в освітленні будівлі. Освітлювальні прилади цієї системи забезпечують повноцінне освітлення, необхідне для роботи.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dd7a3"/>
                    </a:solidFill>
                  </a:tcPr>
                </a:tc>
              </a:tr>
              <a:tr h="1939320"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Евакуаційна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ru-RU" sz="1600" spc="-1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Такою системою обладнуються громадські заклади, підприємства, соціальні установи, вона необхідна для підтримки рівня працездатності персоналу в разі аварійного відключення електромережі, виникнення надзвичайних ситуацій, поломки технічного обладнання, що бере участь в освітленні будівлі. Освітлювальні прилади цієї системи забезпечують повноцінне освітлення, необхідне для роботи.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9dd7a3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46200" y="452880"/>
            <a:ext cx="9403200" cy="139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Конструкція світильника</a:t>
            </a:r>
            <a:endParaRPr b="0" lang="en-US" sz="4200" spc="-1" strike="noStrike">
              <a:latin typeface="Arial"/>
            </a:endParaRPr>
          </a:p>
        </p:txBody>
      </p:sp>
      <p:pic>
        <p:nvPicPr>
          <p:cNvPr id="167" name="Picture 4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amount="25000" colorTemp="7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52600" y="1367280"/>
            <a:ext cx="3832200" cy="510624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6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418" t="21763" r="39583" b="23188"/>
          <a:stretch/>
        </p:blipFill>
        <p:spPr>
          <a:xfrm>
            <a:off x="5620320" y="4530240"/>
            <a:ext cx="1112400" cy="194364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2" descr="Светодиод 5 мм - R2INO - электроника, платы, модули, схемы, конструкторы"/>
          <p:cNvPicPr/>
          <p:nvPr/>
        </p:nvPicPr>
        <p:blipFill>
          <a:blip r:embed="rId5"/>
          <a:srcRect l="0" t="0" r="49511" b="0"/>
          <a:stretch/>
        </p:blipFill>
        <p:spPr>
          <a:xfrm>
            <a:off x="5040" y="4521600"/>
            <a:ext cx="984960" cy="1951920"/>
          </a:xfrm>
          <a:prstGeom prst="rect">
            <a:avLst/>
          </a:prstGeom>
          <a:ln w="0">
            <a:noFill/>
          </a:ln>
        </p:spPr>
      </p:pic>
      <p:grpSp>
        <p:nvGrpSpPr>
          <p:cNvPr id="170" name="Group 10"/>
          <p:cNvGrpSpPr/>
          <p:nvPr/>
        </p:nvGrpSpPr>
        <p:grpSpPr>
          <a:xfrm>
            <a:off x="4086000" y="2248200"/>
            <a:ext cx="1935720" cy="2644920"/>
            <a:chOff x="4086000" y="2248200"/>
            <a:chExt cx="1935720" cy="2644920"/>
          </a:xfrm>
        </p:grpSpPr>
        <p:pic>
          <p:nvPicPr>
            <p:cNvPr id="171" name="Picture 4" descr="BAT-1V5-AAA Alkaline battery | Jablotron"/>
            <p:cNvPicPr/>
            <p:nvPr/>
          </p:nvPicPr>
          <p:blipFill>
            <a:blip r:embed="rId6"/>
            <a:srcRect l="24958" t="0" r="25752" b="0"/>
            <a:stretch/>
          </p:blipFill>
          <p:spPr>
            <a:xfrm>
              <a:off x="4086000" y="2248200"/>
              <a:ext cx="1373400" cy="2644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2" name="Picture 4" descr="BAT-1V5-AAA Alkaline battery | Jablotron"/>
            <p:cNvPicPr/>
            <p:nvPr/>
          </p:nvPicPr>
          <p:blipFill>
            <a:blip r:embed="rId7"/>
            <a:srcRect l="24958" t="0" r="25752" b="0"/>
            <a:stretch/>
          </p:blipFill>
          <p:spPr>
            <a:xfrm>
              <a:off x="4648320" y="2248200"/>
              <a:ext cx="1373400" cy="26449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3" name="Picture 8" descr="AMP - 2.04 (CCA) для 2х канального усилителя - Провода комплект"/>
          <p:cNvPicPr/>
          <p:nvPr/>
        </p:nvPicPr>
        <p:blipFill>
          <a:blip r:embed="rId8"/>
          <a:srcRect l="66430" t="22800" r="4207" b="50495"/>
          <a:stretch/>
        </p:blipFill>
        <p:spPr>
          <a:xfrm>
            <a:off x="3838320" y="4269960"/>
            <a:ext cx="980280" cy="89136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11" descr="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712280" y="1367280"/>
            <a:ext cx="3832200" cy="510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46200" y="50040"/>
            <a:ext cx="9788400" cy="1398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uk-UA" sz="4200" spc="-1" strike="noStrike">
                <a:solidFill>
                  <a:srgbClr val="ebebeb"/>
                </a:solidFill>
                <a:latin typeface="Times New Roman"/>
              </a:rPr>
              <a:t>Схема електрична принципова світильника</a:t>
            </a:r>
            <a:endParaRPr b="0" lang="en-US" sz="4200" spc="-1" strike="noStrike">
              <a:latin typeface="Arial"/>
            </a:endParaRPr>
          </a:p>
        </p:txBody>
      </p:sp>
      <p:pic>
        <p:nvPicPr>
          <p:cNvPr id="176" name="Content Placeholder 6" descr=""/>
          <p:cNvPicPr/>
          <p:nvPr/>
        </p:nvPicPr>
        <p:blipFill>
          <a:blip r:embed="rId1"/>
          <a:stretch/>
        </p:blipFill>
        <p:spPr>
          <a:xfrm>
            <a:off x="1213920" y="1461240"/>
            <a:ext cx="4732920" cy="5006520"/>
          </a:xfrm>
          <a:prstGeom prst="rect">
            <a:avLst/>
          </a:prstGeom>
          <a:ln w="0">
            <a:noFill/>
          </a:ln>
        </p:spPr>
      </p:pic>
      <p:sp>
        <p:nvSpPr>
          <p:cNvPr id="177" name="Title 1"/>
          <p:cNvSpPr/>
          <p:nvPr/>
        </p:nvSpPr>
        <p:spPr>
          <a:xfrm>
            <a:off x="4061880" y="1331280"/>
            <a:ext cx="7114680" cy="513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78" name="Table 8"/>
          <p:cNvGraphicFramePr/>
          <p:nvPr/>
        </p:nvGraphicFramePr>
        <p:xfrm>
          <a:off x="6625440" y="1433520"/>
          <a:ext cx="5291640" cy="4657680"/>
        </p:xfrm>
        <a:graphic>
          <a:graphicData uri="http://schemas.openxmlformats.org/drawingml/2006/table">
            <a:tbl>
              <a:tblPr/>
              <a:tblGrid>
                <a:gridCol w="1248120"/>
                <a:gridCol w="1760040"/>
                <a:gridCol w="552240"/>
                <a:gridCol w="1731600"/>
              </a:tblGrid>
              <a:tr h="624600"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Поз. Познач.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aac90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Найменування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aac90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Кільк.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aac90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Прим.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aac90"/>
                    </a:solidFill>
                  </a:tcPr>
                </a:tc>
              </a:tr>
              <a:tr h="933120"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Bat1... Bat2 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Батарейка лужна тип ААА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1,5 В, 1000мА*год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</a:tr>
              <a:tr h="2166840"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LED1…LED2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1ee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Світлодіод 5 мм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1ee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1ee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білий</a:t>
                      </a:r>
                      <a:endParaRPr b="0" lang="en-US" sz="2100" spc="-1" strike="noStrike"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2cd</a:t>
                      </a:r>
                      <a:endParaRPr b="0" lang="en-US" sz="2100" spc="-1" strike="noStrike"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5000-6500K</a:t>
                      </a:r>
                      <a:endParaRPr b="0" lang="en-US" sz="2100" spc="-1" strike="noStrike"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3.2-3.4V</a:t>
                      </a:r>
                      <a:endParaRPr b="0" lang="en-US" sz="2100" spc="-1" strike="noStrike"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30mA</a:t>
                      </a:r>
                      <a:endParaRPr b="0" lang="en-US" sz="2100" spc="-1" strike="noStrike">
                        <a:latin typeface="Arial"/>
                      </a:endParaRPr>
                    </a:p>
                    <a:p>
                      <a:pPr marL="343080" indent="-343080" algn="ctr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b="0" lang="pl-PL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120°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1ee"/>
                    </a:solidFill>
                  </a:tcPr>
                </a:tc>
              </a:tr>
              <a:tr h="933480"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S1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ru-RU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Датчик нахилу ртутний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xBody>
                    <a:bodyPr lIns="7920" rIns="79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21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b="0" lang="en-US" sz="2100" spc="-1" strike="noStrike">
                        <a:latin typeface="Arial"/>
                      </a:endParaRPr>
                    </a:p>
                  </a:txBody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  <a:tc>
                  <a:tcPr anchor="ctr" marL="7920" marR="79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3e2db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981</TotalTime>
  <Application>LibreOffice/7.3.7.2$Linux_X86_64 LibreOffice_project/30$Build-2</Application>
  <AppVersion>15.0000</AppVersion>
  <Words>1082</Words>
  <Paragraphs>128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2023-03-22T14:10:19Z</dcterms:created>
  <dc:creator>1</dc:creator>
  <dc:description/>
  <dc:language>en-US</dc:language>
  <cp:lastModifiedBy/>
  <dcterms:modified xsi:type="dcterms:W3CDTF">2023-04-05T18:58:27Z</dcterms:modified>
  <cp:revision>34</cp:revision>
  <dc:subject/>
  <dc:title>Учень - Тіщенко Олександр Дмитрович Клас - 9-А Навчальний заклад - 47 гімназія Керівник - Лавров Владимир Дмитриевич Номінація - Технік-Юніор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15</vt:i4>
  </property>
</Properties>
</file>