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96" r:id="rId4"/>
  </p:sldMasterIdLst>
  <p:notesMasterIdLst>
    <p:notesMasterId r:id="rId20"/>
  </p:notesMasterIdLst>
  <p:handoutMasterIdLst>
    <p:handoutMasterId r:id="rId21"/>
  </p:handoutMasterIdLst>
  <p:sldIdLst>
    <p:sldId id="285" r:id="rId5"/>
    <p:sldId id="289" r:id="rId6"/>
    <p:sldId id="291" r:id="rId7"/>
    <p:sldId id="292" r:id="rId8"/>
    <p:sldId id="290" r:id="rId9"/>
    <p:sldId id="293" r:id="rId10"/>
    <p:sldId id="296" r:id="rId11"/>
    <p:sldId id="295" r:id="rId12"/>
    <p:sldId id="294" r:id="rId13"/>
    <p:sldId id="297" r:id="rId14"/>
    <p:sldId id="298" r:id="rId15"/>
    <p:sldId id="301" r:id="rId16"/>
    <p:sldId id="299" r:id="rId17"/>
    <p:sldId id="300" r:id="rId18"/>
    <p:sldId id="302" r:id="rId19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50E80E4-8B4F-4831-86C0-D765FAB72BA4}" type="datetime1">
              <a:rPr lang="ru-RU" noProof="1" smtClean="0"/>
              <a:t>14.04.2023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8FBD93F-F02D-450A-B770-AD465E68CA96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9069923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1FBE159-5500-40B1-83B7-877DB9DB19A6}" type="datetime1">
              <a:rPr lang="ru-RU" noProof="1" smtClean="0"/>
              <a:t>14.04.2023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EB040C8-62D2-4EA7-B200-D3B8C06AAFD8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483067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ru-RU" noProof="1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769883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ru-RU" noProof="1" smtClean="0"/>
              <a:t>15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480841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ru-RU" noProof="1" smtClean="0"/>
              <a:t>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864962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ru-RU" noProof="1" smtClean="0"/>
              <a:t>4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828044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ru-RU" noProof="1" smtClean="0"/>
              <a:t>5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74017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ru-RU" noProof="1" smtClean="0"/>
              <a:t>6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878736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ru-RU" noProof="1" smtClean="0"/>
              <a:t>7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289584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ru-RU" noProof="1" smtClean="0"/>
              <a:t>9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201215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ru-RU" noProof="1" smtClean="0"/>
              <a:t>11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438991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ru-RU" noProof="1" smtClean="0"/>
              <a:t>13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506646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1" smtClean="0"/>
              <a:t>Образец подзаголовка</a:t>
            </a:r>
            <a:endParaRPr lang="ru-RU" noProof="1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69B908-4FA8-4A78-AB44-86D5FE08F4CD}" type="datetime1">
              <a:rPr lang="ru-RU" noProof="1" smtClean="0"/>
              <a:t>14.04.2023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FF3C83-001D-4CF5-9F32-F80581AE4F2B}" type="datetime1">
              <a:rPr lang="ru-RU" noProof="1" smtClean="0"/>
              <a:t>14.04.2023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2231136" y="937260"/>
            <a:ext cx="6198489" cy="4983480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62EFE1-5E2E-48E7-9E0A-EECE26158023}" type="datetime1">
              <a:rPr lang="ru-RU" noProof="1" smtClean="0"/>
              <a:t>14.04.2023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2F6C05-7FD3-4630-9A9D-59F743DB7A27}" type="datetime1">
              <a:rPr lang="ru-RU" noProof="1" smtClean="0"/>
              <a:t>14.04.2023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695194" y="4352465"/>
            <a:ext cx="6801612" cy="1265082"/>
          </a:xfrm>
        </p:spPr>
        <p:txBody>
          <a:bodyPr rtlCol="0"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CAA761-1B9B-4FEE-8749-810A3FCE6057}" type="datetime1">
              <a:rPr lang="ru-RU" noProof="1" smtClean="0"/>
              <a:t>14.04.2023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581912" y="2638044"/>
            <a:ext cx="4271771" cy="3101982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338315" y="2638044"/>
            <a:ext cx="4270247" cy="3101982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49E13E-95F5-4CF3-A965-1E1756C494A6}" type="datetime1">
              <a:rPr lang="ru-RU" noProof="1" smtClean="0"/>
              <a:t>14.04.2023</a:t>
            </a:fld>
            <a:endParaRPr lang="ru-RU" noProof="1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0" name="Номер слайда 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58343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583436" y="3143250"/>
            <a:ext cx="4270248" cy="2596776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338316" y="3143250"/>
            <a:ext cx="4253484" cy="2596776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633831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417DD1-A76E-4CAC-9594-C01D6B63601A}" type="datetime1">
              <a:rPr lang="ru-RU" noProof="1" smtClean="0"/>
              <a:t>14.04.2023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DF7E32-6FE7-45FE-A633-55E86874BE29}" type="datetime1">
              <a:rPr lang="ru-RU" noProof="1" smtClean="0"/>
              <a:t>14.04.2023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5A7C0D-0222-4541-81B9-5E6CF9F4C635}" type="datetime1">
              <a:rPr lang="ru-RU" noProof="1" smtClean="0"/>
              <a:t>14.04.2023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15568" y="3549918"/>
            <a:ext cx="3794760" cy="2194036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740AB6-A88C-4388-873C-1CE26E1A3FBB}" type="datetime1">
              <a:rPr lang="ru-RU" noProof="1" smtClean="0"/>
              <a:t>14.04.2023</a:t>
            </a:fld>
            <a:endParaRPr lang="ru-RU" noProof="1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15568" y="3549918"/>
            <a:ext cx="3794760" cy="2194037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192E969D-CB13-4AFF-A0C9-512F923B1610}" type="datetime1">
              <a:rPr lang="ru-RU" noProof="1" smtClean="0"/>
              <a:t>14.04.2023</a:t>
            </a:fld>
            <a:endParaRPr lang="ru-RU" noProof="1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C3E6CB57-23FF-4C29-8010-801EF7EAB050}" type="datetime1">
              <a:rPr lang="ru-RU" noProof="1" smtClean="0"/>
              <a:pPr/>
              <a:t>14.04.2023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8A7A6979-0714-4377-B894-6BE4C2D6E202}" type="slidenum">
              <a:rPr lang="ru-RU" noProof="1" smtClean="0"/>
              <a:pPr/>
              <a:t>‹#›</a:t>
            </a:fld>
            <a:endParaRPr lang="ru-RU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вид Земли со спутника">
            <a:extLst>
              <a:ext uri="{FF2B5EF4-FFF2-40B4-BE49-F238E27FC236}">
                <a16:creationId xmlns:a16="http://schemas.microsoft.com/office/drawing/2014/main" id="{997CF875-7865-4B60-BE3C-F759090A4D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25" b="3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6D0423-92ED-41A8-B13E-ED2A99FC3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rtlCol="0" anchor="ctr">
            <a:normAutofit/>
          </a:bodyPr>
          <a:lstStyle/>
          <a:p>
            <a:r>
              <a:rPr lang="ru-RU" noProof="1">
                <a:solidFill>
                  <a:schemeClr val="tx1"/>
                </a:solidFill>
              </a:rPr>
              <a:t>Поширення корональних викидів від Сонця до Землі</a:t>
            </a:r>
          </a:p>
        </p:txBody>
      </p:sp>
    </p:spTree>
    <p:extLst>
      <p:ext uri="{BB962C8B-B14F-4D97-AF65-F5344CB8AC3E}">
        <p14:creationId xmlns:p14="http://schemas.microsoft.com/office/powerpoint/2010/main" val="240106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79131"/>
            <a:ext cx="12192000" cy="120454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05" y="0"/>
            <a:ext cx="4090771" cy="136562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8262" y="1362809"/>
            <a:ext cx="119311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Сонячна</a:t>
            </a:r>
            <a:r>
              <a:rPr lang="ru-RU" dirty="0"/>
              <a:t> </a:t>
            </a:r>
            <a:r>
              <a:rPr lang="ru-RU" dirty="0" err="1"/>
              <a:t>спалах</a:t>
            </a:r>
            <a:r>
              <a:rPr lang="ru-RU" dirty="0"/>
              <a:t> </a:t>
            </a:r>
            <a:r>
              <a:rPr lang="ru-RU" dirty="0" err="1"/>
              <a:t>являє</a:t>
            </a:r>
            <a:r>
              <a:rPr lang="ru-RU" dirty="0"/>
              <a:t> собою </a:t>
            </a:r>
            <a:r>
              <a:rPr lang="ru-RU" dirty="0" err="1"/>
              <a:t>вибух</a:t>
            </a:r>
            <a:r>
              <a:rPr lang="ru-RU" dirty="0"/>
              <a:t> на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 </a:t>
            </a:r>
            <a:r>
              <a:rPr lang="ru-RU" dirty="0" err="1"/>
              <a:t>гігантських</a:t>
            </a:r>
            <a:r>
              <a:rPr lang="ru-RU" dirty="0"/>
              <a:t> </a:t>
            </a:r>
            <a:r>
              <a:rPr lang="ru-RU" dirty="0" err="1"/>
              <a:t>розмірів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виникає</a:t>
            </a:r>
            <a:r>
              <a:rPr lang="ru-RU" dirty="0"/>
              <a:t> коли </a:t>
            </a:r>
            <a:r>
              <a:rPr lang="ru-RU" dirty="0" err="1"/>
              <a:t>силові</a:t>
            </a:r>
            <a:r>
              <a:rPr lang="ru-RU" dirty="0"/>
              <a:t> </a:t>
            </a:r>
            <a:r>
              <a:rPr lang="ru-RU" dirty="0" err="1"/>
              <a:t>лінії</a:t>
            </a:r>
            <a:r>
              <a:rPr lang="ru-RU" dirty="0"/>
              <a:t> </a:t>
            </a:r>
            <a:r>
              <a:rPr lang="ru-RU" dirty="0" err="1"/>
              <a:t>магнітного</a:t>
            </a:r>
            <a:r>
              <a:rPr lang="ru-RU" dirty="0"/>
              <a:t> поля,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виходять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сонячних</a:t>
            </a:r>
            <a:r>
              <a:rPr lang="ru-RU" dirty="0"/>
              <a:t> </a:t>
            </a:r>
            <a:r>
              <a:rPr lang="ru-RU" dirty="0" err="1"/>
              <a:t>плям</a:t>
            </a:r>
            <a:r>
              <a:rPr lang="ru-RU" dirty="0"/>
              <a:t>, </a:t>
            </a:r>
            <a:r>
              <a:rPr lang="ru-RU" dirty="0" err="1"/>
              <a:t>перемикаються</a:t>
            </a:r>
            <a:r>
              <a:rPr lang="ru-RU" dirty="0"/>
              <a:t> і </a:t>
            </a:r>
            <a:r>
              <a:rPr lang="ru-RU" dirty="0" err="1"/>
              <a:t>обриваються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супроводжується</a:t>
            </a:r>
            <a:r>
              <a:rPr lang="ru-RU" dirty="0"/>
              <a:t> </a:t>
            </a:r>
            <a:r>
              <a:rPr lang="ru-RU" dirty="0" err="1"/>
              <a:t>перехідними</a:t>
            </a:r>
            <a:r>
              <a:rPr lang="ru-RU" dirty="0"/>
              <a:t> </a:t>
            </a:r>
            <a:r>
              <a:rPr lang="ru-RU" dirty="0" err="1"/>
              <a:t>процесами</a:t>
            </a:r>
            <a:r>
              <a:rPr lang="ru-RU" dirty="0"/>
              <a:t> в </a:t>
            </a:r>
            <a:r>
              <a:rPr lang="ru-RU" dirty="0" err="1"/>
              <a:t>магнітному</a:t>
            </a:r>
            <a:r>
              <a:rPr lang="ru-RU" dirty="0"/>
              <a:t> </a:t>
            </a:r>
            <a:r>
              <a:rPr lang="ru-RU" dirty="0" err="1"/>
              <a:t>полі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з </a:t>
            </a:r>
            <a:r>
              <a:rPr lang="ru-RU" dirty="0" err="1"/>
              <a:t>різким</a:t>
            </a:r>
            <a:r>
              <a:rPr lang="ru-RU" dirty="0"/>
              <a:t> </a:t>
            </a:r>
            <a:r>
              <a:rPr lang="ru-RU" dirty="0" err="1"/>
              <a:t>виділенням</a:t>
            </a:r>
            <a:r>
              <a:rPr lang="ru-RU" dirty="0"/>
              <a:t> </a:t>
            </a:r>
            <a:r>
              <a:rPr lang="ru-RU" dirty="0" err="1"/>
              <a:t>гігантської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 в </a:t>
            </a:r>
            <a:r>
              <a:rPr lang="ru-RU" dirty="0" err="1"/>
              <a:t>порівняно</a:t>
            </a:r>
            <a:r>
              <a:rPr lang="ru-RU" dirty="0"/>
              <a:t> невеликий </a:t>
            </a:r>
            <a:r>
              <a:rPr lang="ru-RU" dirty="0" err="1"/>
              <a:t>обсяг</a:t>
            </a:r>
            <a:r>
              <a:rPr lang="ru-RU" dirty="0"/>
              <a:t> простору за короткий </a:t>
            </a:r>
            <a:r>
              <a:rPr lang="ru-RU" dirty="0" err="1"/>
              <a:t>проміжок</a:t>
            </a:r>
            <a:r>
              <a:rPr lang="ru-RU" dirty="0"/>
              <a:t> часу. </a:t>
            </a:r>
            <a:r>
              <a:rPr lang="ru-RU" dirty="0" err="1"/>
              <a:t>Сонячний</a:t>
            </a:r>
            <a:r>
              <a:rPr lang="ru-RU" dirty="0"/>
              <a:t> </a:t>
            </a:r>
            <a:r>
              <a:rPr lang="ru-RU" dirty="0" err="1"/>
              <a:t>спалах</a:t>
            </a:r>
            <a:r>
              <a:rPr lang="ru-RU" dirty="0"/>
              <a:t> </a:t>
            </a:r>
            <a:r>
              <a:rPr lang="ru-RU" dirty="0" err="1"/>
              <a:t>визначається</a:t>
            </a:r>
            <a:r>
              <a:rPr lang="ru-RU" dirty="0"/>
              <a:t> як </a:t>
            </a:r>
            <a:r>
              <a:rPr lang="ru-RU" dirty="0" err="1"/>
              <a:t>раптова</a:t>
            </a:r>
            <a:r>
              <a:rPr lang="ru-RU" dirty="0"/>
              <a:t>, </a:t>
            </a:r>
            <a:r>
              <a:rPr lang="ru-RU" dirty="0" err="1"/>
              <a:t>швидка</a:t>
            </a:r>
            <a:r>
              <a:rPr lang="ru-RU" dirty="0"/>
              <a:t> та </a:t>
            </a:r>
            <a:r>
              <a:rPr lang="ru-RU" dirty="0" err="1"/>
              <a:t>інтенсивна</a:t>
            </a:r>
            <a:r>
              <a:rPr lang="ru-RU" dirty="0"/>
              <a:t> </a:t>
            </a:r>
            <a:r>
              <a:rPr lang="ru-RU" dirty="0" err="1"/>
              <a:t>зміна</a:t>
            </a:r>
            <a:r>
              <a:rPr lang="ru-RU" dirty="0"/>
              <a:t> </a:t>
            </a:r>
            <a:r>
              <a:rPr lang="ru-RU" dirty="0" err="1"/>
              <a:t>яскравості</a:t>
            </a:r>
            <a:r>
              <a:rPr lang="ru-RU" dirty="0"/>
              <a:t>. </a:t>
            </a:r>
            <a:r>
              <a:rPr lang="ru-RU" dirty="0" err="1"/>
              <a:t>Сонячний</a:t>
            </a:r>
            <a:r>
              <a:rPr lang="ru-RU" dirty="0"/>
              <a:t> </a:t>
            </a:r>
            <a:r>
              <a:rPr lang="ru-RU" dirty="0" err="1"/>
              <a:t>спалах</a:t>
            </a:r>
            <a:r>
              <a:rPr lang="ru-RU" dirty="0"/>
              <a:t> </a:t>
            </a:r>
            <a:r>
              <a:rPr lang="ru-RU" dirty="0" err="1"/>
              <a:t>виникає</a:t>
            </a:r>
            <a:r>
              <a:rPr lang="ru-RU" dirty="0"/>
              <a:t>, коли </a:t>
            </a:r>
            <a:r>
              <a:rPr lang="ru-RU" dirty="0" err="1"/>
              <a:t>магнітна</a:t>
            </a:r>
            <a:r>
              <a:rPr lang="ru-RU" dirty="0"/>
              <a:t> </a:t>
            </a:r>
            <a:r>
              <a:rPr lang="ru-RU" dirty="0" err="1"/>
              <a:t>енергія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виникла</a:t>
            </a:r>
            <a:r>
              <a:rPr lang="ru-RU" dirty="0"/>
              <a:t> у </a:t>
            </a:r>
            <a:r>
              <a:rPr lang="ru-RU" dirty="0" err="1"/>
              <a:t>сонячній</a:t>
            </a:r>
            <a:r>
              <a:rPr lang="ru-RU" dirty="0"/>
              <a:t> </a:t>
            </a:r>
            <a:r>
              <a:rPr lang="ru-RU" dirty="0" err="1"/>
              <a:t>атмосфері</a:t>
            </a:r>
            <a:r>
              <a:rPr lang="ru-RU" dirty="0"/>
              <a:t>, </a:t>
            </a:r>
            <a:r>
              <a:rPr lang="ru-RU" dirty="0" err="1"/>
              <a:t>раптово</a:t>
            </a:r>
            <a:r>
              <a:rPr lang="ru-RU" dirty="0"/>
              <a:t> </a:t>
            </a:r>
            <a:r>
              <a:rPr lang="ru-RU" dirty="0" err="1"/>
              <a:t>вивільняється</a:t>
            </a:r>
            <a:r>
              <a:rPr lang="ru-RU" dirty="0"/>
              <a:t>. </a:t>
            </a:r>
            <a:r>
              <a:rPr lang="ru-RU" dirty="0" err="1"/>
              <a:t>Обсяг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виділяється</a:t>
            </a:r>
            <a:r>
              <a:rPr lang="ru-RU" dirty="0"/>
              <a:t>, </a:t>
            </a:r>
            <a:r>
              <a:rPr lang="ru-RU" dirty="0" err="1"/>
              <a:t>еквівалентний</a:t>
            </a:r>
            <a:r>
              <a:rPr lang="ru-RU" dirty="0"/>
              <a:t> </a:t>
            </a:r>
            <a:r>
              <a:rPr lang="ru-RU" dirty="0" err="1"/>
              <a:t>мільйонам</a:t>
            </a:r>
            <a:r>
              <a:rPr lang="ru-RU" dirty="0"/>
              <a:t> </a:t>
            </a:r>
            <a:r>
              <a:rPr lang="ru-RU" dirty="0" err="1"/>
              <a:t>ядерних</a:t>
            </a:r>
            <a:r>
              <a:rPr lang="ru-RU" dirty="0"/>
              <a:t> бомб,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вибухають</a:t>
            </a:r>
            <a:r>
              <a:rPr lang="ru-RU" dirty="0"/>
              <a:t> </a:t>
            </a:r>
            <a:r>
              <a:rPr lang="ru-RU" dirty="0" err="1"/>
              <a:t>одночасно</a:t>
            </a:r>
            <a:r>
              <a:rPr lang="ru-RU" dirty="0"/>
              <a:t>! </a:t>
            </a:r>
            <a:r>
              <a:rPr lang="ru-RU" dirty="0" err="1"/>
              <a:t>Сонячні</a:t>
            </a:r>
            <a:r>
              <a:rPr lang="ru-RU" dirty="0"/>
              <a:t> </a:t>
            </a:r>
            <a:r>
              <a:rPr lang="ru-RU" dirty="0" err="1"/>
              <a:t>спалахи</a:t>
            </a:r>
            <a:r>
              <a:rPr lang="ru-RU" dirty="0"/>
              <a:t> </a:t>
            </a:r>
            <a:r>
              <a:rPr lang="ru-RU" dirty="0" err="1"/>
              <a:t>виникають</a:t>
            </a:r>
            <a:r>
              <a:rPr lang="ru-RU" dirty="0"/>
              <a:t> часто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сонячного</a:t>
            </a:r>
            <a:r>
              <a:rPr lang="ru-RU" dirty="0"/>
              <a:t> максимуму. У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буває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сонячні</a:t>
            </a:r>
            <a:r>
              <a:rPr lang="ru-RU" dirty="0"/>
              <a:t> </a:t>
            </a:r>
            <a:r>
              <a:rPr lang="ru-RU" dirty="0" err="1"/>
              <a:t>спалахи</a:t>
            </a:r>
            <a:r>
              <a:rPr lang="ru-RU" dirty="0"/>
              <a:t> </a:t>
            </a:r>
            <a:r>
              <a:rPr lang="ru-RU" dirty="0" err="1"/>
              <a:t>тривають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доби</a:t>
            </a:r>
            <a:r>
              <a:rPr lang="ru-RU" dirty="0"/>
              <a:t>! У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сонячного</a:t>
            </a:r>
            <a:r>
              <a:rPr lang="ru-RU" dirty="0"/>
              <a:t> </a:t>
            </a:r>
            <a:r>
              <a:rPr lang="ru-RU" dirty="0" err="1"/>
              <a:t>мінімуму</a:t>
            </a:r>
            <a:r>
              <a:rPr lang="ru-RU" dirty="0"/>
              <a:t> </a:t>
            </a:r>
            <a:r>
              <a:rPr lang="ru-RU" dirty="0" err="1"/>
              <a:t>сонячні</a:t>
            </a:r>
            <a:r>
              <a:rPr lang="ru-RU" dirty="0"/>
              <a:t> </a:t>
            </a:r>
            <a:r>
              <a:rPr lang="ru-RU" dirty="0" err="1"/>
              <a:t>спалахи</a:t>
            </a:r>
            <a:r>
              <a:rPr lang="ru-RU" dirty="0"/>
              <a:t> </a:t>
            </a:r>
            <a:r>
              <a:rPr lang="ru-RU" dirty="0" err="1"/>
              <a:t>відбуваються</a:t>
            </a:r>
            <a:r>
              <a:rPr lang="ru-RU" dirty="0"/>
              <a:t> </a:t>
            </a:r>
            <a:r>
              <a:rPr lang="ru-RU" dirty="0" err="1"/>
              <a:t>рідше</a:t>
            </a:r>
            <a:r>
              <a:rPr lang="ru-RU" dirty="0"/>
              <a:t> одного разу на </a:t>
            </a:r>
            <a:r>
              <a:rPr lang="ru-RU" dirty="0" err="1"/>
              <a:t>тиждень</a:t>
            </a:r>
            <a:r>
              <a:rPr lang="ru-RU" dirty="0"/>
              <a:t>. . </a:t>
            </a:r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/>
              <a:t>спалахи</a:t>
            </a:r>
            <a:r>
              <a:rPr lang="ru-RU" dirty="0"/>
              <a:t> </a:t>
            </a:r>
            <a:r>
              <a:rPr lang="ru-RU" dirty="0" err="1"/>
              <a:t>рідше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малі</a:t>
            </a:r>
            <a:r>
              <a:rPr lang="ru-RU" dirty="0"/>
              <a:t>. </a:t>
            </a:r>
            <a:r>
              <a:rPr lang="ru-RU" dirty="0" err="1"/>
              <a:t>Відомо</a:t>
            </a:r>
            <a:r>
              <a:rPr lang="ru-RU" dirty="0"/>
              <a:t>, </a:t>
            </a:r>
            <a:r>
              <a:rPr lang="ru-RU" dirty="0" err="1" smtClean="0"/>
              <a:t>що</a:t>
            </a: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62" y="3671133"/>
            <a:ext cx="4945155" cy="269914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6260123"/>
            <a:ext cx="63656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/>
              <a:t>Зображення</a:t>
            </a:r>
            <a:r>
              <a:rPr lang="ru-RU" sz="1400" dirty="0"/>
              <a:t>: </a:t>
            </a:r>
            <a:r>
              <a:rPr lang="ru-RU" sz="1400" dirty="0" err="1"/>
              <a:t>вражаючий</a:t>
            </a:r>
            <a:r>
              <a:rPr lang="ru-RU" sz="1400" dirty="0"/>
              <a:t> </a:t>
            </a:r>
            <a:r>
              <a:rPr lang="ru-RU" sz="1400" dirty="0" err="1"/>
              <a:t>сонячний</a:t>
            </a:r>
            <a:r>
              <a:rPr lang="ru-RU" sz="1400" dirty="0"/>
              <a:t> </a:t>
            </a:r>
            <a:r>
              <a:rPr lang="ru-RU" sz="1400" dirty="0" err="1"/>
              <a:t>спалах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спостерігається</a:t>
            </a:r>
            <a:r>
              <a:rPr lang="ru-RU" sz="1400" dirty="0"/>
              <a:t> </a:t>
            </a:r>
            <a:r>
              <a:rPr lang="ru-RU" sz="1400" dirty="0" err="1"/>
              <a:t>обсерваторією</a:t>
            </a:r>
            <a:r>
              <a:rPr lang="ru-RU" sz="1400" dirty="0"/>
              <a:t> </a:t>
            </a:r>
            <a:r>
              <a:rPr lang="ru-RU" sz="1400" dirty="0" err="1"/>
              <a:t>Сонячної</a:t>
            </a:r>
            <a:r>
              <a:rPr lang="ru-RU" sz="1400" dirty="0"/>
              <a:t> </a:t>
            </a:r>
            <a:r>
              <a:rPr lang="ru-RU" sz="1400" dirty="0" err="1"/>
              <a:t>Динаміки</a:t>
            </a:r>
            <a:r>
              <a:rPr lang="ru-RU" sz="1400" dirty="0"/>
              <a:t> НАСА в </a:t>
            </a:r>
            <a:r>
              <a:rPr lang="ru-RU" sz="1400" dirty="0" err="1"/>
              <a:t>довжині</a:t>
            </a:r>
            <a:r>
              <a:rPr lang="ru-RU" sz="1400" dirty="0"/>
              <a:t> </a:t>
            </a:r>
            <a:r>
              <a:rPr lang="ru-RU" sz="1400" dirty="0" err="1"/>
              <a:t>хвилі</a:t>
            </a:r>
            <a:r>
              <a:rPr lang="ru-RU" sz="1400" dirty="0"/>
              <a:t> 193 Ангстрема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03417" y="3567553"/>
            <a:ext cx="71442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деякі</a:t>
            </a:r>
            <a:r>
              <a:rPr lang="ru-RU" dirty="0"/>
              <a:t> (в основному </a:t>
            </a:r>
            <a:r>
              <a:rPr lang="ru-RU" dirty="0" err="1"/>
              <a:t>сильніші</a:t>
            </a:r>
            <a:r>
              <a:rPr lang="ru-RU" dirty="0"/>
              <a:t>) </a:t>
            </a:r>
            <a:r>
              <a:rPr lang="ru-RU" dirty="0" err="1"/>
              <a:t>сонячні</a:t>
            </a:r>
            <a:r>
              <a:rPr lang="ru-RU" dirty="0"/>
              <a:t> </a:t>
            </a:r>
            <a:r>
              <a:rPr lang="ru-RU" dirty="0" err="1"/>
              <a:t>спалахи</a:t>
            </a:r>
            <a:r>
              <a:rPr lang="ru-RU" dirty="0"/>
              <a:t> </a:t>
            </a:r>
            <a:r>
              <a:rPr lang="ru-RU" dirty="0" err="1"/>
              <a:t>викликають</a:t>
            </a:r>
            <a:r>
              <a:rPr lang="ru-RU" dirty="0"/>
              <a:t> </a:t>
            </a:r>
            <a:r>
              <a:rPr lang="ru-RU" dirty="0" err="1"/>
              <a:t>викиди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призвести</a:t>
            </a:r>
            <a:r>
              <a:rPr lang="ru-RU" dirty="0"/>
              <a:t> до </a:t>
            </a:r>
            <a:r>
              <a:rPr lang="ru-RU" dirty="0" err="1"/>
              <a:t>геомагнітних</a:t>
            </a:r>
            <a:r>
              <a:rPr lang="ru-RU" dirty="0"/>
              <a:t> бур, </a:t>
            </a:r>
            <a:r>
              <a:rPr lang="ru-RU" dirty="0" err="1"/>
              <a:t>якщо</a:t>
            </a:r>
            <a:r>
              <a:rPr lang="ru-RU" dirty="0"/>
              <a:t> вони </a:t>
            </a:r>
            <a:r>
              <a:rPr lang="ru-RU" dirty="0" err="1"/>
              <a:t>спрямовані</a:t>
            </a:r>
            <a:r>
              <a:rPr lang="ru-RU" dirty="0"/>
              <a:t> у </a:t>
            </a:r>
            <a:r>
              <a:rPr lang="ru-RU" dirty="0" err="1"/>
              <a:t>бік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831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24" name="Прямоугольник 23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14" y="217303"/>
            <a:ext cx="4096867" cy="136562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2577" y="1582924"/>
            <a:ext cx="4645269" cy="2865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Класифікація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сонячних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спалахів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err="1">
                <a:solidFill>
                  <a:schemeClr val="bg1"/>
                </a:solidFill>
              </a:rPr>
              <a:t>Сонячні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спалахи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класифікуються</a:t>
            </a:r>
            <a:r>
              <a:rPr lang="ru-RU" dirty="0">
                <a:solidFill>
                  <a:schemeClr val="bg1"/>
                </a:solidFill>
              </a:rPr>
              <a:t> як </a:t>
            </a:r>
            <a:r>
              <a:rPr lang="en-US" dirty="0">
                <a:solidFill>
                  <a:schemeClr val="bg1"/>
                </a:solidFill>
              </a:rPr>
              <a:t>A, B, C, M </a:t>
            </a:r>
            <a:r>
              <a:rPr lang="ru-RU" dirty="0" err="1">
                <a:solidFill>
                  <a:schemeClr val="bg1"/>
                </a:solidFill>
              </a:rPr>
              <a:t>або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X </a:t>
            </a:r>
            <a:r>
              <a:rPr lang="ru-RU" dirty="0" err="1">
                <a:solidFill>
                  <a:schemeClr val="bg1"/>
                </a:solidFill>
              </a:rPr>
              <a:t>відповідно</a:t>
            </a:r>
            <a:r>
              <a:rPr lang="ru-RU" dirty="0">
                <a:solidFill>
                  <a:schemeClr val="bg1"/>
                </a:solidFill>
              </a:rPr>
              <a:t> до </a:t>
            </a:r>
            <a:r>
              <a:rPr lang="ru-RU" dirty="0" err="1">
                <a:solidFill>
                  <a:schemeClr val="bg1"/>
                </a:solidFill>
              </a:rPr>
              <a:t>пікового</a:t>
            </a:r>
            <a:r>
              <a:rPr lang="ru-RU" dirty="0">
                <a:solidFill>
                  <a:schemeClr val="bg1"/>
                </a:solidFill>
              </a:rPr>
              <a:t> потоку (у Ваттах на </a:t>
            </a:r>
            <a:r>
              <a:rPr lang="ru-RU" dirty="0" err="1">
                <a:solidFill>
                  <a:schemeClr val="bg1"/>
                </a:solidFill>
              </a:rPr>
              <a:t>квадратний</a:t>
            </a:r>
            <a:r>
              <a:rPr lang="ru-RU" dirty="0">
                <a:solidFill>
                  <a:schemeClr val="bg1"/>
                </a:solidFill>
              </a:rPr>
              <a:t> метр, Вт/м2) </a:t>
            </a:r>
            <a:r>
              <a:rPr lang="ru-RU" dirty="0" err="1">
                <a:solidFill>
                  <a:schemeClr val="bg1"/>
                </a:solidFill>
              </a:rPr>
              <a:t>довгої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хвилі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</a:t>
            </a:r>
            <a:r>
              <a:rPr lang="ru-RU" dirty="0">
                <a:solidFill>
                  <a:schemeClr val="bg1"/>
                </a:solidFill>
              </a:rPr>
              <a:t> 1 до 8 Ангстрем у </a:t>
            </a:r>
            <a:r>
              <a:rPr lang="ru-RU" dirty="0" err="1">
                <a:solidFill>
                  <a:schemeClr val="bg1"/>
                </a:solidFill>
              </a:rPr>
              <a:t>навколоземному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просторі</a:t>
            </a:r>
            <a:r>
              <a:rPr lang="ru-RU" dirty="0">
                <a:solidFill>
                  <a:schemeClr val="bg1"/>
                </a:solidFill>
              </a:rPr>
              <a:t>, як </a:t>
            </a:r>
            <a:r>
              <a:rPr lang="ru-RU" dirty="0" err="1">
                <a:solidFill>
                  <a:schemeClr val="bg1"/>
                </a:solidFill>
              </a:rPr>
              <a:t>вимірюється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приладом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XRS </a:t>
            </a:r>
            <a:r>
              <a:rPr lang="ru-RU" dirty="0">
                <a:solidFill>
                  <a:schemeClr val="bg1"/>
                </a:solidFill>
              </a:rPr>
              <a:t>на борту </a:t>
            </a:r>
            <a:r>
              <a:rPr lang="ru-RU" dirty="0" err="1">
                <a:solidFill>
                  <a:schemeClr val="bg1"/>
                </a:solidFill>
              </a:rPr>
              <a:t>супутник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GOES-15 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знаходиться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геостаціонарній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орбіті</a:t>
            </a:r>
            <a:r>
              <a:rPr lang="ru-RU" dirty="0">
                <a:solidFill>
                  <a:schemeClr val="bg1"/>
                </a:solidFill>
              </a:rPr>
              <a:t> над Тихим океаном. У </a:t>
            </a:r>
            <a:r>
              <a:rPr lang="ru-RU" dirty="0" err="1">
                <a:solidFill>
                  <a:schemeClr val="bg1"/>
                </a:solidFill>
              </a:rPr>
              <a:t>наведеній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нижче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таблиці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показані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різні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класи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сонячного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спалаху</a:t>
            </a:r>
            <a:r>
              <a:rPr lang="ru-RU" dirty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51730" t="19736" r="4464" b="57698"/>
          <a:stretch/>
        </p:blipFill>
        <p:spPr>
          <a:xfrm>
            <a:off x="0" y="4448909"/>
            <a:ext cx="4654296" cy="13486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54295" y="1"/>
            <a:ext cx="7537703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Сонячні</a:t>
            </a:r>
            <a:r>
              <a:rPr lang="ru-RU" dirty="0"/>
              <a:t> </a:t>
            </a:r>
            <a:r>
              <a:rPr lang="ru-RU" dirty="0" err="1"/>
              <a:t>спалахи</a:t>
            </a:r>
            <a:r>
              <a:rPr lang="ru-RU" dirty="0"/>
              <a:t> </a:t>
            </a:r>
            <a:r>
              <a:rPr lang="en-US" dirty="0"/>
              <a:t>A&amp;B-</a:t>
            </a:r>
            <a:r>
              <a:rPr lang="ru-RU" dirty="0" err="1"/>
              <a:t>класу</a:t>
            </a:r>
            <a:endParaRPr lang="ru-RU" dirty="0"/>
          </a:p>
          <a:p>
            <a:r>
              <a:rPr lang="en-US" dirty="0"/>
              <a:t>A&amp;B-</a:t>
            </a:r>
            <a:r>
              <a:rPr lang="ru-RU" dirty="0" err="1"/>
              <a:t>клас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найнижчий</a:t>
            </a:r>
            <a:r>
              <a:rPr lang="ru-RU" dirty="0"/>
              <a:t> </a:t>
            </a:r>
            <a:r>
              <a:rPr lang="ru-RU" dirty="0" err="1"/>
              <a:t>клас</a:t>
            </a:r>
            <a:r>
              <a:rPr lang="ru-RU" dirty="0"/>
              <a:t> </a:t>
            </a:r>
            <a:r>
              <a:rPr lang="ru-RU" dirty="0" err="1"/>
              <a:t>сонячних</a:t>
            </a:r>
            <a:r>
              <a:rPr lang="ru-RU" dirty="0"/>
              <a:t> </a:t>
            </a:r>
            <a:r>
              <a:rPr lang="ru-RU" dirty="0" err="1"/>
              <a:t>спалахів</a:t>
            </a:r>
            <a:r>
              <a:rPr lang="ru-RU" dirty="0"/>
              <a:t>. Вони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поширені</a:t>
            </a:r>
            <a:r>
              <a:rPr lang="ru-RU" dirty="0"/>
              <a:t> та не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цікаві</a:t>
            </a:r>
            <a:r>
              <a:rPr lang="ru-RU" dirty="0"/>
              <a:t>. </a:t>
            </a:r>
            <a:r>
              <a:rPr lang="ru-RU" dirty="0" err="1"/>
              <a:t>Фоновий</a:t>
            </a:r>
            <a:r>
              <a:rPr lang="ru-RU" dirty="0"/>
              <a:t> </a:t>
            </a:r>
            <a:r>
              <a:rPr lang="ru-RU" dirty="0" err="1"/>
              <a:t>потік</a:t>
            </a:r>
            <a:r>
              <a:rPr lang="ru-RU" dirty="0"/>
              <a:t> (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r>
              <a:rPr lang="ru-RU" dirty="0"/>
              <a:t> за </a:t>
            </a:r>
            <a:r>
              <a:rPr lang="ru-RU" dirty="0" err="1"/>
              <a:t>відсутності</a:t>
            </a:r>
            <a:r>
              <a:rPr lang="ru-RU" dirty="0"/>
              <a:t> </a:t>
            </a:r>
            <a:r>
              <a:rPr lang="ru-RU" dirty="0" err="1"/>
              <a:t>спалахів</a:t>
            </a:r>
            <a:r>
              <a:rPr lang="ru-RU" dirty="0"/>
              <a:t>) часто </a:t>
            </a:r>
            <a:r>
              <a:rPr lang="ru-RU" dirty="0" err="1"/>
              <a:t>знаходиться</a:t>
            </a:r>
            <a:r>
              <a:rPr lang="ru-RU" dirty="0"/>
              <a:t> в </a:t>
            </a:r>
            <a:r>
              <a:rPr lang="ru-RU" dirty="0" err="1"/>
              <a:t>діапазоні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максимуму </a:t>
            </a:r>
            <a:r>
              <a:rPr lang="ru-RU" dirty="0" err="1"/>
              <a:t>Сонця</a:t>
            </a:r>
            <a:r>
              <a:rPr lang="ru-RU" dirty="0"/>
              <a:t> і в </a:t>
            </a:r>
            <a:r>
              <a:rPr lang="ru-RU" dirty="0" err="1"/>
              <a:t>діапазоні</a:t>
            </a:r>
            <a:r>
              <a:rPr lang="ru-RU" dirty="0"/>
              <a:t> А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сонячного</a:t>
            </a:r>
            <a:r>
              <a:rPr lang="ru-RU" dirty="0"/>
              <a:t> </a:t>
            </a:r>
            <a:r>
              <a:rPr lang="ru-RU" dirty="0" err="1"/>
              <a:t>мінімуму</a:t>
            </a:r>
            <a:r>
              <a:rPr lang="ru-RU" dirty="0"/>
              <a:t>.</a:t>
            </a:r>
          </a:p>
          <a:p>
            <a:r>
              <a:rPr lang="ru-RU" dirty="0" err="1"/>
              <a:t>Сонячні</a:t>
            </a:r>
            <a:r>
              <a:rPr lang="ru-RU" dirty="0"/>
              <a:t> </a:t>
            </a:r>
            <a:r>
              <a:rPr lang="ru-RU" dirty="0" err="1"/>
              <a:t>спалахи</a:t>
            </a:r>
            <a:r>
              <a:rPr lang="ru-RU" dirty="0"/>
              <a:t> </a:t>
            </a:r>
            <a:r>
              <a:rPr lang="ru-RU" dirty="0" err="1"/>
              <a:t>класу</a:t>
            </a:r>
            <a:r>
              <a:rPr lang="ru-RU" dirty="0"/>
              <a:t> С</a:t>
            </a:r>
          </a:p>
          <a:p>
            <a:r>
              <a:rPr lang="ru-RU" dirty="0" err="1"/>
              <a:t>Сонячні</a:t>
            </a:r>
            <a:r>
              <a:rPr lang="ru-RU" dirty="0"/>
              <a:t> </a:t>
            </a:r>
            <a:r>
              <a:rPr lang="ru-RU" dirty="0" err="1"/>
              <a:t>спалахи</a:t>
            </a:r>
            <a:r>
              <a:rPr lang="ru-RU" dirty="0"/>
              <a:t> </a:t>
            </a:r>
            <a:r>
              <a:rPr lang="ru-RU" dirty="0" err="1"/>
              <a:t>класу</a:t>
            </a:r>
            <a:r>
              <a:rPr lang="ru-RU" dirty="0"/>
              <a:t> С,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невеликі</a:t>
            </a:r>
            <a:r>
              <a:rPr lang="ru-RU" dirty="0"/>
              <a:t> </a:t>
            </a:r>
            <a:r>
              <a:rPr lang="ru-RU" dirty="0" err="1"/>
              <a:t>спалахи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практично не </a:t>
            </a:r>
            <a:r>
              <a:rPr lang="ru-RU" dirty="0" err="1"/>
              <a:t>впливають</a:t>
            </a:r>
            <a:r>
              <a:rPr lang="ru-RU" dirty="0"/>
              <a:t> на Землю.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тривалі</a:t>
            </a:r>
            <a:r>
              <a:rPr lang="ru-RU" dirty="0"/>
              <a:t> </a:t>
            </a:r>
            <a:r>
              <a:rPr lang="ru-RU" dirty="0" err="1"/>
              <a:t>спалахи</a:t>
            </a:r>
            <a:r>
              <a:rPr lang="ru-RU" dirty="0"/>
              <a:t> С-</a:t>
            </a:r>
            <a:r>
              <a:rPr lang="ru-RU" dirty="0" err="1"/>
              <a:t>класу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призвести</a:t>
            </a:r>
            <a:r>
              <a:rPr lang="ru-RU" dirty="0"/>
              <a:t> до </a:t>
            </a:r>
            <a:r>
              <a:rPr lang="ru-RU" dirty="0" err="1"/>
              <a:t>викиду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, але </a:t>
            </a:r>
            <a:r>
              <a:rPr lang="ru-RU" dirty="0" err="1"/>
              <a:t>найчастіше</a:t>
            </a:r>
            <a:r>
              <a:rPr lang="ru-RU" dirty="0"/>
              <a:t> вони </a:t>
            </a:r>
            <a:r>
              <a:rPr lang="ru-RU" dirty="0" err="1"/>
              <a:t>повільні</a:t>
            </a:r>
            <a:r>
              <a:rPr lang="ru-RU" dirty="0"/>
              <a:t>, </a:t>
            </a:r>
            <a:r>
              <a:rPr lang="ru-RU" dirty="0" err="1"/>
              <a:t>слабкі</a:t>
            </a:r>
            <a:r>
              <a:rPr lang="ru-RU" dirty="0"/>
              <a:t> та </a:t>
            </a:r>
            <a:r>
              <a:rPr lang="ru-RU" dirty="0" err="1"/>
              <a:t>рідко</a:t>
            </a:r>
            <a:r>
              <a:rPr lang="ru-RU" dirty="0"/>
              <a:t> </a:t>
            </a:r>
            <a:r>
              <a:rPr lang="ru-RU" dirty="0" err="1"/>
              <a:t>викликають</a:t>
            </a:r>
            <a:r>
              <a:rPr lang="ru-RU" dirty="0"/>
              <a:t> на </a:t>
            </a:r>
            <a:r>
              <a:rPr lang="ru-RU" dirty="0" err="1"/>
              <a:t>Землі</a:t>
            </a:r>
            <a:r>
              <a:rPr lang="ru-RU" dirty="0"/>
              <a:t> </a:t>
            </a:r>
            <a:r>
              <a:rPr lang="ru-RU" dirty="0" err="1"/>
              <a:t>значні</a:t>
            </a:r>
            <a:r>
              <a:rPr lang="ru-RU" dirty="0"/>
              <a:t> </a:t>
            </a:r>
            <a:r>
              <a:rPr lang="ru-RU" dirty="0" err="1"/>
              <a:t>геомагнітні</a:t>
            </a:r>
            <a:r>
              <a:rPr lang="ru-RU" dirty="0"/>
              <a:t> </a:t>
            </a:r>
            <a:r>
              <a:rPr lang="ru-RU" dirty="0" err="1" smtClean="0"/>
              <a:t>збурення</a:t>
            </a:r>
            <a:r>
              <a:rPr lang="ru-RU" dirty="0" smtClean="0"/>
              <a:t>.</a:t>
            </a:r>
          </a:p>
          <a:p>
            <a:r>
              <a:rPr lang="ru-RU" dirty="0" err="1"/>
              <a:t>Сонячні</a:t>
            </a:r>
            <a:r>
              <a:rPr lang="ru-RU" dirty="0"/>
              <a:t> </a:t>
            </a:r>
            <a:r>
              <a:rPr lang="ru-RU" dirty="0" err="1"/>
              <a:t>спалахи</a:t>
            </a:r>
            <a:r>
              <a:rPr lang="ru-RU" dirty="0"/>
              <a:t> </a:t>
            </a:r>
            <a:r>
              <a:rPr lang="en-US" dirty="0"/>
              <a:t>M-</a:t>
            </a:r>
            <a:r>
              <a:rPr lang="ru-RU" dirty="0" err="1"/>
              <a:t>класу</a:t>
            </a:r>
            <a:endParaRPr lang="ru-RU" dirty="0"/>
          </a:p>
          <a:p>
            <a:r>
              <a:rPr lang="ru-RU" dirty="0" err="1"/>
              <a:t>Сонячні</a:t>
            </a:r>
            <a:r>
              <a:rPr lang="ru-RU" dirty="0"/>
              <a:t> </a:t>
            </a:r>
            <a:r>
              <a:rPr lang="ru-RU" dirty="0" err="1"/>
              <a:t>спалахи</a:t>
            </a:r>
            <a:r>
              <a:rPr lang="ru-RU" dirty="0"/>
              <a:t> </a:t>
            </a:r>
            <a:r>
              <a:rPr lang="en-US" dirty="0"/>
              <a:t>M-</a:t>
            </a:r>
            <a:r>
              <a:rPr lang="ru-RU" dirty="0" err="1"/>
              <a:t>класу</a:t>
            </a:r>
            <a:r>
              <a:rPr lang="ru-RU" dirty="0"/>
              <a:t>,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середні</a:t>
            </a:r>
            <a:r>
              <a:rPr lang="ru-RU" dirty="0"/>
              <a:t> з великих </a:t>
            </a:r>
            <a:r>
              <a:rPr lang="ru-RU" dirty="0" err="1"/>
              <a:t>спалахів</a:t>
            </a:r>
            <a:r>
              <a:rPr lang="ru-RU" dirty="0"/>
              <a:t>. Вони </a:t>
            </a:r>
            <a:r>
              <a:rPr lang="ru-RU" dirty="0" err="1"/>
              <a:t>викликають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невеликого (</a:t>
            </a:r>
            <a:r>
              <a:rPr lang="en-US" dirty="0"/>
              <a:t>R1) </a:t>
            </a:r>
            <a:r>
              <a:rPr lang="ru-RU" dirty="0"/>
              <a:t>до </a:t>
            </a:r>
            <a:r>
              <a:rPr lang="ru-RU" dirty="0" err="1"/>
              <a:t>помірного</a:t>
            </a:r>
            <a:r>
              <a:rPr lang="ru-RU" dirty="0"/>
              <a:t> (</a:t>
            </a:r>
            <a:r>
              <a:rPr lang="en-US" dirty="0"/>
              <a:t>R2) </a:t>
            </a:r>
            <a:r>
              <a:rPr lang="ru-RU" dirty="0" err="1"/>
              <a:t>рівня</a:t>
            </a:r>
            <a:r>
              <a:rPr lang="ru-RU" dirty="0"/>
              <a:t> </a:t>
            </a:r>
            <a:r>
              <a:rPr lang="ru-RU" dirty="0" err="1"/>
              <a:t>радіоперешкод</a:t>
            </a:r>
            <a:r>
              <a:rPr lang="ru-RU" dirty="0"/>
              <a:t> на </a:t>
            </a:r>
            <a:r>
              <a:rPr lang="ru-RU" dirty="0" err="1"/>
              <a:t>денній</a:t>
            </a:r>
            <a:r>
              <a:rPr lang="ru-RU" dirty="0"/>
              <a:t> </a:t>
            </a:r>
            <a:r>
              <a:rPr lang="ru-RU" dirty="0" err="1"/>
              <a:t>стороні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.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спалахи</a:t>
            </a:r>
            <a:r>
              <a:rPr lang="ru-RU" dirty="0"/>
              <a:t> </a:t>
            </a:r>
            <a:r>
              <a:rPr lang="en-US" dirty="0"/>
              <a:t>M-</a:t>
            </a:r>
            <a:r>
              <a:rPr lang="ru-RU" dirty="0" err="1"/>
              <a:t>класу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спричинити</a:t>
            </a:r>
            <a:r>
              <a:rPr lang="ru-RU" dirty="0"/>
              <a:t> </a:t>
            </a:r>
            <a:r>
              <a:rPr lang="ru-RU" dirty="0" err="1"/>
              <a:t>сонячний</a:t>
            </a:r>
            <a:r>
              <a:rPr lang="ru-RU" dirty="0"/>
              <a:t> </a:t>
            </a:r>
            <a:r>
              <a:rPr lang="ru-RU" dirty="0" err="1"/>
              <a:t>радіаційний</a:t>
            </a:r>
            <a:r>
              <a:rPr lang="ru-RU" dirty="0"/>
              <a:t> шторм. </a:t>
            </a:r>
            <a:r>
              <a:rPr lang="ru-RU" dirty="0" err="1"/>
              <a:t>Сильні</a:t>
            </a:r>
            <a:r>
              <a:rPr lang="ru-RU" dirty="0"/>
              <a:t>, </a:t>
            </a:r>
            <a:r>
              <a:rPr lang="ru-RU" dirty="0" err="1"/>
              <a:t>тривалі</a:t>
            </a:r>
            <a:r>
              <a:rPr lang="ru-RU" dirty="0"/>
              <a:t> </a:t>
            </a:r>
            <a:r>
              <a:rPr lang="ru-RU" dirty="0" err="1"/>
              <a:t>спалахи</a:t>
            </a:r>
            <a:r>
              <a:rPr lang="ru-RU" dirty="0"/>
              <a:t> </a:t>
            </a:r>
            <a:r>
              <a:rPr lang="en-US" dirty="0"/>
              <a:t>M-</a:t>
            </a:r>
            <a:r>
              <a:rPr lang="ru-RU" dirty="0" err="1"/>
              <a:t>класу</a:t>
            </a:r>
            <a:r>
              <a:rPr lang="ru-RU" dirty="0"/>
              <a:t>, з великою </a:t>
            </a:r>
            <a:r>
              <a:rPr lang="ru-RU" dirty="0" err="1"/>
              <a:t>ймовірністю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призвести</a:t>
            </a:r>
            <a:r>
              <a:rPr lang="ru-RU" dirty="0"/>
              <a:t> до </a:t>
            </a:r>
            <a:r>
              <a:rPr lang="ru-RU" dirty="0" err="1"/>
              <a:t>викиду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спалах</a:t>
            </a:r>
            <a:r>
              <a:rPr lang="ru-RU" dirty="0"/>
              <a:t> </a:t>
            </a:r>
            <a:r>
              <a:rPr lang="en-US" dirty="0"/>
              <a:t>M-</a:t>
            </a:r>
            <a:r>
              <a:rPr lang="ru-RU" dirty="0" err="1"/>
              <a:t>класу</a:t>
            </a:r>
            <a:r>
              <a:rPr lang="ru-RU" dirty="0"/>
              <a:t> </a:t>
            </a:r>
            <a:r>
              <a:rPr lang="ru-RU" dirty="0" err="1"/>
              <a:t>розташований</a:t>
            </a:r>
            <a:r>
              <a:rPr lang="ru-RU" dirty="0"/>
              <a:t> </a:t>
            </a:r>
            <a:r>
              <a:rPr lang="ru-RU" dirty="0" err="1"/>
              <a:t>поблизу</a:t>
            </a:r>
            <a:r>
              <a:rPr lang="ru-RU" dirty="0"/>
              <a:t> центру </a:t>
            </a:r>
            <a:r>
              <a:rPr lang="ru-RU" dirty="0" err="1"/>
              <a:t>зверненого</a:t>
            </a:r>
            <a:r>
              <a:rPr lang="ru-RU" dirty="0"/>
              <a:t> до </a:t>
            </a:r>
            <a:r>
              <a:rPr lang="ru-RU" dirty="0" err="1"/>
              <a:t>Землі</a:t>
            </a:r>
            <a:r>
              <a:rPr lang="ru-RU" dirty="0"/>
              <a:t> </a:t>
            </a:r>
            <a:r>
              <a:rPr lang="ru-RU" dirty="0" err="1"/>
              <a:t>сонячного</a:t>
            </a:r>
            <a:r>
              <a:rPr lang="ru-RU" dirty="0"/>
              <a:t> диска і </a:t>
            </a:r>
            <a:r>
              <a:rPr lang="ru-RU" dirty="0" err="1"/>
              <a:t>запускає</a:t>
            </a:r>
            <a:r>
              <a:rPr lang="ru-RU" dirty="0"/>
              <a:t> </a:t>
            </a:r>
            <a:r>
              <a:rPr lang="ru-RU" dirty="0" err="1"/>
              <a:t>викид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 в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бік</a:t>
            </a:r>
            <a:r>
              <a:rPr lang="ru-RU" dirty="0"/>
              <a:t>, </a:t>
            </a:r>
            <a:r>
              <a:rPr lang="ru-RU" dirty="0" err="1"/>
              <a:t>ймовірність</a:t>
            </a:r>
            <a:r>
              <a:rPr lang="ru-RU" dirty="0"/>
              <a:t> того,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результуюча</a:t>
            </a:r>
            <a:r>
              <a:rPr lang="ru-RU" dirty="0"/>
              <a:t> </a:t>
            </a:r>
            <a:r>
              <a:rPr lang="ru-RU" dirty="0" err="1"/>
              <a:t>геомагнітна</a:t>
            </a:r>
            <a:r>
              <a:rPr lang="ru-RU" dirty="0"/>
              <a:t> буря буде </a:t>
            </a:r>
            <a:r>
              <a:rPr lang="ru-RU" dirty="0" err="1"/>
              <a:t>достатньою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 для </a:t>
            </a:r>
            <a:r>
              <a:rPr lang="ru-RU" dirty="0" err="1"/>
              <a:t>спостереження</a:t>
            </a:r>
            <a:r>
              <a:rPr lang="ru-RU" dirty="0"/>
              <a:t> </a:t>
            </a:r>
            <a:r>
              <a:rPr lang="ru-RU" dirty="0" err="1"/>
              <a:t>північного</a:t>
            </a:r>
            <a:r>
              <a:rPr lang="ru-RU" dirty="0"/>
              <a:t> </a:t>
            </a:r>
            <a:r>
              <a:rPr lang="ru-RU" dirty="0" err="1"/>
              <a:t>сяйва</a:t>
            </a:r>
            <a:r>
              <a:rPr lang="ru-RU" dirty="0"/>
              <a:t> в </a:t>
            </a:r>
            <a:r>
              <a:rPr lang="ru-RU" dirty="0" err="1"/>
              <a:t>середніх</a:t>
            </a:r>
            <a:r>
              <a:rPr lang="ru-RU" dirty="0"/>
              <a:t> широтах,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висока</a:t>
            </a:r>
            <a:r>
              <a:rPr lang="ru-RU" dirty="0" smtClean="0"/>
              <a:t>.</a:t>
            </a:r>
          </a:p>
          <a:p>
            <a:r>
              <a:rPr lang="en-US" dirty="0"/>
              <a:t>X-</a:t>
            </a:r>
            <a:r>
              <a:rPr lang="ru-RU" dirty="0" err="1"/>
              <a:t>клас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err="1"/>
              <a:t>Відомо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викиди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супроводжують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спалахи</a:t>
            </a:r>
            <a:r>
              <a:rPr lang="ru-RU" dirty="0"/>
              <a:t>, </a:t>
            </a:r>
            <a:r>
              <a:rPr lang="ru-RU" dirty="0" err="1"/>
              <a:t>призводять</a:t>
            </a:r>
            <a:r>
              <a:rPr lang="ru-RU" dirty="0"/>
              <a:t> до </a:t>
            </a:r>
            <a:r>
              <a:rPr lang="ru-RU" dirty="0" err="1"/>
              <a:t>екстремального</a:t>
            </a:r>
            <a:r>
              <a:rPr lang="ru-RU" dirty="0"/>
              <a:t> </a:t>
            </a:r>
            <a:r>
              <a:rPr lang="ru-RU" dirty="0" err="1"/>
              <a:t>геомагнітного</a:t>
            </a:r>
            <a:r>
              <a:rPr lang="ru-RU" dirty="0"/>
              <a:t> шторму (G5) та проблем з нашими </a:t>
            </a:r>
            <a:r>
              <a:rPr lang="ru-RU" dirty="0" err="1"/>
              <a:t>сучасними</a:t>
            </a:r>
            <a:r>
              <a:rPr lang="ru-RU" dirty="0"/>
              <a:t> </a:t>
            </a:r>
            <a:r>
              <a:rPr lang="ru-RU" dirty="0" err="1"/>
              <a:t>технологіями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505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134" y="505729"/>
            <a:ext cx="9335641" cy="42772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63954" y="484888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Зображення</a:t>
            </a:r>
            <a:r>
              <a:rPr lang="ru-RU" dirty="0"/>
              <a:t>: </a:t>
            </a:r>
            <a:r>
              <a:rPr lang="ru-RU" dirty="0" err="1"/>
              <a:t>Сонячний</a:t>
            </a:r>
            <a:r>
              <a:rPr lang="ru-RU" dirty="0"/>
              <a:t> </a:t>
            </a:r>
            <a:r>
              <a:rPr lang="ru-RU" dirty="0" err="1"/>
              <a:t>спалах</a:t>
            </a:r>
            <a:r>
              <a:rPr lang="ru-RU" dirty="0"/>
              <a:t> </a:t>
            </a:r>
            <a:r>
              <a:rPr lang="en-US" dirty="0"/>
              <a:t>X-</a:t>
            </a:r>
            <a:r>
              <a:rPr lang="ru-RU" dirty="0" err="1"/>
              <a:t>класу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спостерігається</a:t>
            </a:r>
            <a:r>
              <a:rPr lang="ru-RU" dirty="0"/>
              <a:t> в </a:t>
            </a:r>
            <a:r>
              <a:rPr lang="ru-RU" dirty="0" err="1"/>
              <a:t>обсерваторії</a:t>
            </a:r>
            <a:r>
              <a:rPr lang="ru-RU" dirty="0"/>
              <a:t> </a:t>
            </a:r>
            <a:r>
              <a:rPr lang="ru-RU" dirty="0" err="1"/>
              <a:t>сонячної</a:t>
            </a:r>
            <a:r>
              <a:rPr lang="ru-RU" dirty="0"/>
              <a:t> </a:t>
            </a:r>
            <a:r>
              <a:rPr lang="ru-RU" dirty="0" err="1"/>
              <a:t>динаміки</a:t>
            </a:r>
            <a:r>
              <a:rPr lang="ru-RU" dirty="0"/>
              <a:t> </a:t>
            </a:r>
            <a:r>
              <a:rPr lang="en-US" dirty="0"/>
              <a:t>NASA </a:t>
            </a:r>
            <a:r>
              <a:rPr lang="ru-RU" dirty="0"/>
              <a:t>у </a:t>
            </a:r>
            <a:r>
              <a:rPr lang="ru-RU" dirty="0" err="1"/>
              <a:t>довжині</a:t>
            </a:r>
            <a:r>
              <a:rPr lang="ru-RU" dirty="0"/>
              <a:t> </a:t>
            </a:r>
            <a:r>
              <a:rPr lang="ru-RU" dirty="0" err="1"/>
              <a:t>хвилі</a:t>
            </a:r>
            <a:r>
              <a:rPr lang="ru-RU" dirty="0"/>
              <a:t> 131 Ангстрем.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68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24" name="Прямоугольник 23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14" y="217303"/>
            <a:ext cx="4096867" cy="13656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582925"/>
            <a:ext cx="46542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Сонячні</a:t>
            </a:r>
            <a:r>
              <a:rPr lang="ru-RU" dirty="0">
                <a:solidFill>
                  <a:schemeClr val="bg1"/>
                </a:solidFill>
              </a:rPr>
              <a:t> нитки є </a:t>
            </a:r>
            <a:r>
              <a:rPr lang="ru-RU" dirty="0" err="1">
                <a:solidFill>
                  <a:schemeClr val="bg1"/>
                </a:solidFill>
              </a:rPr>
              <a:t>хмарами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іонізованого</a:t>
            </a:r>
            <a:r>
              <a:rPr lang="ru-RU" dirty="0">
                <a:solidFill>
                  <a:schemeClr val="bg1"/>
                </a:solidFill>
              </a:rPr>
              <a:t> газу над </a:t>
            </a:r>
            <a:r>
              <a:rPr lang="ru-RU" dirty="0" err="1">
                <a:solidFill>
                  <a:schemeClr val="bg1"/>
                </a:solidFill>
              </a:rPr>
              <a:t>поверхнею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Сонця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стислі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між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магнітними</a:t>
            </a:r>
            <a:r>
              <a:rPr lang="ru-RU" dirty="0">
                <a:solidFill>
                  <a:schemeClr val="bg1"/>
                </a:solidFill>
              </a:rPr>
              <a:t> областями </a:t>
            </a:r>
            <a:r>
              <a:rPr lang="ru-RU" dirty="0" err="1">
                <a:solidFill>
                  <a:schemeClr val="bg1"/>
                </a:solidFill>
              </a:rPr>
              <a:t>протилежної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полярності</a:t>
            </a:r>
            <a:r>
              <a:rPr lang="ru-RU" dirty="0">
                <a:solidFill>
                  <a:schemeClr val="bg1"/>
                </a:solidFill>
              </a:rPr>
              <a:t>. Будучи </a:t>
            </a:r>
            <a:r>
              <a:rPr lang="ru-RU" dirty="0" err="1">
                <a:solidFill>
                  <a:schemeClr val="bg1"/>
                </a:solidFill>
              </a:rPr>
              <a:t>більш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прохолодними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щільними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ніж</a:t>
            </a:r>
            <a:r>
              <a:rPr lang="ru-RU" dirty="0">
                <a:solidFill>
                  <a:schemeClr val="bg1"/>
                </a:solidFill>
              </a:rPr>
              <a:t> плазма </a:t>
            </a:r>
            <a:r>
              <a:rPr lang="ru-RU" dirty="0" err="1">
                <a:solidFill>
                  <a:schemeClr val="bg1"/>
                </a:solidFill>
              </a:rPr>
              <a:t>під</a:t>
            </a:r>
            <a:r>
              <a:rPr lang="ru-RU" dirty="0">
                <a:solidFill>
                  <a:schemeClr val="bg1"/>
                </a:solidFill>
              </a:rPr>
              <a:t> ним та </a:t>
            </a:r>
            <a:r>
              <a:rPr lang="ru-RU" dirty="0" err="1">
                <a:solidFill>
                  <a:schemeClr val="bg1"/>
                </a:solidFill>
              </a:rPr>
              <a:t>їх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оточенням</a:t>
            </a:r>
            <a:r>
              <a:rPr lang="ru-RU" dirty="0">
                <a:solidFill>
                  <a:schemeClr val="bg1"/>
                </a:solidFill>
              </a:rPr>
              <a:t>, вони </a:t>
            </a:r>
            <a:r>
              <a:rPr lang="ru-RU" dirty="0" err="1">
                <a:solidFill>
                  <a:schemeClr val="bg1"/>
                </a:solidFill>
              </a:rPr>
              <a:t>виглядають</a:t>
            </a:r>
            <a:r>
              <a:rPr lang="ru-RU" dirty="0">
                <a:solidFill>
                  <a:schemeClr val="bg1"/>
                </a:solidFill>
              </a:rPr>
              <a:t> як </a:t>
            </a:r>
            <a:r>
              <a:rPr lang="ru-RU" dirty="0" err="1">
                <a:solidFill>
                  <a:schemeClr val="bg1"/>
                </a:solidFill>
              </a:rPr>
              <a:t>темні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лінії</a:t>
            </a:r>
            <a:r>
              <a:rPr lang="ru-RU" dirty="0">
                <a:solidFill>
                  <a:schemeClr val="bg1"/>
                </a:solidFill>
              </a:rPr>
              <a:t>, коли вони </a:t>
            </a:r>
            <a:r>
              <a:rPr lang="ru-RU" dirty="0" err="1">
                <a:solidFill>
                  <a:schemeClr val="bg1"/>
                </a:solidFill>
              </a:rPr>
              <a:t>помітні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сонячному</a:t>
            </a:r>
            <a:r>
              <a:rPr lang="ru-RU" dirty="0">
                <a:solidFill>
                  <a:schemeClr val="bg1"/>
                </a:solidFill>
              </a:rPr>
              <a:t> диску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48176"/>
            <a:ext cx="4654294" cy="270452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54293" y="105509"/>
            <a:ext cx="75377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Сонячні</a:t>
            </a:r>
            <a:r>
              <a:rPr lang="ru-RU" dirty="0"/>
              <a:t> нитки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існувати</a:t>
            </a:r>
            <a:r>
              <a:rPr lang="ru-RU" dirty="0"/>
              <a:t> </a:t>
            </a:r>
            <a:r>
              <a:rPr lang="ru-RU" dirty="0" err="1"/>
              <a:t>довго</a:t>
            </a:r>
            <a:r>
              <a:rPr lang="ru-RU" dirty="0"/>
              <a:t>.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кількох</a:t>
            </a:r>
            <a:r>
              <a:rPr lang="ru-RU" dirty="0"/>
              <a:t> </a:t>
            </a:r>
            <a:r>
              <a:rPr lang="ru-RU" dirty="0" err="1"/>
              <a:t>тижнів</a:t>
            </a:r>
            <a:r>
              <a:rPr lang="ru-RU" dirty="0"/>
              <a:t>! Коли </a:t>
            </a:r>
            <a:r>
              <a:rPr lang="ru-RU" dirty="0" err="1"/>
              <a:t>сонячні</a:t>
            </a:r>
            <a:r>
              <a:rPr lang="ru-RU" dirty="0"/>
              <a:t> нитки </a:t>
            </a:r>
            <a:r>
              <a:rPr lang="ru-RU" dirty="0" err="1"/>
              <a:t>стають</a:t>
            </a:r>
            <a:r>
              <a:rPr lang="ru-RU" dirty="0"/>
              <a:t> </a:t>
            </a:r>
            <a:r>
              <a:rPr lang="ru-RU" dirty="0" err="1"/>
              <a:t>нестійкими</a:t>
            </a:r>
            <a:r>
              <a:rPr lang="ru-RU" dirty="0"/>
              <a:t>, вони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розчинитися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вирватися</a:t>
            </a:r>
            <a:r>
              <a:rPr lang="ru-RU" dirty="0"/>
              <a:t> в космос, </a:t>
            </a:r>
            <a:r>
              <a:rPr lang="ru-RU" dirty="0" err="1"/>
              <a:t>відправивши</a:t>
            </a:r>
            <a:r>
              <a:rPr lang="ru-RU" dirty="0"/>
              <a:t> </a:t>
            </a:r>
            <a:r>
              <a:rPr lang="ru-RU" dirty="0" err="1"/>
              <a:t>викид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спрямований</a:t>
            </a:r>
            <a:r>
              <a:rPr lang="ru-RU" dirty="0"/>
              <a:t> у </a:t>
            </a:r>
            <a:r>
              <a:rPr lang="ru-RU" dirty="0" err="1"/>
              <a:t>бік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, </a:t>
            </a:r>
            <a:r>
              <a:rPr lang="ru-RU" dirty="0" err="1"/>
              <a:t>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розташування</a:t>
            </a:r>
            <a:r>
              <a:rPr lang="ru-RU" dirty="0"/>
              <a:t> нитки. </a:t>
            </a:r>
            <a:r>
              <a:rPr lang="ru-RU" dirty="0" err="1"/>
              <a:t>Подібно</a:t>
            </a:r>
            <a:r>
              <a:rPr lang="ru-RU" dirty="0"/>
              <a:t> до </a:t>
            </a:r>
            <a:r>
              <a:rPr lang="ru-RU" dirty="0" err="1"/>
              <a:t>викидів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, </a:t>
            </a:r>
            <a:r>
              <a:rPr lang="ru-RU" dirty="0" err="1"/>
              <a:t>створюваних</a:t>
            </a:r>
            <a:r>
              <a:rPr lang="ru-RU" dirty="0"/>
              <a:t> </a:t>
            </a:r>
            <a:r>
              <a:rPr lang="ru-RU" dirty="0" err="1"/>
              <a:t>сонячними</a:t>
            </a:r>
            <a:r>
              <a:rPr lang="ru-RU" dirty="0"/>
              <a:t> </a:t>
            </a:r>
            <a:r>
              <a:rPr lang="ru-RU" dirty="0" err="1"/>
              <a:t>спалахами</a:t>
            </a:r>
            <a:r>
              <a:rPr lang="ru-RU" dirty="0"/>
              <a:t>, </a:t>
            </a:r>
            <a:r>
              <a:rPr lang="ru-RU" dirty="0" err="1"/>
              <a:t>викид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 </a:t>
            </a:r>
            <a:r>
              <a:rPr lang="ru-RU" dirty="0" err="1"/>
              <a:t>сонячної</a:t>
            </a:r>
            <a:r>
              <a:rPr lang="ru-RU" dirty="0"/>
              <a:t> нитки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викликати</a:t>
            </a:r>
            <a:r>
              <a:rPr lang="ru-RU" dirty="0"/>
              <a:t> </a:t>
            </a:r>
            <a:r>
              <a:rPr lang="ru-RU" dirty="0" err="1"/>
              <a:t>геомагнітну</a:t>
            </a:r>
            <a:r>
              <a:rPr lang="ru-RU" dirty="0"/>
              <a:t> бурю на </a:t>
            </a:r>
            <a:r>
              <a:rPr lang="ru-RU" dirty="0" err="1"/>
              <a:t>Землі</a:t>
            </a:r>
            <a:r>
              <a:rPr lang="ru-RU" dirty="0"/>
              <a:t>. </a:t>
            </a:r>
            <a:r>
              <a:rPr lang="ru-RU" dirty="0" err="1"/>
              <a:t>Космічні</a:t>
            </a:r>
            <a:r>
              <a:rPr lang="ru-RU" dirty="0"/>
              <a:t> синоптики </a:t>
            </a:r>
            <a:r>
              <a:rPr lang="ru-RU" dirty="0" err="1"/>
              <a:t>стежать</a:t>
            </a:r>
            <a:r>
              <a:rPr lang="ru-RU" dirty="0"/>
              <a:t> за </a:t>
            </a:r>
            <a:r>
              <a:rPr lang="ru-RU" dirty="0" err="1"/>
              <a:t>цими</a:t>
            </a:r>
            <a:r>
              <a:rPr lang="ru-RU" dirty="0"/>
              <a:t> нитками, </a:t>
            </a:r>
            <a:r>
              <a:rPr lang="ru-RU" dirty="0" err="1"/>
              <a:t>оскільки</a:t>
            </a:r>
            <a:r>
              <a:rPr lang="ru-RU" dirty="0"/>
              <a:t> вони </a:t>
            </a:r>
            <a:r>
              <a:rPr lang="ru-RU" dirty="0" err="1"/>
              <a:t>можуть</a:t>
            </a:r>
            <a:r>
              <a:rPr lang="ru-RU" dirty="0"/>
              <a:t> бути </a:t>
            </a:r>
            <a:r>
              <a:rPr lang="ru-RU" dirty="0" err="1"/>
              <a:t>настільки</a:t>
            </a:r>
            <a:r>
              <a:rPr lang="ru-RU" dirty="0"/>
              <a:t> ж </a:t>
            </a:r>
            <a:r>
              <a:rPr lang="ru-RU" dirty="0" err="1"/>
              <a:t>важливими</a:t>
            </a:r>
            <a:r>
              <a:rPr lang="ru-RU" dirty="0"/>
              <a:t>, як і </a:t>
            </a:r>
            <a:r>
              <a:rPr lang="ru-RU" dirty="0" err="1"/>
              <a:t>сонячні</a:t>
            </a:r>
            <a:r>
              <a:rPr lang="ru-RU" dirty="0"/>
              <a:t> </a:t>
            </a:r>
            <a:r>
              <a:rPr lang="ru-RU" dirty="0" err="1"/>
              <a:t>спалахи</a:t>
            </a:r>
            <a:r>
              <a:rPr lang="ru-RU" dirty="0"/>
              <a:t>!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5697" y="2607997"/>
            <a:ext cx="6087886" cy="300222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628984" y="561500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Зображення</a:t>
            </a:r>
            <a:r>
              <a:rPr lang="ru-RU" dirty="0"/>
              <a:t>: </a:t>
            </a:r>
            <a:r>
              <a:rPr lang="ru-RU" dirty="0" err="1"/>
              <a:t>чудове</a:t>
            </a:r>
            <a:r>
              <a:rPr lang="ru-RU" dirty="0"/>
              <a:t> </a:t>
            </a:r>
            <a:r>
              <a:rPr lang="ru-RU" dirty="0" err="1"/>
              <a:t>виверження</a:t>
            </a:r>
            <a:r>
              <a:rPr lang="ru-RU" dirty="0"/>
              <a:t> нитки, як </a:t>
            </a:r>
            <a:r>
              <a:rPr lang="ru-RU" dirty="0" err="1"/>
              <a:t>бачимо</a:t>
            </a:r>
            <a:r>
              <a:rPr lang="ru-RU" dirty="0"/>
              <a:t> в </a:t>
            </a:r>
            <a:r>
              <a:rPr lang="ru-RU" dirty="0" err="1"/>
              <a:t>обсерваторії</a:t>
            </a:r>
            <a:r>
              <a:rPr lang="ru-RU" dirty="0"/>
              <a:t> </a:t>
            </a:r>
            <a:r>
              <a:rPr lang="ru-RU" dirty="0" err="1"/>
              <a:t>сонячної</a:t>
            </a:r>
            <a:r>
              <a:rPr lang="ru-RU" dirty="0"/>
              <a:t> </a:t>
            </a:r>
            <a:r>
              <a:rPr lang="ru-RU" dirty="0" err="1"/>
              <a:t>динаміки</a:t>
            </a:r>
            <a:r>
              <a:rPr lang="ru-RU" dirty="0"/>
              <a:t> НАСА.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73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79131"/>
            <a:ext cx="12192000" cy="120454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05" y="0"/>
            <a:ext cx="4090771" cy="13656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9131" y="1283678"/>
            <a:ext cx="1211286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Іноді</a:t>
            </a:r>
            <a:r>
              <a:rPr lang="ru-RU" dirty="0" smtClean="0"/>
              <a:t> </a:t>
            </a:r>
            <a:r>
              <a:rPr lang="ru-RU" dirty="0" err="1"/>
              <a:t>спостерігається</a:t>
            </a:r>
            <a:r>
              <a:rPr lang="ru-RU" dirty="0"/>
              <a:t> </a:t>
            </a:r>
            <a:r>
              <a:rPr lang="ru-RU" dirty="0" err="1"/>
              <a:t>різке</a:t>
            </a:r>
            <a:r>
              <a:rPr lang="ru-RU" dirty="0"/>
              <a:t> </a:t>
            </a:r>
            <a:r>
              <a:rPr lang="ru-RU" dirty="0" err="1"/>
              <a:t>збільшення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сонячного</a:t>
            </a:r>
            <a:r>
              <a:rPr lang="ru-RU" dirty="0"/>
              <a:t> </a:t>
            </a:r>
            <a:r>
              <a:rPr lang="ru-RU" dirty="0" err="1"/>
              <a:t>вітру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залишає</a:t>
            </a:r>
            <a:r>
              <a:rPr lang="ru-RU" dirty="0"/>
              <a:t> </a:t>
            </a:r>
            <a:r>
              <a:rPr lang="ru-RU" dirty="0" err="1"/>
              <a:t>Сонце</a:t>
            </a:r>
            <a:r>
              <a:rPr lang="ru-RU" dirty="0"/>
              <a:t>: </a:t>
            </a:r>
            <a:r>
              <a:rPr lang="ru-RU" dirty="0" err="1"/>
              <a:t>сонячний</a:t>
            </a:r>
            <a:r>
              <a:rPr lang="ru-RU" dirty="0"/>
              <a:t> </a:t>
            </a:r>
            <a:r>
              <a:rPr lang="ru-RU" dirty="0" err="1"/>
              <a:t>вітер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корональних</a:t>
            </a:r>
            <a:r>
              <a:rPr lang="ru-RU" dirty="0"/>
              <a:t> </a:t>
            </a:r>
            <a:r>
              <a:rPr lang="ru-RU" dirty="0" err="1"/>
              <a:t>отворів</a:t>
            </a:r>
            <a:r>
              <a:rPr lang="ru-RU" dirty="0"/>
              <a:t> та </a:t>
            </a:r>
            <a:r>
              <a:rPr lang="ru-RU" dirty="0" err="1"/>
              <a:t>викиди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. </a:t>
            </a:r>
            <a:r>
              <a:rPr lang="ru-RU" dirty="0" err="1"/>
              <a:t>Сонячний</a:t>
            </a:r>
            <a:r>
              <a:rPr lang="ru-RU" dirty="0"/>
              <a:t> </a:t>
            </a:r>
            <a:r>
              <a:rPr lang="ru-RU" dirty="0" err="1"/>
              <a:t>вітер</a:t>
            </a:r>
            <a:r>
              <a:rPr lang="ru-RU" dirty="0"/>
              <a:t> </a:t>
            </a:r>
            <a:r>
              <a:rPr lang="ru-RU" dirty="0" err="1"/>
              <a:t>забирає</a:t>
            </a:r>
            <a:r>
              <a:rPr lang="ru-RU" dirty="0"/>
              <a:t> з собою </a:t>
            </a:r>
            <a:r>
              <a:rPr lang="ru-RU" dirty="0" err="1"/>
              <a:t>магнітне</a:t>
            </a:r>
            <a:r>
              <a:rPr lang="ru-RU" dirty="0"/>
              <a:t> поле </a:t>
            </a:r>
            <a:r>
              <a:rPr lang="ru-RU" dirty="0" err="1"/>
              <a:t>Сонця</a:t>
            </a:r>
            <a:r>
              <a:rPr lang="ru-RU" dirty="0"/>
              <a:t>, яке </a:t>
            </a:r>
            <a:r>
              <a:rPr lang="ru-RU" dirty="0" err="1"/>
              <a:t>називається</a:t>
            </a:r>
            <a:r>
              <a:rPr lang="ru-RU" dirty="0"/>
              <a:t> </a:t>
            </a:r>
            <a:r>
              <a:rPr lang="ru-RU" dirty="0" err="1"/>
              <a:t>міжпланетним</a:t>
            </a:r>
            <a:r>
              <a:rPr lang="ru-RU" dirty="0"/>
              <a:t> </a:t>
            </a:r>
            <a:r>
              <a:rPr lang="ru-RU" dirty="0" err="1"/>
              <a:t>магнітним</a:t>
            </a:r>
            <a:r>
              <a:rPr lang="ru-RU" dirty="0"/>
              <a:t> полем. Коли </a:t>
            </a:r>
            <a:r>
              <a:rPr lang="en-US" dirty="0"/>
              <a:t>Z-</a:t>
            </a:r>
            <a:r>
              <a:rPr lang="ru-RU" dirty="0"/>
              <a:t>компонент (</a:t>
            </a:r>
            <a:r>
              <a:rPr lang="en-US" dirty="0" err="1"/>
              <a:t>Bz</a:t>
            </a:r>
            <a:r>
              <a:rPr lang="en-US" dirty="0"/>
              <a:t>) </a:t>
            </a:r>
            <a:r>
              <a:rPr lang="ru-RU" dirty="0" err="1"/>
              <a:t>міжпланетного</a:t>
            </a:r>
            <a:r>
              <a:rPr lang="ru-RU" dirty="0"/>
              <a:t> </a:t>
            </a:r>
            <a:r>
              <a:rPr lang="ru-RU" dirty="0" err="1"/>
              <a:t>магнітного</a:t>
            </a:r>
            <a:r>
              <a:rPr lang="ru-RU" dirty="0"/>
              <a:t> поля </a:t>
            </a:r>
            <a:r>
              <a:rPr lang="ru-RU" dirty="0" err="1"/>
              <a:t>спрямований</a:t>
            </a:r>
            <a:r>
              <a:rPr lang="ru-RU" dirty="0"/>
              <a:t> на </a:t>
            </a:r>
            <a:r>
              <a:rPr lang="ru-RU" dirty="0" err="1"/>
              <a:t>південь</a:t>
            </a:r>
            <a:r>
              <a:rPr lang="ru-RU" dirty="0"/>
              <a:t> (</a:t>
            </a:r>
            <a:r>
              <a:rPr lang="ru-RU" dirty="0" err="1"/>
              <a:t>негативний</a:t>
            </a:r>
            <a:r>
              <a:rPr lang="ru-RU" dirty="0"/>
              <a:t>),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призводить</a:t>
            </a:r>
            <a:r>
              <a:rPr lang="ru-RU" dirty="0"/>
              <a:t> до </a:t>
            </a:r>
            <a:r>
              <a:rPr lang="ru-RU" dirty="0" err="1"/>
              <a:t>сильнішого</a:t>
            </a:r>
            <a:r>
              <a:rPr lang="ru-RU" dirty="0"/>
              <a:t> </a:t>
            </a:r>
            <a:r>
              <a:rPr lang="ru-RU" dirty="0" err="1"/>
              <a:t>впливу</a:t>
            </a:r>
            <a:r>
              <a:rPr lang="ru-RU" dirty="0"/>
              <a:t> на </a:t>
            </a:r>
            <a:r>
              <a:rPr lang="ru-RU" dirty="0" err="1"/>
              <a:t>магнітне</a:t>
            </a:r>
            <a:r>
              <a:rPr lang="ru-RU" dirty="0"/>
              <a:t> поле </a:t>
            </a:r>
            <a:r>
              <a:rPr lang="ru-RU" dirty="0" err="1"/>
              <a:t>Землі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полегшує</a:t>
            </a:r>
            <a:r>
              <a:rPr lang="ru-RU" dirty="0"/>
              <a:t> </a:t>
            </a:r>
            <a:r>
              <a:rPr lang="ru-RU" dirty="0" err="1"/>
              <a:t>проникнення</a:t>
            </a:r>
            <a:r>
              <a:rPr lang="ru-RU" dirty="0"/>
              <a:t> </a:t>
            </a:r>
            <a:r>
              <a:rPr lang="ru-RU" dirty="0" err="1"/>
              <a:t>сонячного</a:t>
            </a:r>
            <a:r>
              <a:rPr lang="ru-RU" dirty="0"/>
              <a:t> </a:t>
            </a:r>
            <a:r>
              <a:rPr lang="ru-RU" dirty="0" err="1"/>
              <a:t>вітру</a:t>
            </a:r>
            <a:r>
              <a:rPr lang="ru-RU" dirty="0"/>
              <a:t> в </a:t>
            </a:r>
            <a:r>
              <a:rPr lang="ru-RU" dirty="0" err="1"/>
              <a:t>земну</a:t>
            </a:r>
            <a:r>
              <a:rPr lang="ru-RU" dirty="0"/>
              <a:t> атмосферу. Коли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різке</a:t>
            </a:r>
            <a:r>
              <a:rPr lang="ru-RU" dirty="0"/>
              <a:t> </a:t>
            </a:r>
            <a:r>
              <a:rPr lang="ru-RU" dirty="0" err="1"/>
              <a:t>збільшення</a:t>
            </a:r>
            <a:r>
              <a:rPr lang="ru-RU" dirty="0"/>
              <a:t> </a:t>
            </a:r>
            <a:r>
              <a:rPr lang="ru-RU" dirty="0" err="1"/>
              <a:t>авроральної</a:t>
            </a:r>
            <a:r>
              <a:rPr lang="ru-RU" dirty="0"/>
              <a:t> </a:t>
            </a:r>
            <a:r>
              <a:rPr lang="ru-RU" dirty="0" err="1"/>
              <a:t>активності</a:t>
            </a:r>
            <a:r>
              <a:rPr lang="ru-RU" dirty="0"/>
              <a:t>, </a:t>
            </a:r>
            <a:r>
              <a:rPr lang="ru-RU" dirty="0" err="1"/>
              <a:t>полярне</a:t>
            </a:r>
            <a:r>
              <a:rPr lang="ru-RU" dirty="0"/>
              <a:t> </a:t>
            </a:r>
            <a:r>
              <a:rPr lang="ru-RU" dirty="0" err="1"/>
              <a:t>сяйво</a:t>
            </a:r>
            <a:r>
              <a:rPr lang="ru-RU" dirty="0"/>
              <a:t> </a:t>
            </a:r>
            <a:r>
              <a:rPr lang="ru-RU" dirty="0" err="1"/>
              <a:t>стає</a:t>
            </a:r>
            <a:r>
              <a:rPr lang="ru-RU" dirty="0"/>
              <a:t> </a:t>
            </a:r>
            <a:r>
              <a:rPr lang="ru-RU" dirty="0" err="1"/>
              <a:t>видимим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низьких</a:t>
            </a:r>
            <a:r>
              <a:rPr lang="ru-RU" dirty="0"/>
              <a:t> широтах,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зазвичай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називається</a:t>
            </a:r>
            <a:r>
              <a:rPr lang="ru-RU" dirty="0"/>
              <a:t> </a:t>
            </a:r>
            <a:r>
              <a:rPr lang="ru-RU" dirty="0" err="1"/>
              <a:t>геомагнітної</a:t>
            </a:r>
            <a:r>
              <a:rPr lang="ru-RU" dirty="0"/>
              <a:t> бурею.</a:t>
            </a:r>
          </a:p>
          <a:p>
            <a:r>
              <a:rPr lang="ru-RU" dirty="0"/>
              <a:t>Таким чином, </a:t>
            </a:r>
            <a:r>
              <a:rPr lang="ru-RU" dirty="0" err="1"/>
              <a:t>геомагнітна</a:t>
            </a:r>
            <a:r>
              <a:rPr lang="ru-RU" dirty="0"/>
              <a:t> буря є результатом потоку </a:t>
            </a:r>
            <a:r>
              <a:rPr lang="ru-RU" dirty="0" err="1"/>
              <a:t>сонячного</a:t>
            </a:r>
            <a:r>
              <a:rPr lang="ru-RU" dirty="0"/>
              <a:t> </a:t>
            </a:r>
            <a:r>
              <a:rPr lang="ru-RU" dirty="0" err="1"/>
              <a:t>вітру</a:t>
            </a:r>
            <a:r>
              <a:rPr lang="ru-RU" dirty="0"/>
              <a:t> коронального </a:t>
            </a:r>
            <a:r>
              <a:rPr lang="ru-RU" dirty="0" err="1"/>
              <a:t>отвору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викиду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надійшов</a:t>
            </a:r>
            <a:r>
              <a:rPr lang="ru-RU" dirty="0"/>
              <a:t> на Землю. Коли </a:t>
            </a:r>
            <a:r>
              <a:rPr lang="ru-RU" dirty="0" err="1"/>
              <a:t>з'являється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авроральної</a:t>
            </a:r>
            <a:r>
              <a:rPr lang="ru-RU" dirty="0"/>
              <a:t> </a:t>
            </a:r>
            <a:r>
              <a:rPr lang="ru-RU" dirty="0" err="1"/>
              <a:t>активності</a:t>
            </a:r>
            <a:r>
              <a:rPr lang="ru-RU" dirty="0"/>
              <a:t>, настав час </a:t>
            </a:r>
            <a:r>
              <a:rPr lang="ru-RU" dirty="0" err="1"/>
              <a:t>перевірити</a:t>
            </a:r>
            <a:r>
              <a:rPr lang="ru-RU" dirty="0"/>
              <a:t> </a:t>
            </a:r>
            <a:r>
              <a:rPr lang="ru-RU" dirty="0" err="1"/>
              <a:t>показання</a:t>
            </a:r>
            <a:r>
              <a:rPr lang="ru-RU" dirty="0"/>
              <a:t> </a:t>
            </a:r>
            <a:r>
              <a:rPr lang="ru-RU" dirty="0" err="1"/>
              <a:t>магнітометрів</a:t>
            </a:r>
            <a:r>
              <a:rPr lang="ru-RU" dirty="0"/>
              <a:t>. </a:t>
            </a:r>
            <a:r>
              <a:rPr lang="ru-RU" dirty="0" err="1"/>
              <a:t>Магнітометри</a:t>
            </a:r>
            <a:r>
              <a:rPr lang="ru-RU" dirty="0"/>
              <a:t> –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чутливі</a:t>
            </a:r>
            <a:r>
              <a:rPr lang="ru-RU" dirty="0"/>
              <a:t> </a:t>
            </a:r>
            <a:r>
              <a:rPr lang="ru-RU" dirty="0" err="1"/>
              <a:t>прилади</a:t>
            </a:r>
            <a:r>
              <a:rPr lang="ru-RU" dirty="0"/>
              <a:t>, </a:t>
            </a:r>
            <a:r>
              <a:rPr lang="ru-RU" dirty="0" err="1"/>
              <a:t>розташовані</a:t>
            </a:r>
            <a:r>
              <a:rPr lang="ru-RU" dirty="0"/>
              <a:t> по </a:t>
            </a:r>
            <a:r>
              <a:rPr lang="ru-RU" dirty="0" err="1"/>
              <a:t>всій</a:t>
            </a:r>
            <a:r>
              <a:rPr lang="ru-RU" dirty="0"/>
              <a:t> </a:t>
            </a:r>
            <a:r>
              <a:rPr lang="ru-RU" dirty="0" err="1"/>
              <a:t>земній</a:t>
            </a:r>
            <a:r>
              <a:rPr lang="ru-RU" dirty="0"/>
              <a:t> </a:t>
            </a:r>
            <a:r>
              <a:rPr lang="ru-RU" dirty="0" err="1"/>
              <a:t>кулі</a:t>
            </a:r>
            <a:r>
              <a:rPr lang="ru-RU" dirty="0"/>
              <a:t>, вони </a:t>
            </a:r>
            <a:r>
              <a:rPr lang="ru-RU" dirty="0" err="1"/>
              <a:t>вимірюють</a:t>
            </a:r>
            <a:r>
              <a:rPr lang="ru-RU" dirty="0"/>
              <a:t> </a:t>
            </a:r>
            <a:r>
              <a:rPr lang="ru-RU" dirty="0" err="1"/>
              <a:t>обурення</a:t>
            </a:r>
            <a:r>
              <a:rPr lang="ru-RU" dirty="0"/>
              <a:t> </a:t>
            </a:r>
            <a:r>
              <a:rPr lang="ru-RU" dirty="0" err="1"/>
              <a:t>магнітного</a:t>
            </a:r>
            <a:r>
              <a:rPr lang="ru-RU" dirty="0"/>
              <a:t> поля </a:t>
            </a:r>
            <a:r>
              <a:rPr lang="ru-RU" dirty="0" err="1"/>
              <a:t>Землі</a:t>
            </a:r>
            <a:r>
              <a:rPr lang="ru-RU" dirty="0"/>
              <a:t>.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даних</a:t>
            </a:r>
            <a:r>
              <a:rPr lang="ru-RU" dirty="0"/>
              <a:t> </a:t>
            </a:r>
            <a:r>
              <a:rPr lang="ru-RU" dirty="0" err="1"/>
              <a:t>магнітометрів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визначити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</a:t>
            </a:r>
            <a:r>
              <a:rPr lang="en-US" dirty="0" err="1"/>
              <a:t>Kp</a:t>
            </a:r>
            <a:r>
              <a:rPr lang="en-US" dirty="0"/>
              <a:t> </a:t>
            </a:r>
            <a:r>
              <a:rPr lang="ru-RU" dirty="0"/>
              <a:t>для </a:t>
            </a:r>
            <a:r>
              <a:rPr lang="ru-RU" dirty="0" err="1"/>
              <a:t>геомагнітного</a:t>
            </a:r>
            <a:r>
              <a:rPr lang="ru-RU" dirty="0"/>
              <a:t> </a:t>
            </a:r>
            <a:r>
              <a:rPr lang="ru-RU" dirty="0" err="1"/>
              <a:t>збурення</a:t>
            </a:r>
            <a:r>
              <a:rPr lang="ru-RU" dirty="0"/>
              <a:t>. </a:t>
            </a:r>
            <a:r>
              <a:rPr lang="en-US" dirty="0" err="1"/>
              <a:t>Kp</a:t>
            </a:r>
            <a:r>
              <a:rPr lang="en-US" dirty="0"/>
              <a:t>-</a:t>
            </a:r>
            <a:r>
              <a:rPr lang="ru-RU" dirty="0" err="1"/>
              <a:t>індекс</a:t>
            </a:r>
            <a:r>
              <a:rPr lang="ru-RU" dirty="0"/>
              <a:t> </a:t>
            </a:r>
            <a:r>
              <a:rPr lang="ru-RU" dirty="0" err="1"/>
              <a:t>вимірюється</a:t>
            </a:r>
            <a:r>
              <a:rPr lang="ru-RU" dirty="0"/>
              <a:t> в балах </a:t>
            </a:r>
            <a:r>
              <a:rPr lang="ru-RU" dirty="0" err="1"/>
              <a:t>від</a:t>
            </a:r>
            <a:r>
              <a:rPr lang="ru-RU" dirty="0"/>
              <a:t> 0 до 9. </a:t>
            </a:r>
            <a:r>
              <a:rPr lang="ru-RU" dirty="0" err="1"/>
              <a:t>Геомагнітна</a:t>
            </a:r>
            <a:r>
              <a:rPr lang="ru-RU" dirty="0"/>
              <a:t> буря </a:t>
            </a:r>
            <a:r>
              <a:rPr lang="ru-RU" dirty="0" err="1"/>
              <a:t>починається</a:t>
            </a:r>
            <a:r>
              <a:rPr lang="ru-RU" dirty="0"/>
              <a:t> з </a:t>
            </a:r>
            <a:r>
              <a:rPr lang="en-US" dirty="0" err="1"/>
              <a:t>Kp</a:t>
            </a:r>
            <a:r>
              <a:rPr lang="en-US" dirty="0"/>
              <a:t>-</a:t>
            </a:r>
            <a:r>
              <a:rPr lang="ru-RU" dirty="0" err="1"/>
              <a:t>індексу</a:t>
            </a:r>
            <a:r>
              <a:rPr lang="ru-RU" dirty="0"/>
              <a:t> </a:t>
            </a:r>
            <a:r>
              <a:rPr lang="ru-RU" dirty="0" err="1"/>
              <a:t>рівного</a:t>
            </a:r>
            <a:r>
              <a:rPr lang="ru-RU" dirty="0"/>
              <a:t> 5 балам, яка є </a:t>
            </a:r>
            <a:r>
              <a:rPr lang="ru-RU" dirty="0" err="1"/>
              <a:t>незначною</a:t>
            </a:r>
            <a:r>
              <a:rPr lang="ru-RU" dirty="0"/>
              <a:t> </a:t>
            </a:r>
            <a:r>
              <a:rPr lang="ru-RU" dirty="0" err="1"/>
              <a:t>геомагнітною</a:t>
            </a:r>
            <a:r>
              <a:rPr lang="ru-RU" dirty="0"/>
              <a:t> бурею і доходить до </a:t>
            </a:r>
            <a:r>
              <a:rPr lang="en-US" dirty="0" err="1"/>
              <a:t>Kp</a:t>
            </a:r>
            <a:r>
              <a:rPr lang="en-US" dirty="0"/>
              <a:t>-</a:t>
            </a:r>
            <a:r>
              <a:rPr lang="ru-RU" dirty="0" err="1"/>
              <a:t>ідекс</a:t>
            </a:r>
            <a:r>
              <a:rPr lang="ru-RU" dirty="0"/>
              <a:t> = 9 </a:t>
            </a:r>
            <a:r>
              <a:rPr lang="ru-RU" dirty="0" err="1"/>
              <a:t>балів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відповідає</a:t>
            </a:r>
            <a:r>
              <a:rPr lang="ru-RU" dirty="0"/>
              <a:t> </a:t>
            </a:r>
            <a:r>
              <a:rPr lang="ru-RU" dirty="0" err="1"/>
              <a:t>екстремальній</a:t>
            </a:r>
            <a:r>
              <a:rPr lang="ru-RU" dirty="0"/>
              <a:t> </a:t>
            </a:r>
            <a:r>
              <a:rPr lang="ru-RU" dirty="0" err="1"/>
              <a:t>геомагнітній</a:t>
            </a:r>
            <a:r>
              <a:rPr lang="ru-RU" dirty="0"/>
              <a:t> </a:t>
            </a:r>
            <a:r>
              <a:rPr lang="ru-RU" dirty="0" err="1"/>
              <a:t>бурі</a:t>
            </a:r>
            <a:r>
              <a:rPr lang="ru-RU" dirty="0"/>
              <a:t>. Таким чином, </a:t>
            </a:r>
            <a:r>
              <a:rPr lang="en-US" dirty="0" err="1"/>
              <a:t>Kp</a:t>
            </a:r>
            <a:r>
              <a:rPr lang="en-US" dirty="0"/>
              <a:t>-</a:t>
            </a:r>
            <a:r>
              <a:rPr lang="ru-RU" dirty="0" err="1"/>
              <a:t>індекс</a:t>
            </a:r>
            <a:r>
              <a:rPr lang="ru-RU" dirty="0"/>
              <a:t> є </a:t>
            </a:r>
            <a:r>
              <a:rPr lang="ru-RU" dirty="0" err="1"/>
              <a:t>основним</a:t>
            </a:r>
            <a:r>
              <a:rPr lang="ru-RU" dirty="0"/>
              <a:t> параметром,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визначає</a:t>
            </a:r>
            <a:r>
              <a:rPr lang="ru-RU" dirty="0"/>
              <a:t> величину аврорального овалу та </a:t>
            </a:r>
            <a:r>
              <a:rPr lang="ru-RU" dirty="0" err="1"/>
              <a:t>інтенсивність</a:t>
            </a:r>
            <a:r>
              <a:rPr lang="ru-RU" dirty="0"/>
              <a:t> </a:t>
            </a:r>
            <a:r>
              <a:rPr lang="ru-RU" dirty="0" err="1"/>
              <a:t>сяйва</a:t>
            </a:r>
            <a:r>
              <a:rPr lang="ru-RU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4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вид Земли со спутника">
            <a:extLst>
              <a:ext uri="{FF2B5EF4-FFF2-40B4-BE49-F238E27FC236}">
                <a16:creationId xmlns:a16="http://schemas.microsoft.com/office/drawing/2014/main" id="{997CF875-7865-4B60-BE3C-F759090A4D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25" b="3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6D0423-92ED-41A8-B13E-ED2A99FC3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rtlCol="0" anchor="ctr">
            <a:normAutofit/>
          </a:bodyPr>
          <a:lstStyle/>
          <a:p>
            <a:r>
              <a:rPr lang="ru-RU" noProof="1" smtClean="0">
                <a:solidFill>
                  <a:schemeClr val="tx1"/>
                </a:solidFill>
              </a:rPr>
              <a:t>Дякую за увагу</a:t>
            </a:r>
            <a:endParaRPr lang="ru-RU" noProof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8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24" name="Прямоугольник 23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40620-8485-4E4F-A230-AB4651ED1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61" y="217303"/>
            <a:ext cx="3363974" cy="1495794"/>
          </a:xfrm>
          <a:noFill/>
          <a:ln>
            <a:solidFill>
              <a:schemeClr val="bg1"/>
            </a:solidFill>
          </a:ln>
        </p:spPr>
        <p:txBody>
          <a:bodyPr wrap="square" rtlCol="0">
            <a:normAutofit fontScale="90000"/>
          </a:bodyPr>
          <a:lstStyle/>
          <a:p>
            <a:r>
              <a:rPr lang="ru-RU" noProof="1" smtClean="0">
                <a:solidFill>
                  <a:schemeClr val="bg1"/>
                </a:solidFill>
              </a:rPr>
              <a:t>1. Що являє собою викид корональної маси</a:t>
            </a:r>
            <a:endParaRPr lang="ru-RU" noProof="1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1713097"/>
            <a:ext cx="47143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Викид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корональної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маси</a:t>
            </a:r>
            <a:r>
              <a:rPr lang="ru-RU" dirty="0">
                <a:solidFill>
                  <a:schemeClr val="bg1"/>
                </a:solidFill>
              </a:rPr>
              <a:t> (</a:t>
            </a:r>
            <a:r>
              <a:rPr lang="en-US" dirty="0">
                <a:solidFill>
                  <a:schemeClr val="bg1"/>
                </a:solidFill>
              </a:rPr>
              <a:t>CME) </a:t>
            </a:r>
            <a:r>
              <a:rPr lang="ru-RU" dirty="0">
                <a:solidFill>
                  <a:schemeClr val="bg1"/>
                </a:solidFill>
              </a:rPr>
              <a:t>є </a:t>
            </a:r>
            <a:r>
              <a:rPr lang="ru-RU" dirty="0" err="1">
                <a:solidFill>
                  <a:schemeClr val="bg1"/>
                </a:solidFill>
              </a:rPr>
              <a:t>гігантською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хмарою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сонячної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плазми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пронизаною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err="1">
                <a:solidFill>
                  <a:schemeClr val="bg1"/>
                </a:solidFill>
              </a:rPr>
              <a:t>магнітними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польовими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лініями</a:t>
            </a:r>
            <a:r>
              <a:rPr lang="ru-RU" dirty="0">
                <a:solidFill>
                  <a:schemeClr val="bg1"/>
                </a:solidFill>
              </a:rPr>
              <a:t>, яка </a:t>
            </a:r>
            <a:r>
              <a:rPr lang="ru-RU" dirty="0" err="1">
                <a:solidFill>
                  <a:schemeClr val="bg1"/>
                </a:solidFill>
              </a:rPr>
              <a:t>поширюється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Сонця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</a:t>
            </a:r>
            <a:r>
              <a:rPr lang="ru-RU" dirty="0">
                <a:solidFill>
                  <a:schemeClr val="bg1"/>
                </a:solidFill>
              </a:rPr>
              <a:t> час </a:t>
            </a:r>
            <a:r>
              <a:rPr lang="ru-RU" dirty="0" err="1">
                <a:solidFill>
                  <a:schemeClr val="bg1"/>
                </a:solidFill>
              </a:rPr>
              <a:t>сильних</a:t>
            </a:r>
            <a:r>
              <a:rPr lang="ru-RU" dirty="0">
                <a:solidFill>
                  <a:schemeClr val="bg1"/>
                </a:solidFill>
              </a:rPr>
              <a:t>,</a:t>
            </a:r>
          </a:p>
          <a:p>
            <a:r>
              <a:rPr lang="ru-RU" dirty="0" err="1">
                <a:solidFill>
                  <a:schemeClr val="bg1"/>
                </a:solidFill>
              </a:rPr>
              <a:t>довготривалих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сонячних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спалахів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виверження</a:t>
            </a:r>
            <a:r>
              <a:rPr lang="ru-RU" dirty="0">
                <a:solidFill>
                  <a:schemeClr val="bg1"/>
                </a:solidFill>
              </a:rPr>
              <a:t> ниток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dirty="0" err="1">
                <a:solidFill>
                  <a:schemeClr val="bg1"/>
                </a:solidFill>
              </a:rPr>
              <a:t>Сильні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спалахи</a:t>
            </a:r>
            <a:r>
              <a:rPr lang="ru-RU" dirty="0">
                <a:solidFill>
                  <a:schemeClr val="bg1"/>
                </a:solidFill>
              </a:rPr>
              <a:t> (</a:t>
            </a:r>
            <a:r>
              <a:rPr lang="en-US" dirty="0">
                <a:solidFill>
                  <a:schemeClr val="bg1"/>
                </a:solidFill>
              </a:rPr>
              <a:t>M </a:t>
            </a:r>
            <a:r>
              <a:rPr lang="ru-RU" dirty="0">
                <a:solidFill>
                  <a:schemeClr val="bg1"/>
                </a:solidFill>
              </a:rPr>
              <a:t>і </a:t>
            </a:r>
            <a:r>
              <a:rPr lang="en-US" dirty="0">
                <a:solidFill>
                  <a:schemeClr val="bg1"/>
                </a:solidFill>
              </a:rPr>
              <a:t>X-</a:t>
            </a:r>
            <a:r>
              <a:rPr lang="ru-RU" dirty="0" err="1">
                <a:solidFill>
                  <a:schemeClr val="bg1"/>
                </a:solidFill>
              </a:rPr>
              <a:t>класу</a:t>
            </a:r>
            <a:r>
              <a:rPr lang="ru-RU" dirty="0">
                <a:solidFill>
                  <a:schemeClr val="bg1"/>
                </a:solidFill>
              </a:rPr>
              <a:t>) є </a:t>
            </a:r>
            <a:r>
              <a:rPr lang="ru-RU" dirty="0" err="1">
                <a:solidFill>
                  <a:schemeClr val="bg1"/>
                </a:solidFill>
              </a:rPr>
              <a:t>можливими</a:t>
            </a:r>
            <a:r>
              <a:rPr lang="ru-RU" dirty="0">
                <a:solidFill>
                  <a:schemeClr val="bg1"/>
                </a:solidFill>
              </a:rPr>
              <a:t> кандидатами </a:t>
            </a:r>
            <a:r>
              <a:rPr lang="ru-RU" dirty="0" err="1">
                <a:solidFill>
                  <a:schemeClr val="bg1"/>
                </a:solidFill>
              </a:rPr>
              <a:t>виникнення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викиду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корональної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маси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Сонячні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спалахи</a:t>
            </a:r>
            <a:r>
              <a:rPr lang="ru-RU" dirty="0">
                <a:solidFill>
                  <a:schemeClr val="bg1"/>
                </a:solidFill>
              </a:rPr>
              <a:t> С-</a:t>
            </a:r>
            <a:r>
              <a:rPr lang="ru-RU" dirty="0" err="1">
                <a:solidFill>
                  <a:schemeClr val="bg1"/>
                </a:solidFill>
              </a:rPr>
              <a:t>класу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також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можуть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призвести</a:t>
            </a:r>
            <a:r>
              <a:rPr lang="ru-RU" dirty="0">
                <a:solidFill>
                  <a:schemeClr val="bg1"/>
                </a:solidFill>
              </a:rPr>
              <a:t> до </a:t>
            </a:r>
            <a:r>
              <a:rPr lang="ru-RU" dirty="0" err="1">
                <a:solidFill>
                  <a:schemeClr val="bg1"/>
                </a:solidFill>
              </a:rPr>
              <a:t>появи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викиду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корональної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маси</a:t>
            </a:r>
            <a:r>
              <a:rPr lang="ru-RU" dirty="0">
                <a:solidFill>
                  <a:schemeClr val="bg1"/>
                </a:solidFill>
              </a:rPr>
              <a:t>, але </a:t>
            </a:r>
            <a:r>
              <a:rPr lang="ru-RU" dirty="0" err="1">
                <a:solidFill>
                  <a:schemeClr val="bg1"/>
                </a:solidFill>
              </a:rPr>
              <a:t>тільки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якщо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тривалі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сильні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спалахи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класу</a:t>
            </a:r>
            <a:r>
              <a:rPr lang="ru-RU" dirty="0">
                <a:solidFill>
                  <a:schemeClr val="bg1"/>
                </a:solidFill>
              </a:rPr>
              <a:t> С.</a:t>
            </a:r>
          </a:p>
          <a:p>
            <a:r>
              <a:rPr lang="ru-RU" dirty="0" err="1">
                <a:solidFill>
                  <a:schemeClr val="bg1"/>
                </a:solidFill>
              </a:rPr>
              <a:t>Сильні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спалахи</a:t>
            </a:r>
            <a:r>
              <a:rPr lang="ru-RU" dirty="0">
                <a:solidFill>
                  <a:schemeClr val="bg1"/>
                </a:solidFill>
              </a:rPr>
              <a:t> (</a:t>
            </a:r>
            <a:r>
              <a:rPr lang="en-US" dirty="0">
                <a:solidFill>
                  <a:schemeClr val="bg1"/>
                </a:solidFill>
              </a:rPr>
              <a:t>M </a:t>
            </a:r>
            <a:r>
              <a:rPr lang="ru-RU" dirty="0">
                <a:solidFill>
                  <a:schemeClr val="bg1"/>
                </a:solidFill>
              </a:rPr>
              <a:t>і </a:t>
            </a:r>
            <a:r>
              <a:rPr lang="en-US" dirty="0">
                <a:solidFill>
                  <a:schemeClr val="bg1"/>
                </a:solidFill>
              </a:rPr>
              <a:t>X-</a:t>
            </a:r>
            <a:r>
              <a:rPr lang="ru-RU" dirty="0" err="1">
                <a:solidFill>
                  <a:schemeClr val="bg1"/>
                </a:solidFill>
              </a:rPr>
              <a:t>класу</a:t>
            </a:r>
            <a:r>
              <a:rPr lang="ru-RU" dirty="0">
                <a:solidFill>
                  <a:schemeClr val="bg1"/>
                </a:solidFill>
              </a:rPr>
              <a:t>) є </a:t>
            </a:r>
            <a:r>
              <a:rPr lang="ru-RU" dirty="0" err="1">
                <a:solidFill>
                  <a:schemeClr val="bg1"/>
                </a:solidFill>
              </a:rPr>
              <a:t>можливими</a:t>
            </a:r>
            <a:r>
              <a:rPr lang="ru-RU" dirty="0">
                <a:solidFill>
                  <a:schemeClr val="bg1"/>
                </a:solidFill>
              </a:rPr>
              <a:t> кандидатами </a:t>
            </a:r>
            <a:r>
              <a:rPr lang="ru-RU" dirty="0" err="1">
                <a:solidFill>
                  <a:schemeClr val="bg1"/>
                </a:solidFill>
              </a:rPr>
              <a:t>виникнення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викиду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корональної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маси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Сонячні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спалахи</a:t>
            </a:r>
            <a:r>
              <a:rPr lang="ru-RU" dirty="0">
                <a:solidFill>
                  <a:schemeClr val="bg1"/>
                </a:solidFill>
              </a:rPr>
              <a:t> С-</a:t>
            </a:r>
            <a:r>
              <a:rPr lang="ru-RU" dirty="0" err="1">
                <a:solidFill>
                  <a:schemeClr val="bg1"/>
                </a:solidFill>
              </a:rPr>
              <a:t>класу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також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можуть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призвести</a:t>
            </a:r>
            <a:r>
              <a:rPr lang="ru-RU" dirty="0">
                <a:solidFill>
                  <a:schemeClr val="bg1"/>
                </a:solidFill>
              </a:rPr>
              <a:t> до </a:t>
            </a:r>
            <a:r>
              <a:rPr lang="ru-RU" dirty="0" err="1">
                <a:solidFill>
                  <a:schemeClr val="bg1"/>
                </a:solidFill>
              </a:rPr>
              <a:t>появи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викиду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корональної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маси</a:t>
            </a:r>
            <a:r>
              <a:rPr lang="ru-RU" dirty="0">
                <a:solidFill>
                  <a:schemeClr val="bg1"/>
                </a:solidFill>
              </a:rPr>
              <a:t>, але </a:t>
            </a:r>
            <a:r>
              <a:rPr lang="ru-RU" dirty="0" err="1">
                <a:solidFill>
                  <a:schemeClr val="bg1"/>
                </a:solidFill>
              </a:rPr>
              <a:t>тільки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якщо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тривалі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сильні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спалахи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класу</a:t>
            </a:r>
            <a:r>
              <a:rPr lang="ru-RU" dirty="0">
                <a:solidFill>
                  <a:schemeClr val="bg1"/>
                </a:solidFill>
              </a:rPr>
              <a:t> С.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376" y="116075"/>
            <a:ext cx="7284362" cy="36421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54295" y="3824846"/>
            <a:ext cx="20454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Зображення</a:t>
            </a:r>
            <a:r>
              <a:rPr lang="ru-RU" dirty="0"/>
              <a:t>: </a:t>
            </a:r>
            <a:r>
              <a:rPr lang="ru-RU" dirty="0" err="1"/>
              <a:t>вражає</a:t>
            </a:r>
            <a:r>
              <a:rPr lang="ru-RU" dirty="0"/>
              <a:t> </a:t>
            </a:r>
            <a:r>
              <a:rPr lang="ru-RU" dirty="0" err="1"/>
              <a:t>сонячний</a:t>
            </a:r>
            <a:r>
              <a:rPr lang="ru-RU" dirty="0"/>
              <a:t> </a:t>
            </a:r>
            <a:r>
              <a:rPr lang="ru-RU" dirty="0" err="1"/>
              <a:t>вітер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стикається</a:t>
            </a:r>
            <a:r>
              <a:rPr lang="ru-RU" dirty="0"/>
              <a:t> з </a:t>
            </a:r>
            <a:r>
              <a:rPr lang="ru-RU" dirty="0" err="1"/>
              <a:t>магнітосферою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986" y="3824846"/>
            <a:ext cx="2848516" cy="28485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934502" y="3949896"/>
            <a:ext cx="19925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типова</a:t>
            </a:r>
            <a:r>
              <a:rPr lang="ru-RU" dirty="0"/>
              <a:t> корональна </a:t>
            </a:r>
            <a:r>
              <a:rPr lang="ru-RU" dirty="0" err="1"/>
              <a:t>дірка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спостерігається</a:t>
            </a:r>
            <a:r>
              <a:rPr lang="ru-RU" dirty="0"/>
              <a:t> </a:t>
            </a:r>
            <a:r>
              <a:rPr lang="ru-RU" dirty="0" err="1"/>
              <a:t>лабораторією</a:t>
            </a:r>
            <a:r>
              <a:rPr lang="ru-RU" dirty="0"/>
              <a:t> NASA «</a:t>
            </a:r>
            <a:r>
              <a:rPr lang="ru-RU" dirty="0" err="1"/>
              <a:t>Сонячної</a:t>
            </a:r>
            <a:r>
              <a:rPr lang="ru-RU" dirty="0"/>
              <a:t> </a:t>
            </a:r>
            <a:r>
              <a:rPr lang="ru-RU" dirty="0" err="1"/>
              <a:t>динаміки</a:t>
            </a:r>
            <a:r>
              <a:rPr lang="ru-RU" dirty="0"/>
              <a:t>».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38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79131"/>
            <a:ext cx="12192000" cy="120454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290145" y="1283678"/>
            <a:ext cx="1179927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Викид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 </a:t>
            </a:r>
            <a:r>
              <a:rPr lang="ru-RU" dirty="0" err="1"/>
              <a:t>спрямований</a:t>
            </a:r>
            <a:r>
              <a:rPr lang="ru-RU" dirty="0"/>
              <a:t> у </a:t>
            </a:r>
            <a:r>
              <a:rPr lang="ru-RU" dirty="0" err="1"/>
              <a:t>бік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, на </a:t>
            </a:r>
            <a:r>
              <a:rPr lang="ru-RU" dirty="0" err="1"/>
              <a:t>зображеннях</a:t>
            </a:r>
            <a:r>
              <a:rPr lang="ru-RU" dirty="0"/>
              <a:t> , буде </a:t>
            </a:r>
            <a:r>
              <a:rPr lang="ru-RU" dirty="0" err="1"/>
              <a:t>виглядати</a:t>
            </a:r>
            <a:r>
              <a:rPr lang="ru-RU" dirty="0"/>
              <a:t> як </a:t>
            </a:r>
            <a:r>
              <a:rPr lang="ru-RU" dirty="0" err="1"/>
              <a:t>частковий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повний</a:t>
            </a:r>
            <a:r>
              <a:rPr lang="ru-RU" dirty="0"/>
              <a:t> гало-</a:t>
            </a:r>
            <a:r>
              <a:rPr lang="ru-RU" dirty="0" err="1"/>
              <a:t>корональний</a:t>
            </a:r>
            <a:r>
              <a:rPr lang="ru-RU" dirty="0"/>
              <a:t>. Коли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станеться</a:t>
            </a:r>
            <a:r>
              <a:rPr lang="ru-RU" dirty="0"/>
              <a:t>, </a:t>
            </a:r>
            <a:r>
              <a:rPr lang="ru-RU" dirty="0" err="1"/>
              <a:t>викид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 </a:t>
            </a:r>
            <a:r>
              <a:rPr lang="ru-RU" dirty="0" err="1"/>
              <a:t>прибуде</a:t>
            </a:r>
            <a:r>
              <a:rPr lang="ru-RU" dirty="0"/>
              <a:t> на Землю через 24 </a:t>
            </a:r>
            <a:r>
              <a:rPr lang="ru-RU" dirty="0" err="1"/>
              <a:t>години</a:t>
            </a:r>
            <a:endParaRPr lang="ru-RU" dirty="0"/>
          </a:p>
          <a:p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мінімуму</a:t>
            </a:r>
            <a:r>
              <a:rPr lang="ru-RU" dirty="0"/>
              <a:t> </a:t>
            </a:r>
            <a:r>
              <a:rPr lang="ru-RU" dirty="0" err="1"/>
              <a:t>сонячного</a:t>
            </a:r>
            <a:r>
              <a:rPr lang="ru-RU" dirty="0"/>
              <a:t> циклу </a:t>
            </a:r>
            <a:r>
              <a:rPr lang="ru-RU" dirty="0" err="1"/>
              <a:t>Сонце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слабку</a:t>
            </a:r>
            <a:r>
              <a:rPr lang="ru-RU" dirty="0"/>
              <a:t> </a:t>
            </a:r>
            <a:r>
              <a:rPr lang="ru-RU" dirty="0" err="1"/>
              <a:t>активність</a:t>
            </a:r>
            <a:r>
              <a:rPr lang="ru-RU" dirty="0"/>
              <a:t>, </a:t>
            </a:r>
            <a:r>
              <a:rPr lang="ru-RU" dirty="0" err="1"/>
              <a:t>викиди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 </a:t>
            </a:r>
            <a:r>
              <a:rPr lang="ru-RU" dirty="0" err="1"/>
              <a:t>бувають</a:t>
            </a:r>
            <a:r>
              <a:rPr lang="ru-RU" dirty="0"/>
              <a:t> </a:t>
            </a:r>
            <a:r>
              <a:rPr lang="ru-RU" dirty="0" err="1"/>
              <a:t>рідко</a:t>
            </a:r>
            <a:r>
              <a:rPr lang="ru-RU" dirty="0"/>
              <a:t>. У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періоди</a:t>
            </a:r>
            <a:r>
              <a:rPr lang="ru-RU" dirty="0"/>
              <a:t> вони </a:t>
            </a:r>
            <a:r>
              <a:rPr lang="ru-RU" dirty="0" err="1"/>
              <a:t>виникають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раз на </a:t>
            </a:r>
            <a:r>
              <a:rPr lang="ru-RU" dirty="0" err="1"/>
              <a:t>тиждень</a:t>
            </a:r>
            <a:r>
              <a:rPr lang="ru-RU" dirty="0"/>
              <a:t>, </a:t>
            </a:r>
            <a:r>
              <a:rPr lang="ru-RU" dirty="0" err="1"/>
              <a:t>однак</a:t>
            </a:r>
            <a:r>
              <a:rPr lang="ru-RU" dirty="0"/>
              <a:t>, у </a:t>
            </a:r>
            <a:r>
              <a:rPr lang="ru-RU" dirty="0" err="1"/>
              <a:t>періоди</a:t>
            </a:r>
            <a:r>
              <a:rPr lang="ru-RU" dirty="0"/>
              <a:t> </a:t>
            </a:r>
            <a:r>
              <a:rPr lang="ru-RU" dirty="0" err="1"/>
              <a:t>сонячної</a:t>
            </a:r>
            <a:r>
              <a:rPr lang="ru-RU" dirty="0"/>
              <a:t> </a:t>
            </a:r>
            <a:r>
              <a:rPr lang="ru-RU" dirty="0" err="1"/>
              <a:t>активності</a:t>
            </a:r>
            <a:r>
              <a:rPr lang="ru-RU" dirty="0"/>
              <a:t>, </a:t>
            </a:r>
            <a:r>
              <a:rPr lang="ru-RU" dirty="0" err="1"/>
              <a:t>викиди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 </a:t>
            </a:r>
            <a:r>
              <a:rPr lang="ru-RU" dirty="0" err="1"/>
              <a:t>стають</a:t>
            </a:r>
            <a:r>
              <a:rPr lang="ru-RU" dirty="0"/>
              <a:t> все </a:t>
            </a:r>
            <a:r>
              <a:rPr lang="ru-RU" dirty="0" err="1"/>
              <a:t>більш</a:t>
            </a:r>
            <a:r>
              <a:rPr lang="ru-RU" dirty="0"/>
              <a:t> частим </a:t>
            </a:r>
            <a:r>
              <a:rPr lang="ru-RU" dirty="0" err="1"/>
              <a:t>явищем</a:t>
            </a:r>
            <a:r>
              <a:rPr lang="ru-RU" dirty="0"/>
              <a:t> і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відбуватися</a:t>
            </a:r>
            <a:r>
              <a:rPr lang="ru-RU" dirty="0"/>
              <a:t> </a:t>
            </a:r>
            <a:r>
              <a:rPr lang="ru-RU" dirty="0" err="1"/>
              <a:t>щодобово</a:t>
            </a:r>
            <a:r>
              <a:rPr lang="ru-RU" dirty="0"/>
              <a:t> та </a:t>
            </a:r>
            <a:r>
              <a:rPr lang="ru-RU" dirty="0" err="1"/>
              <a:t>багаторазово</a:t>
            </a:r>
            <a:r>
              <a:rPr lang="ru-RU" dirty="0"/>
              <a:t>.</a:t>
            </a:r>
          </a:p>
          <a:p>
            <a:r>
              <a:rPr lang="ru-RU" dirty="0" err="1"/>
              <a:t>Сонячний</a:t>
            </a:r>
            <a:r>
              <a:rPr lang="ru-RU" dirty="0"/>
              <a:t> </a:t>
            </a:r>
            <a:r>
              <a:rPr lang="ru-RU" dirty="0" err="1"/>
              <a:t>вітер</a:t>
            </a:r>
            <a:r>
              <a:rPr lang="ru-RU" dirty="0"/>
              <a:t> є </a:t>
            </a:r>
            <a:r>
              <a:rPr lang="ru-RU" dirty="0" err="1"/>
              <a:t>потік</a:t>
            </a:r>
            <a:r>
              <a:rPr lang="ru-RU" dirty="0"/>
              <a:t> </a:t>
            </a:r>
            <a:r>
              <a:rPr lang="ru-RU" dirty="0" err="1"/>
              <a:t>заряджених</a:t>
            </a:r>
            <a:r>
              <a:rPr lang="ru-RU" dirty="0"/>
              <a:t> </a:t>
            </a:r>
            <a:r>
              <a:rPr lang="ru-RU" dirty="0" err="1"/>
              <a:t>частинок</a:t>
            </a:r>
            <a:r>
              <a:rPr lang="ru-RU" dirty="0"/>
              <a:t> (</a:t>
            </a:r>
            <a:r>
              <a:rPr lang="ru-RU" dirty="0" err="1"/>
              <a:t>плазми</a:t>
            </a:r>
            <a:r>
              <a:rPr lang="ru-RU" dirty="0"/>
              <a:t>), </a:t>
            </a:r>
            <a:r>
              <a:rPr lang="ru-RU" dirty="0" err="1"/>
              <a:t>випромінюваних</a:t>
            </a:r>
            <a:r>
              <a:rPr lang="ru-RU" dirty="0"/>
              <a:t> </a:t>
            </a:r>
            <a:r>
              <a:rPr lang="ru-RU" dirty="0" err="1"/>
              <a:t>Сонцем</a:t>
            </a:r>
            <a:r>
              <a:rPr lang="ru-RU" dirty="0"/>
              <a:t>. </a:t>
            </a:r>
            <a:r>
              <a:rPr lang="ru-RU" dirty="0" err="1"/>
              <a:t>Швидкість</a:t>
            </a:r>
            <a:r>
              <a:rPr lang="ru-RU" dirty="0"/>
              <a:t>, </a:t>
            </a:r>
            <a:r>
              <a:rPr lang="ru-RU" dirty="0" err="1"/>
              <a:t>щільність</a:t>
            </a:r>
            <a:r>
              <a:rPr lang="ru-RU" dirty="0"/>
              <a:t> та температура потоку </a:t>
            </a:r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змінюються</a:t>
            </a:r>
            <a:r>
              <a:rPr lang="ru-RU" dirty="0"/>
              <a:t>. </a:t>
            </a:r>
            <a:r>
              <a:rPr lang="ru-RU" dirty="0" err="1"/>
              <a:t>Найрізкіші</a:t>
            </a:r>
            <a:r>
              <a:rPr lang="ru-RU" dirty="0"/>
              <a:t> </a:t>
            </a:r>
            <a:r>
              <a:rPr lang="ru-RU" dirty="0" err="1"/>
              <a:t>коливання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параметрів</a:t>
            </a:r>
            <a:r>
              <a:rPr lang="ru-RU" dirty="0"/>
              <a:t> </a:t>
            </a:r>
            <a:r>
              <a:rPr lang="ru-RU" dirty="0" err="1"/>
              <a:t>відбуваються</a:t>
            </a:r>
            <a:r>
              <a:rPr lang="ru-RU" dirty="0"/>
              <a:t> в </a:t>
            </a:r>
            <a:r>
              <a:rPr lang="ru-RU" dirty="0" err="1"/>
              <a:t>моменти</a:t>
            </a:r>
            <a:r>
              <a:rPr lang="ru-RU" dirty="0"/>
              <a:t> </a:t>
            </a:r>
            <a:r>
              <a:rPr lang="ru-RU" dirty="0" err="1"/>
              <a:t>виходу</a:t>
            </a:r>
            <a:r>
              <a:rPr lang="ru-RU" dirty="0"/>
              <a:t> </a:t>
            </a:r>
            <a:r>
              <a:rPr lang="ru-RU" dirty="0" err="1"/>
              <a:t>сонячного</a:t>
            </a:r>
            <a:r>
              <a:rPr lang="ru-RU" dirty="0"/>
              <a:t> </a:t>
            </a:r>
            <a:r>
              <a:rPr lang="ru-RU" dirty="0" err="1"/>
              <a:t>ветера</a:t>
            </a:r>
            <a:r>
              <a:rPr lang="ru-RU" dirty="0"/>
              <a:t> з </a:t>
            </a:r>
            <a:r>
              <a:rPr lang="ru-RU" dirty="0" err="1"/>
              <a:t>отвору</a:t>
            </a:r>
            <a:r>
              <a:rPr lang="ru-RU" dirty="0"/>
              <a:t> коронального </a:t>
            </a:r>
            <a:r>
              <a:rPr lang="ru-RU" dirty="0" err="1"/>
              <a:t>або</a:t>
            </a:r>
            <a:r>
              <a:rPr lang="ru-RU" dirty="0"/>
              <a:t> при </a:t>
            </a:r>
            <a:r>
              <a:rPr lang="ru-RU" dirty="0" err="1"/>
              <a:t>викиді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.</a:t>
            </a:r>
          </a:p>
          <a:p>
            <a:r>
              <a:rPr lang="ru-RU" dirty="0"/>
              <a:t>Коли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сонячні</a:t>
            </a:r>
            <a:r>
              <a:rPr lang="ru-RU" dirty="0"/>
              <a:t> </a:t>
            </a:r>
            <a:r>
              <a:rPr lang="ru-RU" dirty="0" err="1"/>
              <a:t>вітрові</a:t>
            </a:r>
            <a:r>
              <a:rPr lang="ru-RU" dirty="0"/>
              <a:t> </a:t>
            </a:r>
            <a:r>
              <a:rPr lang="ru-RU" dirty="0" err="1"/>
              <a:t>структури</a:t>
            </a:r>
            <a:r>
              <a:rPr lang="ru-RU" dirty="0"/>
              <a:t> </a:t>
            </a:r>
            <a:r>
              <a:rPr lang="ru-RU" dirty="0" err="1"/>
              <a:t>досягають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нашої</a:t>
            </a:r>
            <a:r>
              <a:rPr lang="ru-RU" dirty="0"/>
              <a:t> </a:t>
            </a:r>
            <a:r>
              <a:rPr lang="ru-RU" dirty="0" err="1"/>
              <a:t>планети</a:t>
            </a:r>
            <a:r>
              <a:rPr lang="ru-RU" dirty="0"/>
              <a:t>, вони </a:t>
            </a:r>
            <a:r>
              <a:rPr lang="ru-RU" dirty="0" err="1"/>
              <a:t>стикаються</a:t>
            </a:r>
            <a:r>
              <a:rPr lang="ru-RU" dirty="0"/>
              <a:t> з </a:t>
            </a:r>
            <a:r>
              <a:rPr lang="ru-RU" dirty="0" err="1"/>
              <a:t>магнітним</a:t>
            </a:r>
            <a:r>
              <a:rPr lang="ru-RU" dirty="0"/>
              <a:t> полем </a:t>
            </a:r>
            <a:r>
              <a:rPr lang="ru-RU" dirty="0" err="1"/>
              <a:t>Землі</a:t>
            </a:r>
            <a:r>
              <a:rPr lang="ru-RU" dirty="0"/>
              <a:t>, де </a:t>
            </a:r>
            <a:r>
              <a:rPr lang="ru-RU" dirty="0" err="1"/>
              <a:t>частинки</a:t>
            </a:r>
            <a:r>
              <a:rPr lang="ru-RU" dirty="0"/>
              <a:t> </a:t>
            </a:r>
            <a:r>
              <a:rPr lang="ru-RU" dirty="0" err="1"/>
              <a:t>сонячного</a:t>
            </a:r>
            <a:r>
              <a:rPr lang="ru-RU" dirty="0"/>
              <a:t> </a:t>
            </a:r>
            <a:r>
              <a:rPr lang="ru-RU" dirty="0" err="1"/>
              <a:t>вітру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проникати</a:t>
            </a:r>
            <a:r>
              <a:rPr lang="ru-RU" dirty="0"/>
              <a:t> в атмосферу </a:t>
            </a:r>
            <a:r>
              <a:rPr lang="ru-RU" dirty="0" err="1"/>
              <a:t>навколо</a:t>
            </a:r>
            <a:r>
              <a:rPr lang="ru-RU" dirty="0"/>
              <a:t> </a:t>
            </a:r>
            <a:r>
              <a:rPr lang="ru-RU" dirty="0" err="1"/>
              <a:t>магнітного</a:t>
            </a:r>
            <a:r>
              <a:rPr lang="ru-RU" dirty="0"/>
              <a:t> </a:t>
            </a:r>
            <a:r>
              <a:rPr lang="ru-RU" dirty="0" err="1"/>
              <a:t>північного</a:t>
            </a:r>
            <a:r>
              <a:rPr lang="ru-RU" dirty="0"/>
              <a:t> і </a:t>
            </a:r>
            <a:r>
              <a:rPr lang="ru-RU" dirty="0" err="1"/>
              <a:t>південного</a:t>
            </a:r>
            <a:r>
              <a:rPr lang="ru-RU" dirty="0"/>
              <a:t> </a:t>
            </a:r>
            <a:r>
              <a:rPr lang="ru-RU" dirty="0" err="1"/>
              <a:t>полюсів</a:t>
            </a:r>
            <a:r>
              <a:rPr lang="ru-RU" dirty="0"/>
              <a:t>. </a:t>
            </a:r>
            <a:r>
              <a:rPr lang="ru-RU" dirty="0" err="1"/>
              <a:t>відкриті</a:t>
            </a:r>
            <a:r>
              <a:rPr lang="ru-RU" dirty="0"/>
              <a:t> </a:t>
            </a:r>
            <a:r>
              <a:rPr lang="ru-RU" dirty="0" err="1"/>
              <a:t>лінії</a:t>
            </a:r>
            <a:r>
              <a:rPr lang="ru-RU" dirty="0"/>
              <a:t> </a:t>
            </a:r>
            <a:r>
              <a:rPr lang="ru-RU" dirty="0" err="1"/>
              <a:t>магнітного</a:t>
            </a:r>
            <a:r>
              <a:rPr lang="ru-RU" dirty="0"/>
              <a:t> поля </a:t>
            </a:r>
            <a:r>
              <a:rPr lang="ru-RU" dirty="0" err="1"/>
              <a:t>призводять</a:t>
            </a:r>
            <a:r>
              <a:rPr lang="ru-RU" dirty="0"/>
              <a:t> до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діри</a:t>
            </a:r>
            <a:r>
              <a:rPr lang="ru-RU" dirty="0"/>
              <a:t>, </a:t>
            </a:r>
            <a:r>
              <a:rPr lang="ru-RU" dirty="0" err="1"/>
              <a:t>звідки</a:t>
            </a:r>
            <a:r>
              <a:rPr lang="ru-RU" dirty="0"/>
              <a:t> </a:t>
            </a:r>
            <a:r>
              <a:rPr lang="ru-RU" dirty="0" err="1"/>
              <a:t>сонячний</a:t>
            </a:r>
            <a:r>
              <a:rPr lang="ru-RU" dirty="0"/>
              <a:t> </a:t>
            </a:r>
            <a:r>
              <a:rPr lang="ru-RU" dirty="0" err="1"/>
              <a:t>вітер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вириватися</a:t>
            </a:r>
            <a:r>
              <a:rPr lang="ru-RU" dirty="0"/>
              <a:t> з великою </a:t>
            </a:r>
            <a:r>
              <a:rPr lang="ru-RU" dirty="0" err="1"/>
              <a:t>швидкістю</a:t>
            </a:r>
            <a:r>
              <a:rPr lang="ru-RU" dirty="0"/>
              <a:t>. Коли корональна </a:t>
            </a:r>
            <a:r>
              <a:rPr lang="ru-RU" dirty="0" err="1"/>
              <a:t>дірка</a:t>
            </a:r>
            <a:r>
              <a:rPr lang="ru-RU" dirty="0"/>
              <a:t> </a:t>
            </a:r>
            <a:r>
              <a:rPr lang="ru-RU" dirty="0" err="1"/>
              <a:t>розташована</a:t>
            </a:r>
            <a:r>
              <a:rPr lang="ru-RU" dirty="0"/>
              <a:t> </a:t>
            </a:r>
            <a:r>
              <a:rPr lang="ru-RU" dirty="0" err="1"/>
              <a:t>поблизу</a:t>
            </a:r>
            <a:r>
              <a:rPr lang="ru-RU" dirty="0"/>
              <a:t> центру </a:t>
            </a:r>
            <a:r>
              <a:rPr lang="ru-RU" dirty="0" err="1"/>
              <a:t>сонячного</a:t>
            </a:r>
            <a:r>
              <a:rPr lang="ru-RU" dirty="0"/>
              <a:t> диска, </a:t>
            </a:r>
            <a:r>
              <a:rPr lang="ru-RU" dirty="0" err="1"/>
              <a:t>зверненого</a:t>
            </a:r>
            <a:r>
              <a:rPr lang="ru-RU" dirty="0"/>
              <a:t> до </a:t>
            </a:r>
            <a:r>
              <a:rPr lang="ru-RU" dirty="0" err="1"/>
              <a:t>Землі</a:t>
            </a:r>
            <a:r>
              <a:rPr lang="ru-RU" dirty="0"/>
              <a:t>,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гарячі</a:t>
            </a:r>
            <a:r>
              <a:rPr lang="ru-RU" dirty="0"/>
              <a:t> гази </a:t>
            </a:r>
            <a:r>
              <a:rPr lang="ru-RU" dirty="0" err="1"/>
              <a:t>прямують</a:t>
            </a:r>
            <a:r>
              <a:rPr lang="ru-RU" dirty="0"/>
              <a:t> до нас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більшою</a:t>
            </a:r>
            <a:r>
              <a:rPr lang="ru-RU" dirty="0"/>
              <a:t> </a:t>
            </a:r>
            <a:r>
              <a:rPr lang="ru-RU" dirty="0" err="1"/>
              <a:t>швидкістю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звичайний</a:t>
            </a:r>
            <a:r>
              <a:rPr lang="ru-RU" dirty="0"/>
              <a:t> </a:t>
            </a:r>
            <a:r>
              <a:rPr lang="ru-RU" dirty="0" err="1"/>
              <a:t>сонячний</a:t>
            </a:r>
            <a:r>
              <a:rPr lang="ru-RU" dirty="0"/>
              <a:t> </a:t>
            </a:r>
            <a:r>
              <a:rPr lang="ru-RU" dirty="0" err="1"/>
              <a:t>вітер</a:t>
            </a:r>
            <a:r>
              <a:rPr lang="ru-RU" dirty="0"/>
              <a:t>, і </a:t>
            </a:r>
            <a:r>
              <a:rPr lang="ru-RU" dirty="0" err="1"/>
              <a:t>викликають</a:t>
            </a:r>
            <a:r>
              <a:rPr lang="ru-RU" dirty="0"/>
              <a:t> </a:t>
            </a:r>
            <a:r>
              <a:rPr lang="ru-RU" dirty="0" err="1"/>
              <a:t>геомагнітні</a:t>
            </a:r>
            <a:r>
              <a:rPr lang="ru-RU" dirty="0"/>
              <a:t> </a:t>
            </a:r>
            <a:r>
              <a:rPr lang="ru-RU" dirty="0" err="1"/>
              <a:t>збурення</a:t>
            </a:r>
            <a:r>
              <a:rPr lang="ru-RU" dirty="0"/>
              <a:t> </a:t>
            </a:r>
            <a:r>
              <a:rPr lang="ru-RU" dirty="0" err="1" smtClean="0"/>
              <a:t>Землі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5253996"/>
            <a:ext cx="12193057" cy="16040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542" y="-100017"/>
            <a:ext cx="2935528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3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24" name="Прямоугольник 23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40620-8485-4E4F-A230-AB4651ED1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61" y="149469"/>
            <a:ext cx="3205870" cy="981182"/>
          </a:xfrm>
          <a:noFill/>
          <a:ln>
            <a:solidFill>
              <a:schemeClr val="bg1"/>
            </a:solidFill>
          </a:ln>
        </p:spPr>
        <p:txBody>
          <a:bodyPr wrap="square" rtlCol="0">
            <a:normAutofit fontScale="90000"/>
          </a:bodyPr>
          <a:lstStyle/>
          <a:p>
            <a:r>
              <a:rPr lang="ru-RU" noProof="1">
                <a:solidFill>
                  <a:schemeClr val="bg1"/>
                </a:solidFill>
              </a:rPr>
              <a:t>1. Що являє собою викид корональної маси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" y="1178170"/>
            <a:ext cx="465429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Швидкість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сонячного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вітру</a:t>
            </a:r>
            <a:r>
              <a:rPr lang="ru-RU" dirty="0">
                <a:solidFill>
                  <a:schemeClr val="bg1"/>
                </a:solidFill>
              </a:rPr>
              <a:t> є </a:t>
            </a:r>
            <a:r>
              <a:rPr lang="ru-RU" dirty="0" err="1">
                <a:solidFill>
                  <a:schemeClr val="bg1"/>
                </a:solidFill>
              </a:rPr>
              <a:t>важливим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чинником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Частинки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більш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високою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швидкістю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сильніше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проникають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магнітосферу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Землі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мають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більш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високу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ймовірність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спричинити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порушення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геомагнітних</a:t>
            </a:r>
            <a:r>
              <a:rPr lang="ru-RU" dirty="0">
                <a:solidFill>
                  <a:schemeClr val="bg1"/>
                </a:solidFill>
              </a:rPr>
              <a:t> умов при </a:t>
            </a:r>
            <a:r>
              <a:rPr lang="ru-RU" dirty="0" err="1">
                <a:solidFill>
                  <a:schemeClr val="bg1"/>
                </a:solidFill>
              </a:rPr>
              <a:t>стисканні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магнітосфери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Дані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сонячного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вітру</a:t>
            </a:r>
            <a:r>
              <a:rPr lang="ru-RU" dirty="0">
                <a:solidFill>
                  <a:schemeClr val="bg1"/>
                </a:solidFill>
              </a:rPr>
              <a:t> в реальному </a:t>
            </a:r>
            <a:r>
              <a:rPr lang="ru-RU" dirty="0" err="1">
                <a:solidFill>
                  <a:schemeClr val="bg1"/>
                </a:solidFill>
              </a:rPr>
              <a:t>часі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дані</a:t>
            </a:r>
            <a:r>
              <a:rPr lang="ru-RU" dirty="0">
                <a:solidFill>
                  <a:schemeClr val="bg1"/>
                </a:solidFill>
              </a:rPr>
              <a:t> про </a:t>
            </a:r>
            <a:r>
              <a:rPr lang="ru-RU" dirty="0" err="1">
                <a:solidFill>
                  <a:schemeClr val="bg1"/>
                </a:solidFill>
              </a:rPr>
              <a:t>міжпланетне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магнітне</a:t>
            </a:r>
            <a:r>
              <a:rPr lang="ru-RU" dirty="0">
                <a:solidFill>
                  <a:schemeClr val="bg1"/>
                </a:solidFill>
              </a:rPr>
              <a:t> поле, </a:t>
            </a:r>
            <a:r>
              <a:rPr lang="ru-RU" dirty="0" err="1">
                <a:solidFill>
                  <a:schemeClr val="bg1"/>
                </a:solidFill>
              </a:rPr>
              <a:t>збираються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супутником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космічної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кліматичної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обсерваторією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DSCOVR, </a:t>
            </a:r>
            <a:r>
              <a:rPr lang="ru-RU" dirty="0">
                <a:solidFill>
                  <a:schemeClr val="bg1"/>
                </a:solidFill>
              </a:rPr>
              <a:t>яка </a:t>
            </a:r>
            <a:r>
              <a:rPr lang="ru-RU" dirty="0" err="1">
                <a:solidFill>
                  <a:schemeClr val="bg1"/>
                </a:solidFill>
              </a:rPr>
              <a:t>знаходиться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орбіті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навколо</a:t>
            </a:r>
            <a:r>
              <a:rPr lang="ru-RU" dirty="0">
                <a:solidFill>
                  <a:schemeClr val="bg1"/>
                </a:solidFill>
              </a:rPr>
              <a:t> точки </a:t>
            </a:r>
            <a:r>
              <a:rPr lang="ru-RU" dirty="0" err="1">
                <a:solidFill>
                  <a:schemeClr val="bg1"/>
                </a:solidFill>
              </a:rPr>
              <a:t>Сонця-Землі</a:t>
            </a:r>
            <a:r>
              <a:rPr lang="ru-RU" dirty="0">
                <a:solidFill>
                  <a:schemeClr val="bg1"/>
                </a:solidFill>
              </a:rPr>
              <a:t> 1 Лагранжа. У </a:t>
            </a:r>
            <a:r>
              <a:rPr lang="ru-RU" dirty="0" err="1">
                <a:solidFill>
                  <a:schemeClr val="bg1"/>
                </a:solidFill>
              </a:rPr>
              <a:t>цій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точці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між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Сонцем</a:t>
            </a:r>
            <a:r>
              <a:rPr lang="ru-RU" dirty="0">
                <a:solidFill>
                  <a:schemeClr val="bg1"/>
                </a:solidFill>
              </a:rPr>
              <a:t> і Землею, </a:t>
            </a:r>
            <a:r>
              <a:rPr lang="ru-RU" dirty="0" err="1">
                <a:solidFill>
                  <a:schemeClr val="bg1"/>
                </a:solidFill>
              </a:rPr>
              <a:t>гравітаційний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вплив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супутники</a:t>
            </a:r>
            <a:r>
              <a:rPr lang="ru-RU" dirty="0">
                <a:solidFill>
                  <a:schemeClr val="bg1"/>
                </a:solidFill>
              </a:rPr>
              <a:t> з боку </a:t>
            </a:r>
            <a:r>
              <a:rPr lang="ru-RU" dirty="0" err="1">
                <a:solidFill>
                  <a:schemeClr val="bg1"/>
                </a:solidFill>
              </a:rPr>
              <a:t>Сонця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Землі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дорівнює</a:t>
            </a:r>
            <a:r>
              <a:rPr lang="ru-RU" dirty="0">
                <a:solidFill>
                  <a:schemeClr val="bg1"/>
                </a:solidFill>
              </a:rPr>
              <a:t> за величиною. </a:t>
            </a:r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означає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вони </a:t>
            </a:r>
            <a:r>
              <a:rPr lang="ru-RU" dirty="0" err="1">
                <a:solidFill>
                  <a:schemeClr val="bg1"/>
                </a:solidFill>
              </a:rPr>
              <a:t>можуть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залишатися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стабільній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орбіті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перебуваючи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цій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точці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r>
              <a:rPr lang="ru-RU" dirty="0" err="1">
                <a:solidFill>
                  <a:schemeClr val="bg1"/>
                </a:solidFill>
              </a:rPr>
              <a:t>Викиди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корональної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маси</a:t>
            </a:r>
            <a:r>
              <a:rPr lang="ru-RU" dirty="0">
                <a:solidFill>
                  <a:schemeClr val="bg1"/>
                </a:solidFill>
              </a:rPr>
              <a:t> є основною причиною </a:t>
            </a:r>
            <a:r>
              <a:rPr lang="ru-RU" dirty="0" err="1">
                <a:solidFill>
                  <a:schemeClr val="bg1"/>
                </a:solidFill>
              </a:rPr>
              <a:t>виникнення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сильних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геомагнітних</a:t>
            </a:r>
            <a:r>
              <a:rPr lang="ru-RU" dirty="0">
                <a:solidFill>
                  <a:schemeClr val="bg1"/>
                </a:solidFill>
              </a:rPr>
              <a:t> бур та </a:t>
            </a:r>
            <a:r>
              <a:rPr lang="ru-RU" dirty="0" err="1">
                <a:solidFill>
                  <a:schemeClr val="bg1"/>
                </a:solidFill>
              </a:rPr>
              <a:t>спостереження</a:t>
            </a:r>
            <a:r>
              <a:rPr lang="ru-RU" dirty="0">
                <a:solidFill>
                  <a:schemeClr val="bg1"/>
                </a:solidFill>
              </a:rPr>
              <a:t> за ними </a:t>
            </a:r>
            <a:r>
              <a:rPr lang="ru-RU" dirty="0" err="1">
                <a:solidFill>
                  <a:schemeClr val="bg1"/>
                </a:solidFill>
              </a:rPr>
              <a:t>дуже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важливо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457" y="338362"/>
            <a:ext cx="3897344" cy="260099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196801" y="362931"/>
            <a:ext cx="26263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Зображення</a:t>
            </a:r>
            <a:r>
              <a:rPr lang="ru-RU" dirty="0"/>
              <a:t>: </a:t>
            </a:r>
            <a:r>
              <a:rPr lang="ru-RU" dirty="0" err="1"/>
              <a:t>Проходження</a:t>
            </a:r>
            <a:r>
              <a:rPr lang="ru-RU" dirty="0"/>
              <a:t> </a:t>
            </a:r>
            <a:r>
              <a:rPr lang="ru-RU" dirty="0" err="1"/>
              <a:t>викиду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 у 2013 </a:t>
            </a:r>
            <a:r>
              <a:rPr lang="ru-RU" dirty="0" err="1"/>
              <a:t>році</a:t>
            </a:r>
            <a:r>
              <a:rPr lang="ru-RU" dirty="0"/>
              <a:t>, </a:t>
            </a:r>
            <a:r>
              <a:rPr lang="ru-RU" dirty="0" err="1"/>
              <a:t>різниця</a:t>
            </a:r>
            <a:r>
              <a:rPr lang="ru-RU" dirty="0"/>
              <a:t> у </a:t>
            </a:r>
            <a:r>
              <a:rPr lang="ru-RU" dirty="0" err="1"/>
              <a:t>швидкості</a:t>
            </a:r>
            <a:r>
              <a:rPr lang="ru-RU" dirty="0"/>
              <a:t> очевидна.</a:t>
            </a:r>
            <a:endParaRPr lang="en-US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583" y="3514773"/>
            <a:ext cx="3353091" cy="259102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941972" y="3514773"/>
            <a:ext cx="28812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Зображення</a:t>
            </a:r>
            <a:r>
              <a:rPr lang="ru-RU" dirty="0"/>
              <a:t>: </a:t>
            </a:r>
            <a:r>
              <a:rPr lang="ru-RU" dirty="0" err="1"/>
              <a:t>розташування</a:t>
            </a:r>
            <a:r>
              <a:rPr lang="ru-RU" dirty="0"/>
              <a:t> </a:t>
            </a:r>
            <a:r>
              <a:rPr lang="ru-RU" dirty="0" err="1"/>
              <a:t>супутника</a:t>
            </a:r>
            <a:r>
              <a:rPr lang="ru-RU" dirty="0"/>
              <a:t> в </a:t>
            </a:r>
            <a:r>
              <a:rPr lang="ru-RU" dirty="0" err="1"/>
              <a:t>точці</a:t>
            </a:r>
            <a:r>
              <a:rPr lang="ru-RU" dirty="0"/>
              <a:t> L1 </a:t>
            </a:r>
            <a:r>
              <a:rPr lang="ru-RU" dirty="0" err="1"/>
              <a:t>Сонця-Землі</a:t>
            </a:r>
            <a:r>
              <a:rPr lang="ru-RU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53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24" name="Прямоугольник 23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40620-8485-4E4F-A230-AB4651ED1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61" y="217303"/>
            <a:ext cx="3363974" cy="1495794"/>
          </a:xfrm>
          <a:noFill/>
          <a:ln>
            <a:solidFill>
              <a:schemeClr val="bg1"/>
            </a:solidFill>
          </a:ln>
        </p:spPr>
        <p:txBody>
          <a:bodyPr wrap="square" rtlCol="0">
            <a:normAutofit fontScale="90000"/>
          </a:bodyPr>
          <a:lstStyle/>
          <a:p>
            <a:r>
              <a:rPr lang="ru-RU" noProof="1">
                <a:solidFill>
                  <a:schemeClr val="bg1"/>
                </a:solidFill>
              </a:rPr>
              <a:t>2. Космічні апарати для вивчення Сонця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54296" y="217304"/>
            <a:ext cx="7118604" cy="654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Перший </a:t>
            </a:r>
            <a:r>
              <a:rPr lang="ru-RU" dirty="0" err="1"/>
              <a:t>доказ</a:t>
            </a:r>
            <a:r>
              <a:rPr lang="ru-RU" dirty="0"/>
              <a:t> </a:t>
            </a:r>
            <a:r>
              <a:rPr lang="ru-RU" dirty="0" err="1"/>
              <a:t>існування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динамічних</a:t>
            </a:r>
            <a:r>
              <a:rPr lang="ru-RU" dirty="0"/>
              <a:t> </a:t>
            </a:r>
            <a:r>
              <a:rPr lang="ru-RU" dirty="0" err="1"/>
              <a:t>подій</a:t>
            </a:r>
            <a:r>
              <a:rPr lang="ru-RU" dirty="0"/>
              <a:t> </a:t>
            </a:r>
            <a:r>
              <a:rPr lang="ru-RU" dirty="0" err="1"/>
              <a:t>з'явився</a:t>
            </a:r>
            <a:r>
              <a:rPr lang="ru-RU" dirty="0"/>
              <a:t> в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спостережень</a:t>
            </a:r>
            <a:r>
              <a:rPr lang="ru-RU" dirty="0"/>
              <a:t>, </a:t>
            </a:r>
            <a:r>
              <a:rPr lang="ru-RU" dirty="0" err="1"/>
              <a:t>зроблених</a:t>
            </a:r>
            <a:r>
              <a:rPr lang="ru-RU" dirty="0"/>
              <a:t> коронографом </a:t>
            </a:r>
            <a:r>
              <a:rPr lang="ru-RU" dirty="0" err="1"/>
              <a:t>встановленому</a:t>
            </a:r>
            <a:r>
              <a:rPr lang="ru-RU" dirty="0"/>
              <a:t> на </a:t>
            </a:r>
            <a:r>
              <a:rPr lang="ru-RU" dirty="0" err="1"/>
              <a:t>супутнику</a:t>
            </a:r>
            <a:r>
              <a:rPr lang="ru-RU" dirty="0"/>
              <a:t> </a:t>
            </a:r>
            <a:r>
              <a:rPr lang="en-US" dirty="0"/>
              <a:t>OSO7 </a:t>
            </a:r>
            <a:r>
              <a:rPr lang="ru-RU" dirty="0"/>
              <a:t>у </a:t>
            </a:r>
            <a:r>
              <a:rPr lang="ru-RU" dirty="0" err="1"/>
              <a:t>період</a:t>
            </a:r>
            <a:r>
              <a:rPr lang="ru-RU" dirty="0"/>
              <a:t> з 1971 по 1973 роки.</a:t>
            </a:r>
          </a:p>
          <a:p>
            <a:r>
              <a:rPr lang="ru-RU" dirty="0"/>
              <a:t>Проект </a:t>
            </a:r>
            <a:r>
              <a:rPr lang="en-US" dirty="0"/>
              <a:t>ESA/NASA </a:t>
            </a:r>
            <a:r>
              <a:rPr lang="ru-RU" dirty="0"/>
              <a:t>з </a:t>
            </a:r>
            <a:r>
              <a:rPr lang="ru-RU" dirty="0" err="1"/>
              <a:t>сонячної</a:t>
            </a:r>
            <a:r>
              <a:rPr lang="ru-RU" dirty="0"/>
              <a:t> та </a:t>
            </a:r>
            <a:r>
              <a:rPr lang="ru-RU" dirty="0" err="1"/>
              <a:t>геліосферної</a:t>
            </a:r>
            <a:r>
              <a:rPr lang="ru-RU" dirty="0"/>
              <a:t> </a:t>
            </a:r>
            <a:r>
              <a:rPr lang="ru-RU" dirty="0" err="1"/>
              <a:t>обсерваторії</a:t>
            </a:r>
            <a:r>
              <a:rPr lang="ru-RU" dirty="0"/>
              <a:t> (</a:t>
            </a:r>
            <a:r>
              <a:rPr lang="en-US" dirty="0"/>
              <a:t>SOHO) </a:t>
            </a:r>
            <a:r>
              <a:rPr lang="ru-RU" dirty="0" err="1"/>
              <a:t>складається</a:t>
            </a:r>
            <a:r>
              <a:rPr lang="ru-RU" dirty="0"/>
              <a:t> з одного </a:t>
            </a:r>
            <a:r>
              <a:rPr lang="ru-RU" dirty="0" err="1"/>
              <a:t>супутника</a:t>
            </a:r>
            <a:r>
              <a:rPr lang="ru-RU" dirty="0"/>
              <a:t> на гало-</a:t>
            </a:r>
            <a:r>
              <a:rPr lang="ru-RU" dirty="0" err="1"/>
              <a:t>орбіті</a:t>
            </a:r>
            <a:r>
              <a:rPr lang="ru-RU" dirty="0"/>
              <a:t> </a:t>
            </a:r>
            <a:r>
              <a:rPr lang="ru-RU" dirty="0" err="1"/>
              <a:t>навколо</a:t>
            </a:r>
            <a:r>
              <a:rPr lang="ru-RU" dirty="0"/>
              <a:t> точки </a:t>
            </a:r>
            <a:r>
              <a:rPr lang="en-US" dirty="0"/>
              <a:t>L1 </a:t>
            </a:r>
            <a:r>
              <a:rPr lang="ru-RU" dirty="0" err="1"/>
              <a:t>Сонця-Землі</a:t>
            </a:r>
            <a:r>
              <a:rPr lang="ru-RU" dirty="0"/>
              <a:t>. </a:t>
            </a:r>
            <a:r>
              <a:rPr lang="ru-RU" dirty="0" err="1"/>
              <a:t>Звідси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безперервний</a:t>
            </a:r>
            <a:r>
              <a:rPr lang="ru-RU" dirty="0"/>
              <a:t> </a:t>
            </a:r>
            <a:r>
              <a:rPr lang="ru-RU" dirty="0" err="1"/>
              <a:t>краєвид</a:t>
            </a:r>
            <a:r>
              <a:rPr lang="ru-RU" dirty="0"/>
              <a:t> на </a:t>
            </a:r>
            <a:r>
              <a:rPr lang="ru-RU" dirty="0" err="1"/>
              <a:t>Сонце</a:t>
            </a:r>
            <a:r>
              <a:rPr lang="ru-RU" dirty="0"/>
              <a:t>. </a:t>
            </a:r>
            <a:r>
              <a:rPr lang="en-US" dirty="0"/>
              <a:t>SOHO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дванадцять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інструментів</a:t>
            </a:r>
            <a:r>
              <a:rPr lang="ru-RU" dirty="0"/>
              <a:t>, </a:t>
            </a:r>
            <a:r>
              <a:rPr lang="ru-RU" dirty="0" err="1"/>
              <a:t>однак</a:t>
            </a:r>
            <a:r>
              <a:rPr lang="ru-RU" dirty="0"/>
              <a:t> </a:t>
            </a:r>
            <a:r>
              <a:rPr lang="ru-RU" dirty="0" err="1"/>
              <a:t>найважливішим</a:t>
            </a:r>
            <a:r>
              <a:rPr lang="ru-RU" dirty="0"/>
              <a:t> з них є </a:t>
            </a:r>
            <a:r>
              <a:rPr lang="ru-RU" dirty="0" err="1"/>
              <a:t>прилад</a:t>
            </a:r>
            <a:r>
              <a:rPr lang="ru-RU" dirty="0"/>
              <a:t> Великого кута і </a:t>
            </a:r>
            <a:r>
              <a:rPr lang="ru-RU" dirty="0" err="1"/>
              <a:t>Спектрометричний</a:t>
            </a:r>
            <a:r>
              <a:rPr lang="ru-RU" dirty="0"/>
              <a:t> Коронограф (</a:t>
            </a:r>
            <a:r>
              <a:rPr lang="en-US" dirty="0"/>
              <a:t>LASCO</a:t>
            </a:r>
          </a:p>
          <a:p>
            <a:r>
              <a:rPr lang="ru-RU" dirty="0" err="1"/>
              <a:t>Фотографії</a:t>
            </a:r>
            <a:r>
              <a:rPr lang="ru-RU" dirty="0"/>
              <a:t>, </a:t>
            </a:r>
            <a:r>
              <a:rPr lang="ru-RU" dirty="0" err="1"/>
              <a:t>отримані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en-US" dirty="0"/>
              <a:t>LASCO, </a:t>
            </a:r>
            <a:r>
              <a:rPr lang="ru-RU" dirty="0"/>
              <a:t>є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важливими</a:t>
            </a:r>
            <a:r>
              <a:rPr lang="ru-RU" dirty="0"/>
              <a:t> для </a:t>
            </a:r>
            <a:r>
              <a:rPr lang="ru-RU" dirty="0" err="1"/>
              <a:t>визначення</a:t>
            </a:r>
            <a:r>
              <a:rPr lang="ru-RU" dirty="0"/>
              <a:t> </a:t>
            </a:r>
            <a:r>
              <a:rPr lang="ru-RU" dirty="0" err="1"/>
              <a:t>траєкторії</a:t>
            </a:r>
            <a:r>
              <a:rPr lang="ru-RU" dirty="0"/>
              <a:t> </a:t>
            </a:r>
            <a:r>
              <a:rPr lang="ru-RU" dirty="0" err="1"/>
              <a:t>викиду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.</a:t>
            </a:r>
          </a:p>
          <a:p>
            <a:r>
              <a:rPr lang="ru-RU" dirty="0"/>
              <a:t>Проект </a:t>
            </a:r>
            <a:r>
              <a:rPr lang="en-US" dirty="0"/>
              <a:t>ESA Project On-Board Autonomy-2 (PROBA-2) </a:t>
            </a:r>
            <a:r>
              <a:rPr lang="ru-RU" dirty="0" err="1"/>
              <a:t>складається</a:t>
            </a:r>
            <a:r>
              <a:rPr lang="ru-RU" dirty="0"/>
              <a:t> з одного </a:t>
            </a:r>
            <a:r>
              <a:rPr lang="ru-RU" dirty="0" err="1"/>
              <a:t>супутника</a:t>
            </a:r>
            <a:r>
              <a:rPr lang="ru-RU" dirty="0"/>
              <a:t> на </a:t>
            </a:r>
            <a:r>
              <a:rPr lang="ru-RU" dirty="0" err="1"/>
              <a:t>сонячно-синхронній</a:t>
            </a:r>
            <a:r>
              <a:rPr lang="ru-RU" dirty="0"/>
              <a:t> </a:t>
            </a:r>
            <a:r>
              <a:rPr lang="ru-RU" dirty="0" err="1"/>
              <a:t>низьковисотній</a:t>
            </a:r>
            <a:r>
              <a:rPr lang="ru-RU" dirty="0"/>
              <a:t> </a:t>
            </a:r>
            <a:r>
              <a:rPr lang="ru-RU" dirty="0" err="1"/>
              <a:t>орбіті</a:t>
            </a:r>
            <a:r>
              <a:rPr lang="ru-RU" dirty="0"/>
              <a:t> та </a:t>
            </a:r>
            <a:r>
              <a:rPr lang="ru-RU" dirty="0" err="1"/>
              <a:t>має</a:t>
            </a:r>
            <a:r>
              <a:rPr lang="ru-RU" dirty="0"/>
              <a:t> два </a:t>
            </a:r>
            <a:r>
              <a:rPr lang="ru-RU" dirty="0" err="1"/>
              <a:t>інструменти</a:t>
            </a:r>
            <a:r>
              <a:rPr lang="ru-RU" dirty="0"/>
              <a:t> для </a:t>
            </a:r>
            <a:r>
              <a:rPr lang="ru-RU" dirty="0" err="1"/>
              <a:t>вивчення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. Одним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інструментів</a:t>
            </a:r>
            <a:r>
              <a:rPr lang="ru-RU" dirty="0"/>
              <a:t> є </a:t>
            </a:r>
            <a:r>
              <a:rPr lang="ru-RU" dirty="0" err="1"/>
              <a:t>інструмент</a:t>
            </a:r>
            <a:r>
              <a:rPr lang="ru-RU" dirty="0"/>
              <a:t> </a:t>
            </a:r>
            <a:r>
              <a:rPr lang="en-US" dirty="0"/>
              <a:t>SWAP, </a:t>
            </a:r>
            <a:r>
              <a:rPr lang="ru-RU" dirty="0" err="1"/>
              <a:t>який</a:t>
            </a:r>
            <a:r>
              <a:rPr lang="ru-RU" dirty="0"/>
              <a:t> є </a:t>
            </a:r>
            <a:r>
              <a:rPr lang="ru-RU" dirty="0" err="1"/>
              <a:t>ультрафіолетовим</a:t>
            </a:r>
            <a:r>
              <a:rPr lang="ru-RU" dirty="0"/>
              <a:t> </a:t>
            </a:r>
            <a:r>
              <a:rPr lang="ru-RU" dirty="0" err="1"/>
              <a:t>фотоапаратом</a:t>
            </a:r>
            <a:r>
              <a:rPr lang="ru-RU" dirty="0"/>
              <a:t> (</a:t>
            </a:r>
            <a:r>
              <a:rPr lang="en-US" dirty="0"/>
              <a:t>EUV)</a:t>
            </a:r>
          </a:p>
          <a:p>
            <a:r>
              <a:rPr lang="ru-RU" dirty="0"/>
              <a:t>Проект </a:t>
            </a:r>
            <a:r>
              <a:rPr lang="en-US" dirty="0"/>
              <a:t>NASA Solar </a:t>
            </a:r>
            <a:r>
              <a:rPr lang="en-US" dirty="0" err="1"/>
              <a:t>TErrestrial</a:t>
            </a:r>
            <a:r>
              <a:rPr lang="en-US" dirty="0"/>
              <a:t> </a:t>
            </a:r>
            <a:r>
              <a:rPr lang="en-US" dirty="0" err="1"/>
              <a:t>RElations</a:t>
            </a:r>
            <a:r>
              <a:rPr lang="en-US" dirty="0"/>
              <a:t> Observatory (STEREO) </a:t>
            </a:r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однакових</a:t>
            </a:r>
            <a:r>
              <a:rPr lang="ru-RU" dirty="0"/>
              <a:t> </a:t>
            </a:r>
            <a:r>
              <a:rPr lang="ru-RU" dirty="0" err="1"/>
              <a:t>супутників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розташовані</a:t>
            </a:r>
            <a:r>
              <a:rPr lang="ru-RU" dirty="0"/>
              <a:t> на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орбітах</a:t>
            </a:r>
            <a:r>
              <a:rPr lang="ru-RU" dirty="0"/>
              <a:t> </a:t>
            </a:r>
            <a:r>
              <a:rPr lang="ru-RU" dirty="0" err="1"/>
              <a:t>навколо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. </a:t>
            </a:r>
            <a:r>
              <a:rPr lang="en-US" dirty="0"/>
              <a:t>STEREO-Ahead </a:t>
            </a:r>
            <a:r>
              <a:rPr lang="ru-RU" dirty="0" err="1"/>
              <a:t>розташований</a:t>
            </a:r>
            <a:r>
              <a:rPr lang="ru-RU" dirty="0"/>
              <a:t> </a:t>
            </a:r>
            <a:r>
              <a:rPr lang="ru-RU" dirty="0" err="1"/>
              <a:t>трохи</a:t>
            </a:r>
            <a:r>
              <a:rPr lang="ru-RU" dirty="0"/>
              <a:t> </a:t>
            </a:r>
            <a:r>
              <a:rPr lang="ru-RU" dirty="0" err="1"/>
              <a:t>ближче</a:t>
            </a:r>
            <a:r>
              <a:rPr lang="ru-RU" dirty="0"/>
              <a:t> до </a:t>
            </a:r>
            <a:r>
              <a:rPr lang="ru-RU" dirty="0" err="1"/>
              <a:t>Сонця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Земля, а </a:t>
            </a:r>
            <a:r>
              <a:rPr lang="en-US" dirty="0"/>
              <a:t>STEREO-Behind </a:t>
            </a:r>
            <a:r>
              <a:rPr lang="ru-RU" dirty="0" err="1"/>
              <a:t>трохи</a:t>
            </a:r>
            <a:r>
              <a:rPr lang="ru-RU" dirty="0"/>
              <a:t> </a:t>
            </a:r>
            <a:r>
              <a:rPr lang="ru-RU" dirty="0" err="1"/>
              <a:t>далі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Земля</a:t>
            </a:r>
          </a:p>
          <a:p>
            <a:r>
              <a:rPr lang="ru-RU" dirty="0"/>
              <a:t>Проект </a:t>
            </a:r>
            <a:r>
              <a:rPr lang="en-US" dirty="0"/>
              <a:t>NASA Solar Dynamics Observatory (SDO) </a:t>
            </a:r>
            <a:r>
              <a:rPr lang="ru-RU" dirty="0" err="1"/>
              <a:t>складається</a:t>
            </a:r>
            <a:r>
              <a:rPr lang="ru-RU" dirty="0"/>
              <a:t> з одного </a:t>
            </a:r>
            <a:r>
              <a:rPr lang="ru-RU" dirty="0" err="1"/>
              <a:t>сонячного</a:t>
            </a:r>
            <a:r>
              <a:rPr lang="ru-RU" dirty="0"/>
              <a:t> </a:t>
            </a:r>
            <a:r>
              <a:rPr lang="ru-RU" dirty="0" err="1"/>
              <a:t>спостережного</a:t>
            </a:r>
            <a:r>
              <a:rPr lang="ru-RU" dirty="0"/>
              <a:t> </a:t>
            </a:r>
            <a:r>
              <a:rPr lang="ru-RU" dirty="0" err="1"/>
              <a:t>супутника</a:t>
            </a:r>
            <a:r>
              <a:rPr lang="ru-RU" dirty="0"/>
              <a:t> з </a:t>
            </a:r>
            <a:r>
              <a:rPr lang="ru-RU" dirty="0" err="1"/>
              <a:t>трьома</a:t>
            </a:r>
            <a:r>
              <a:rPr lang="ru-RU" dirty="0"/>
              <a:t> </a:t>
            </a:r>
            <a:r>
              <a:rPr lang="ru-RU" dirty="0" err="1"/>
              <a:t>інструментами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розташований</a:t>
            </a:r>
            <a:r>
              <a:rPr lang="ru-RU" dirty="0"/>
              <a:t> на </a:t>
            </a:r>
            <a:r>
              <a:rPr lang="ru-RU" dirty="0" err="1"/>
              <a:t>геосинхронній</a:t>
            </a:r>
            <a:r>
              <a:rPr lang="ru-RU" dirty="0"/>
              <a:t> </a:t>
            </a:r>
            <a:r>
              <a:rPr lang="ru-RU" dirty="0" err="1"/>
              <a:t>орбіті</a:t>
            </a:r>
            <a:r>
              <a:rPr lang="ru-RU" dirty="0"/>
              <a:t> </a:t>
            </a:r>
            <a:r>
              <a:rPr lang="ru-RU" dirty="0" err="1"/>
              <a:t>навколо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. </a:t>
            </a:r>
            <a:r>
              <a:rPr lang="ru-RU" dirty="0" err="1"/>
              <a:t>Інструменти</a:t>
            </a:r>
            <a:r>
              <a:rPr lang="ru-RU" dirty="0"/>
              <a:t> </a:t>
            </a:r>
            <a:r>
              <a:rPr lang="en-US" dirty="0"/>
              <a:t>AIA </a:t>
            </a:r>
            <a:r>
              <a:rPr lang="ru-RU" dirty="0"/>
              <a:t>та </a:t>
            </a:r>
            <a:r>
              <a:rPr lang="en-US" dirty="0"/>
              <a:t>HMI </a:t>
            </a:r>
            <a:r>
              <a:rPr lang="ru-RU" dirty="0" err="1"/>
              <a:t>надають</a:t>
            </a:r>
            <a:r>
              <a:rPr lang="ru-RU" dirty="0"/>
              <a:t> нам </a:t>
            </a:r>
            <a:r>
              <a:rPr lang="ru-RU" dirty="0" err="1"/>
              <a:t>знімки</a:t>
            </a:r>
            <a:r>
              <a:rPr lang="ru-RU" dirty="0"/>
              <a:t> з </a:t>
            </a:r>
            <a:r>
              <a:rPr lang="ru-RU" dirty="0" err="1"/>
              <a:t>безпрецедентними</a:t>
            </a:r>
            <a:r>
              <a:rPr lang="ru-RU" dirty="0"/>
              <a:t> деталями.</a:t>
            </a:r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26" y="1921608"/>
            <a:ext cx="1822862" cy="18167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142" y="1909414"/>
            <a:ext cx="1835055" cy="182895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3940" y="3843032"/>
            <a:ext cx="1255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LASCO C3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201423" y="3704532"/>
            <a:ext cx="2852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Project for On-Board Autonomy-2 (PROBA-2)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44" y="4408097"/>
            <a:ext cx="2638403" cy="211139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760875" y="4882088"/>
            <a:ext cx="16415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Solar Dynamics Observatory (SDO)</a:t>
            </a:r>
          </a:p>
        </p:txBody>
      </p:sp>
    </p:spTree>
    <p:extLst>
      <p:ext uri="{BB962C8B-B14F-4D97-AF65-F5344CB8AC3E}">
        <p14:creationId xmlns:p14="http://schemas.microsoft.com/office/powerpoint/2010/main" val="256814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24" name="Прямоугольник 23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40620-8485-4E4F-A230-AB4651ED1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61" y="217303"/>
            <a:ext cx="3363974" cy="1495794"/>
          </a:xfrm>
          <a:noFill/>
          <a:ln>
            <a:solidFill>
              <a:schemeClr val="bg1"/>
            </a:solidFill>
          </a:ln>
        </p:spPr>
        <p:txBody>
          <a:bodyPr wrap="square" rtlCol="0">
            <a:normAutofit fontScale="90000"/>
          </a:bodyPr>
          <a:lstStyle/>
          <a:p>
            <a:r>
              <a:rPr lang="ru-RU" noProof="1">
                <a:solidFill>
                  <a:schemeClr val="bg1"/>
                </a:solidFill>
              </a:rPr>
              <a:t>3. Методи визначення напряму руху корональної маси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26976" y="217303"/>
            <a:ext cx="723606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1.Використання </a:t>
            </a:r>
            <a:r>
              <a:rPr lang="ru-RU" dirty="0" err="1"/>
              <a:t>монітора</a:t>
            </a:r>
            <a:r>
              <a:rPr lang="ru-RU" dirty="0"/>
              <a:t> протонного </a:t>
            </a:r>
            <a:r>
              <a:rPr lang="ru-RU" dirty="0" smtClean="0"/>
              <a:t>потоку</a:t>
            </a:r>
          </a:p>
          <a:p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радіаційний</a:t>
            </a:r>
            <a:r>
              <a:rPr lang="ru-RU" dirty="0"/>
              <a:t> </a:t>
            </a:r>
            <a:r>
              <a:rPr lang="ru-RU" dirty="0" err="1"/>
              <a:t>сонячний</a:t>
            </a:r>
            <a:r>
              <a:rPr lang="ru-RU" dirty="0"/>
              <a:t> шторм, ми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швидко</a:t>
            </a:r>
            <a:r>
              <a:rPr lang="ru-RU" dirty="0"/>
              <a:t> </a:t>
            </a:r>
            <a:r>
              <a:rPr lang="ru-RU" dirty="0" err="1"/>
              <a:t>дізнаємося</a:t>
            </a:r>
            <a:r>
              <a:rPr lang="ru-RU" dirty="0"/>
              <a:t> про </a:t>
            </a:r>
            <a:r>
              <a:rPr lang="ru-RU" dirty="0" err="1"/>
              <a:t>це</a:t>
            </a:r>
            <a:r>
              <a:rPr lang="ru-RU" dirty="0"/>
              <a:t>, як і про те, </a:t>
            </a:r>
            <a:r>
              <a:rPr lang="ru-RU" dirty="0" err="1"/>
              <a:t>пов'язана</a:t>
            </a:r>
            <a:r>
              <a:rPr lang="ru-RU" dirty="0"/>
              <a:t>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подія</a:t>
            </a:r>
            <a:r>
              <a:rPr lang="ru-RU" dirty="0"/>
              <a:t> з </a:t>
            </a:r>
            <a:r>
              <a:rPr lang="ru-RU" dirty="0" err="1"/>
              <a:t>викидом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ні</a:t>
            </a:r>
            <a:r>
              <a:rPr lang="ru-RU" dirty="0"/>
              <a:t>. </a:t>
            </a:r>
            <a:r>
              <a:rPr lang="ru-RU" dirty="0" err="1"/>
              <a:t>Однак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не </a:t>
            </a:r>
            <a:r>
              <a:rPr lang="ru-RU" dirty="0" err="1"/>
              <a:t>ідеальний</a:t>
            </a:r>
            <a:r>
              <a:rPr lang="ru-RU" dirty="0"/>
              <a:t> </a:t>
            </a:r>
            <a:r>
              <a:rPr lang="ru-RU" dirty="0" err="1"/>
              <a:t>спосіб</a:t>
            </a:r>
            <a:r>
              <a:rPr lang="ru-RU" dirty="0"/>
              <a:t> для </a:t>
            </a:r>
            <a:r>
              <a:rPr lang="ru-RU" dirty="0" err="1"/>
              <a:t>визначення</a:t>
            </a:r>
            <a:r>
              <a:rPr lang="ru-RU" dirty="0"/>
              <a:t> </a:t>
            </a:r>
            <a:r>
              <a:rPr lang="ru-RU" dirty="0" err="1"/>
              <a:t>напрямку</a:t>
            </a:r>
            <a:r>
              <a:rPr lang="ru-RU" dirty="0"/>
              <a:t> </a:t>
            </a:r>
            <a:r>
              <a:rPr lang="ru-RU" dirty="0" err="1"/>
              <a:t>викиду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частинки</a:t>
            </a:r>
            <a:r>
              <a:rPr lang="ru-RU" dirty="0"/>
              <a:t>, як правило, </a:t>
            </a:r>
            <a:r>
              <a:rPr lang="ru-RU" dirty="0" err="1"/>
              <a:t>йдуть</a:t>
            </a:r>
            <a:r>
              <a:rPr lang="ru-RU" dirty="0"/>
              <a:t> по </a:t>
            </a:r>
            <a:r>
              <a:rPr lang="ru-RU" dirty="0" err="1"/>
              <a:t>спіралі</a:t>
            </a:r>
            <a:r>
              <a:rPr lang="ru-RU" dirty="0"/>
              <a:t> Паркера. При </a:t>
            </a:r>
            <a:r>
              <a:rPr lang="ru-RU" dirty="0" err="1"/>
              <a:t>сонячному</a:t>
            </a:r>
            <a:r>
              <a:rPr lang="ru-RU" dirty="0"/>
              <a:t> </a:t>
            </a:r>
            <a:r>
              <a:rPr lang="ru-RU" dirty="0" err="1"/>
              <a:t>радіаційному</a:t>
            </a:r>
            <a:r>
              <a:rPr lang="ru-RU" dirty="0"/>
              <a:t> </a:t>
            </a:r>
            <a:r>
              <a:rPr lang="ru-RU" dirty="0" err="1"/>
              <a:t>штормі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статися</a:t>
            </a:r>
            <a:r>
              <a:rPr lang="ru-RU" dirty="0"/>
              <a:t> так,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наявний</a:t>
            </a:r>
            <a:r>
              <a:rPr lang="ru-RU" dirty="0"/>
              <a:t> </a:t>
            </a:r>
            <a:r>
              <a:rPr lang="ru-RU" dirty="0" err="1"/>
              <a:t>викид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 </a:t>
            </a:r>
            <a:r>
              <a:rPr lang="ru-RU" dirty="0" err="1"/>
              <a:t>спрямований</a:t>
            </a:r>
            <a:r>
              <a:rPr lang="ru-RU" dirty="0"/>
              <a:t> у </a:t>
            </a:r>
            <a:r>
              <a:rPr lang="ru-RU" dirty="0" err="1"/>
              <a:t>протилежну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 сторону.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буває</a:t>
            </a:r>
            <a:r>
              <a:rPr lang="ru-RU" dirty="0"/>
              <a:t> часто,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події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відбуваються</a:t>
            </a:r>
            <a:r>
              <a:rPr lang="ru-RU" dirty="0"/>
              <a:t>, </a:t>
            </a:r>
            <a:r>
              <a:rPr lang="ru-RU" dirty="0" err="1"/>
              <a:t>розташовуються</a:t>
            </a:r>
            <a:r>
              <a:rPr lang="ru-RU" dirty="0"/>
              <a:t> в </a:t>
            </a:r>
            <a:r>
              <a:rPr lang="ru-RU" dirty="0" err="1"/>
              <a:t>районі</a:t>
            </a:r>
            <a:r>
              <a:rPr lang="ru-RU" dirty="0"/>
              <a:t> </a:t>
            </a:r>
            <a:r>
              <a:rPr lang="ru-RU" dirty="0" err="1"/>
              <a:t>західного</a:t>
            </a:r>
            <a:r>
              <a:rPr lang="ru-RU" dirty="0"/>
              <a:t> краю видимого </a:t>
            </a:r>
            <a:r>
              <a:rPr lang="ru-RU" dirty="0" err="1"/>
              <a:t>сонячного</a:t>
            </a:r>
            <a:r>
              <a:rPr lang="ru-RU" dirty="0"/>
              <a:t> диска.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2.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зображень</a:t>
            </a:r>
            <a:r>
              <a:rPr lang="ru-RU" dirty="0"/>
              <a:t> коронографа </a:t>
            </a:r>
            <a:r>
              <a:rPr lang="en-US" dirty="0"/>
              <a:t>SOHO/LASCO</a:t>
            </a:r>
          </a:p>
          <a:p>
            <a:endParaRPr lang="en-US" dirty="0"/>
          </a:p>
          <a:p>
            <a:r>
              <a:rPr lang="ru-RU" dirty="0" err="1"/>
              <a:t>Найкращий</a:t>
            </a:r>
            <a:r>
              <a:rPr lang="ru-RU" dirty="0"/>
              <a:t> </a:t>
            </a:r>
            <a:r>
              <a:rPr lang="ru-RU" dirty="0" err="1"/>
              <a:t>спосіб</a:t>
            </a:r>
            <a:r>
              <a:rPr lang="ru-RU" dirty="0"/>
              <a:t> </a:t>
            </a:r>
            <a:r>
              <a:rPr lang="ru-RU" dirty="0" err="1"/>
              <a:t>визначення</a:t>
            </a:r>
            <a:r>
              <a:rPr lang="ru-RU" dirty="0"/>
              <a:t> </a:t>
            </a:r>
            <a:r>
              <a:rPr lang="ru-RU" dirty="0" err="1"/>
              <a:t>напрямку</a:t>
            </a:r>
            <a:r>
              <a:rPr lang="ru-RU" dirty="0"/>
              <a:t> </a:t>
            </a:r>
            <a:r>
              <a:rPr lang="ru-RU" dirty="0" err="1"/>
              <a:t>викиду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, - </a:t>
            </a:r>
            <a:r>
              <a:rPr lang="ru-RU" dirty="0" err="1"/>
              <a:t>розглянути</a:t>
            </a:r>
            <a:r>
              <a:rPr lang="ru-RU" dirty="0"/>
              <a:t> </a:t>
            </a:r>
            <a:r>
              <a:rPr lang="ru-RU" dirty="0" err="1"/>
              <a:t>зображення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отримують</a:t>
            </a:r>
            <a:r>
              <a:rPr lang="ru-RU" dirty="0"/>
              <a:t> </a:t>
            </a:r>
            <a:r>
              <a:rPr lang="ru-RU" dirty="0" err="1"/>
              <a:t>коронографи</a:t>
            </a:r>
            <a:r>
              <a:rPr lang="ru-RU" dirty="0"/>
              <a:t> </a:t>
            </a:r>
            <a:r>
              <a:rPr lang="en-US" dirty="0"/>
              <a:t>LASCO C2 </a:t>
            </a:r>
            <a:r>
              <a:rPr lang="ru-RU" dirty="0"/>
              <a:t>і </a:t>
            </a:r>
            <a:r>
              <a:rPr lang="en-US" dirty="0"/>
              <a:t>C3,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розташовані</a:t>
            </a:r>
            <a:r>
              <a:rPr lang="ru-RU" dirty="0"/>
              <a:t> на </a:t>
            </a:r>
            <a:r>
              <a:rPr lang="ru-RU" dirty="0" err="1"/>
              <a:t>супутнику</a:t>
            </a:r>
            <a:r>
              <a:rPr lang="ru-RU" dirty="0"/>
              <a:t> </a:t>
            </a:r>
            <a:r>
              <a:rPr lang="en-US" dirty="0"/>
              <a:t>SOHO (</a:t>
            </a:r>
            <a:r>
              <a:rPr lang="ru-RU" dirty="0" err="1"/>
              <a:t>сонячна</a:t>
            </a:r>
            <a:r>
              <a:rPr lang="ru-RU" dirty="0"/>
              <a:t> та </a:t>
            </a:r>
            <a:r>
              <a:rPr lang="ru-RU" dirty="0" err="1"/>
              <a:t>геліосферна</a:t>
            </a:r>
            <a:r>
              <a:rPr lang="ru-RU" dirty="0"/>
              <a:t> </a:t>
            </a:r>
            <a:r>
              <a:rPr lang="ru-RU" dirty="0" err="1"/>
              <a:t>обсерваторія</a:t>
            </a:r>
            <a:r>
              <a:rPr lang="ru-RU" dirty="0"/>
              <a:t>).</a:t>
            </a:r>
          </a:p>
          <a:p>
            <a:r>
              <a:rPr lang="ru-RU" dirty="0" err="1"/>
              <a:t>Використовуючи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знімки</a:t>
            </a:r>
            <a:r>
              <a:rPr lang="ru-RU" dirty="0"/>
              <a:t>, </a:t>
            </a:r>
            <a:r>
              <a:rPr lang="ru-RU" dirty="0" err="1"/>
              <a:t>проекти</a:t>
            </a:r>
            <a:r>
              <a:rPr lang="ru-RU" dirty="0"/>
              <a:t> </a:t>
            </a:r>
            <a:r>
              <a:rPr lang="en-US" dirty="0"/>
              <a:t>SOHO </a:t>
            </a:r>
            <a:r>
              <a:rPr lang="ru-RU" dirty="0"/>
              <a:t>та </a:t>
            </a:r>
            <a:r>
              <a:rPr lang="en-US" dirty="0"/>
              <a:t>STEREO, </a:t>
            </a:r>
            <a:r>
              <a:rPr lang="ru-RU" dirty="0" err="1"/>
              <a:t>вчені</a:t>
            </a:r>
            <a:r>
              <a:rPr lang="ru-RU" dirty="0"/>
              <a:t> </a:t>
            </a:r>
            <a:r>
              <a:rPr lang="ru-RU" dirty="0" err="1"/>
              <a:t>космічної</a:t>
            </a:r>
            <a:r>
              <a:rPr lang="ru-RU" dirty="0"/>
              <a:t> погоди </a:t>
            </a:r>
            <a:r>
              <a:rPr lang="ru-RU" dirty="0" err="1"/>
              <a:t>розраховують</a:t>
            </a:r>
            <a:r>
              <a:rPr lang="ru-RU" dirty="0"/>
              <a:t> </a:t>
            </a:r>
            <a:r>
              <a:rPr lang="ru-RU" dirty="0" err="1"/>
              <a:t>швидкість</a:t>
            </a:r>
            <a:r>
              <a:rPr lang="ru-RU" dirty="0"/>
              <a:t> </a:t>
            </a:r>
            <a:r>
              <a:rPr lang="ru-RU" dirty="0" err="1"/>
              <a:t>польоту</a:t>
            </a:r>
            <a:r>
              <a:rPr lang="ru-RU" dirty="0"/>
              <a:t> та </a:t>
            </a:r>
            <a:r>
              <a:rPr lang="ru-RU" dirty="0" err="1"/>
              <a:t>встановлюють</a:t>
            </a:r>
            <a:r>
              <a:rPr lang="ru-RU" dirty="0"/>
              <a:t> </a:t>
            </a:r>
            <a:r>
              <a:rPr lang="ru-RU" dirty="0" err="1"/>
              <a:t>приблизний</a:t>
            </a:r>
            <a:r>
              <a:rPr lang="ru-RU" dirty="0"/>
              <a:t> час </a:t>
            </a:r>
            <a:r>
              <a:rPr lang="ru-RU" dirty="0" err="1"/>
              <a:t>прибуття</a:t>
            </a:r>
            <a:r>
              <a:rPr lang="ru-RU" dirty="0"/>
              <a:t> (</a:t>
            </a:r>
            <a:r>
              <a:rPr lang="en-US" dirty="0"/>
              <a:t>ETA) </a:t>
            </a:r>
            <a:r>
              <a:rPr lang="ru-RU" dirty="0"/>
              <a:t>для </a:t>
            </a:r>
            <a:r>
              <a:rPr lang="ru-RU" dirty="0" err="1"/>
              <a:t>викиду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66" y="1835157"/>
            <a:ext cx="3815864" cy="23966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4231758"/>
            <a:ext cx="488875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Зображення</a:t>
            </a:r>
            <a:r>
              <a:rPr lang="ru-RU" dirty="0">
                <a:solidFill>
                  <a:schemeClr val="bg1"/>
                </a:solidFill>
              </a:rPr>
              <a:t>: </a:t>
            </a:r>
            <a:r>
              <a:rPr lang="ru-RU" dirty="0" smtClean="0">
                <a:solidFill>
                  <a:schemeClr val="bg1"/>
                </a:solidFill>
              </a:rPr>
              <a:t>На </a:t>
            </a:r>
            <a:r>
              <a:rPr lang="ru-RU" dirty="0" err="1">
                <a:solidFill>
                  <a:schemeClr val="bg1"/>
                </a:solidFill>
              </a:rPr>
              <a:t>цьому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графіку</a:t>
            </a:r>
            <a:r>
              <a:rPr lang="ru-RU" dirty="0">
                <a:solidFill>
                  <a:schemeClr val="bg1"/>
                </a:solidFill>
              </a:rPr>
              <a:t> показаний </a:t>
            </a:r>
            <a:r>
              <a:rPr lang="ru-RU" dirty="0" err="1">
                <a:solidFill>
                  <a:schemeClr val="bg1"/>
                </a:solidFill>
              </a:rPr>
              <a:t>потік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сонячних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протонів</a:t>
            </a:r>
            <a:r>
              <a:rPr lang="ru-RU" dirty="0">
                <a:solidFill>
                  <a:schemeClr val="bg1"/>
                </a:solidFill>
              </a:rPr>
              <a:t> ≥10 </a:t>
            </a:r>
            <a:r>
              <a:rPr lang="ru-RU" dirty="0" err="1">
                <a:solidFill>
                  <a:schemeClr val="bg1"/>
                </a:solidFill>
              </a:rPr>
              <a:t>МеВ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поблизу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Землі</a:t>
            </a:r>
            <a:r>
              <a:rPr lang="ru-RU" dirty="0">
                <a:solidFill>
                  <a:schemeClr val="bg1"/>
                </a:solidFill>
              </a:rPr>
              <a:t> 14 </a:t>
            </a:r>
            <a:r>
              <a:rPr lang="ru-RU" dirty="0" err="1">
                <a:solidFill>
                  <a:schemeClr val="bg1"/>
                </a:solidFill>
              </a:rPr>
              <a:t>липня</a:t>
            </a:r>
            <a:r>
              <a:rPr lang="ru-RU" dirty="0">
                <a:solidFill>
                  <a:schemeClr val="bg1"/>
                </a:solidFill>
              </a:rPr>
              <a:t> 2000 р., коли </a:t>
            </a:r>
            <a:r>
              <a:rPr lang="ru-RU" dirty="0" err="1">
                <a:solidFill>
                  <a:schemeClr val="bg1"/>
                </a:solidFill>
              </a:rPr>
              <a:t>відбувся</a:t>
            </a:r>
            <a:r>
              <a:rPr lang="ru-RU" dirty="0">
                <a:solidFill>
                  <a:schemeClr val="bg1"/>
                </a:solidFill>
              </a:rPr>
              <a:t> великий </a:t>
            </a:r>
            <a:r>
              <a:rPr lang="ru-RU" dirty="0" err="1">
                <a:solidFill>
                  <a:schemeClr val="bg1"/>
                </a:solidFill>
              </a:rPr>
              <a:t>сонячний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спалах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X5.7. </a:t>
            </a:r>
            <a:r>
              <a:rPr lang="ru-RU" dirty="0">
                <a:solidFill>
                  <a:schemeClr val="bg1"/>
                </a:solidFill>
              </a:rPr>
              <a:t>Ми </a:t>
            </a:r>
            <a:r>
              <a:rPr lang="ru-RU" dirty="0" err="1">
                <a:solidFill>
                  <a:schemeClr val="bg1"/>
                </a:solidFill>
              </a:rPr>
              <a:t>бачимо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різке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збільшення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кількості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сонячних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протонів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енергією</a:t>
            </a:r>
            <a:r>
              <a:rPr lang="ru-RU" dirty="0">
                <a:solidFill>
                  <a:schemeClr val="bg1"/>
                </a:solidFill>
              </a:rPr>
              <a:t> ≥10 </a:t>
            </a:r>
            <a:r>
              <a:rPr lang="ru-RU" dirty="0" err="1">
                <a:solidFill>
                  <a:schemeClr val="bg1"/>
                </a:solidFill>
              </a:rPr>
              <a:t>МеВ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починаючи</a:t>
            </a:r>
            <a:r>
              <a:rPr lang="ru-RU" dirty="0">
                <a:solidFill>
                  <a:schemeClr val="bg1"/>
                </a:solidFill>
              </a:rPr>
              <a:t> з 10:35 </a:t>
            </a:r>
            <a:r>
              <a:rPr lang="en-US" dirty="0">
                <a:solidFill>
                  <a:schemeClr val="bg1"/>
                </a:solidFill>
              </a:rPr>
              <a:t>UTC, </a:t>
            </a:r>
            <a:r>
              <a:rPr lang="ru-RU" dirty="0" err="1">
                <a:solidFill>
                  <a:schemeClr val="bg1"/>
                </a:solidFill>
              </a:rPr>
              <a:t>лише</a:t>
            </a:r>
            <a:r>
              <a:rPr lang="ru-RU" dirty="0">
                <a:solidFill>
                  <a:schemeClr val="bg1"/>
                </a:solidFill>
              </a:rPr>
              <a:t> через 32 </a:t>
            </a:r>
            <a:r>
              <a:rPr lang="ru-RU" dirty="0" err="1">
                <a:solidFill>
                  <a:schemeClr val="bg1"/>
                </a:solidFill>
              </a:rPr>
              <a:t>хвилини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після</a:t>
            </a:r>
            <a:r>
              <a:rPr lang="ru-RU" dirty="0">
                <a:solidFill>
                  <a:schemeClr val="bg1"/>
                </a:solidFill>
              </a:rPr>
              <a:t> початку </a:t>
            </a:r>
            <a:r>
              <a:rPr lang="ru-RU" dirty="0" err="1">
                <a:solidFill>
                  <a:schemeClr val="bg1"/>
                </a:solidFill>
              </a:rPr>
              <a:t>сонячного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спалаху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Швидко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розвинувся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потужний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сонячний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радіаційний</a:t>
            </a:r>
            <a:r>
              <a:rPr lang="ru-RU" dirty="0">
                <a:solidFill>
                  <a:schemeClr val="bg1"/>
                </a:solidFill>
              </a:rPr>
              <a:t> шторм </a:t>
            </a:r>
            <a:r>
              <a:rPr lang="en-US" dirty="0">
                <a:solidFill>
                  <a:schemeClr val="bg1"/>
                </a:solidFill>
              </a:rPr>
              <a:t>S3.</a:t>
            </a:r>
          </a:p>
        </p:txBody>
      </p:sp>
    </p:spTree>
    <p:extLst>
      <p:ext uri="{BB962C8B-B14F-4D97-AF65-F5344CB8AC3E}">
        <p14:creationId xmlns:p14="http://schemas.microsoft.com/office/powerpoint/2010/main" val="338706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24" name="Прямоугольник 23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40620-8485-4E4F-A230-AB4651ED1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85" y="217303"/>
            <a:ext cx="4062046" cy="1293688"/>
          </a:xfrm>
          <a:noFill/>
          <a:ln>
            <a:solidFill>
              <a:schemeClr val="bg1"/>
            </a:solidFill>
          </a:ln>
        </p:spPr>
        <p:txBody>
          <a:bodyPr wrap="square" rtlCol="0">
            <a:normAutofit fontScale="90000"/>
          </a:bodyPr>
          <a:lstStyle/>
          <a:p>
            <a:r>
              <a:rPr lang="ru-RU" noProof="1" smtClean="0">
                <a:solidFill>
                  <a:schemeClr val="bg1"/>
                </a:solidFill>
              </a:rPr>
              <a:t>3. Методи визначення напряму руху корональної маси</a:t>
            </a:r>
            <a:endParaRPr lang="ru-RU" noProof="1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26976" y="217303"/>
            <a:ext cx="723606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3.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en-US" dirty="0"/>
              <a:t>SIDC Cactus Software</a:t>
            </a:r>
          </a:p>
          <a:p>
            <a:endParaRPr lang="en-US" dirty="0"/>
          </a:p>
          <a:p>
            <a:r>
              <a:rPr lang="ru-RU" dirty="0"/>
              <a:t>У </a:t>
            </a:r>
            <a:r>
              <a:rPr lang="ru-RU" dirty="0" err="1"/>
              <a:t>бельгійському</a:t>
            </a:r>
            <a:r>
              <a:rPr lang="ru-RU" dirty="0"/>
              <a:t> </a:t>
            </a:r>
            <a:r>
              <a:rPr lang="ru-RU" dirty="0" err="1"/>
              <a:t>Центрі</a:t>
            </a:r>
            <a:r>
              <a:rPr lang="ru-RU" dirty="0"/>
              <a:t> </a:t>
            </a:r>
            <a:r>
              <a:rPr lang="ru-RU" dirty="0" err="1"/>
              <a:t>аналізу</a:t>
            </a:r>
            <a:r>
              <a:rPr lang="ru-RU" dirty="0"/>
              <a:t> </a:t>
            </a:r>
            <a:r>
              <a:rPr lang="ru-RU" dirty="0" err="1"/>
              <a:t>даних</a:t>
            </a:r>
            <a:r>
              <a:rPr lang="ru-RU" dirty="0"/>
              <a:t> про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сонячних</a:t>
            </a:r>
            <a:r>
              <a:rPr lang="ru-RU" dirty="0"/>
              <a:t> </a:t>
            </a:r>
            <a:r>
              <a:rPr lang="ru-RU" dirty="0" err="1"/>
              <a:t>впливів</a:t>
            </a:r>
            <a:r>
              <a:rPr lang="ru-RU" dirty="0"/>
              <a:t> (</a:t>
            </a:r>
            <a:r>
              <a:rPr lang="en-US" dirty="0"/>
              <a:t>SIDC)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розроблено</a:t>
            </a:r>
            <a:r>
              <a:rPr lang="ru-RU" dirty="0"/>
              <a:t> </a:t>
            </a:r>
            <a:r>
              <a:rPr lang="ru-RU" dirty="0" err="1"/>
              <a:t>програму</a:t>
            </a:r>
            <a:r>
              <a:rPr lang="ru-RU" dirty="0"/>
              <a:t> </a:t>
            </a:r>
            <a:r>
              <a:rPr lang="en-US" dirty="0"/>
              <a:t>CACTUS, </a:t>
            </a:r>
            <a:r>
              <a:rPr lang="ru-RU" dirty="0"/>
              <a:t>яка є </a:t>
            </a:r>
            <a:r>
              <a:rPr lang="ru-RU" dirty="0" err="1"/>
              <a:t>комп'ютерним</a:t>
            </a:r>
            <a:r>
              <a:rPr lang="ru-RU" dirty="0"/>
              <a:t> </a:t>
            </a:r>
            <a:r>
              <a:rPr lang="ru-RU" dirty="0" err="1"/>
              <a:t>відстеженням</a:t>
            </a:r>
            <a:endParaRPr lang="ru-RU" dirty="0"/>
          </a:p>
          <a:p>
            <a:r>
              <a:rPr lang="ru-RU" dirty="0" err="1"/>
              <a:t>Він</a:t>
            </a:r>
            <a:r>
              <a:rPr lang="ru-RU" dirty="0"/>
              <a:t> автоматично </a:t>
            </a:r>
            <a:r>
              <a:rPr lang="ru-RU" dirty="0" err="1"/>
              <a:t>сканує</a:t>
            </a:r>
            <a:r>
              <a:rPr lang="ru-RU" dirty="0"/>
              <a:t> </a:t>
            </a:r>
            <a:r>
              <a:rPr lang="ru-RU" dirty="0" err="1"/>
              <a:t>зображення</a:t>
            </a:r>
            <a:r>
              <a:rPr lang="ru-RU" dirty="0"/>
              <a:t> </a:t>
            </a:r>
            <a:r>
              <a:rPr lang="en-US" dirty="0"/>
              <a:t>SOHO/LASCO </a:t>
            </a:r>
            <a:r>
              <a:rPr lang="ru-RU" dirty="0"/>
              <a:t>для </a:t>
            </a:r>
            <a:r>
              <a:rPr lang="ru-RU" dirty="0" err="1"/>
              <a:t>визначення</a:t>
            </a:r>
            <a:r>
              <a:rPr lang="ru-RU" dirty="0"/>
              <a:t> </a:t>
            </a:r>
            <a:r>
              <a:rPr lang="ru-RU" dirty="0" err="1"/>
              <a:t>напряму</a:t>
            </a:r>
            <a:r>
              <a:rPr lang="ru-RU" dirty="0"/>
              <a:t> </a:t>
            </a:r>
            <a:r>
              <a:rPr lang="ru-RU" dirty="0" err="1"/>
              <a:t>руху</a:t>
            </a:r>
            <a:r>
              <a:rPr lang="ru-RU" dirty="0"/>
              <a:t> </a:t>
            </a:r>
            <a:r>
              <a:rPr lang="ru-RU" dirty="0" err="1"/>
              <a:t>викиду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показує</a:t>
            </a:r>
            <a:r>
              <a:rPr lang="ru-RU" dirty="0"/>
              <a:t>,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викид</a:t>
            </a:r>
            <a:r>
              <a:rPr lang="ru-RU" dirty="0"/>
              <a:t> гало-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, </a:t>
            </a:r>
            <a:r>
              <a:rPr lang="ru-RU" dirty="0" err="1"/>
              <a:t>викидом</a:t>
            </a:r>
            <a:r>
              <a:rPr lang="ru-RU" dirty="0"/>
              <a:t> </a:t>
            </a:r>
            <a:r>
              <a:rPr lang="ru-RU" dirty="0" err="1"/>
              <a:t>частково</a:t>
            </a:r>
            <a:r>
              <a:rPr lang="ru-RU" dirty="0"/>
              <a:t> гало-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простим </a:t>
            </a:r>
            <a:r>
              <a:rPr lang="ru-RU" dirty="0" err="1"/>
              <a:t>викидом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, і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визначає</a:t>
            </a:r>
            <a:r>
              <a:rPr lang="ru-RU" dirty="0"/>
              <a:t> </a:t>
            </a:r>
            <a:r>
              <a:rPr lang="ru-RU" dirty="0" err="1"/>
              <a:t>швидкість</a:t>
            </a:r>
            <a:r>
              <a:rPr lang="ru-RU" dirty="0"/>
              <a:t> </a:t>
            </a:r>
            <a:r>
              <a:rPr lang="ru-RU" dirty="0" err="1"/>
              <a:t>руху</a:t>
            </a:r>
            <a:endParaRPr lang="ru-RU" dirty="0"/>
          </a:p>
          <a:p>
            <a:r>
              <a:rPr lang="ru-RU" dirty="0"/>
              <a:t>4.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en-US" dirty="0"/>
              <a:t>EPAM-</a:t>
            </a:r>
            <a:r>
              <a:rPr lang="ru-RU" dirty="0" err="1"/>
              <a:t>графіка</a:t>
            </a:r>
            <a:endParaRPr lang="ru-RU" dirty="0"/>
          </a:p>
          <a:p>
            <a:endParaRPr lang="ru-RU" dirty="0"/>
          </a:p>
          <a:p>
            <a:r>
              <a:rPr lang="en-US" dirty="0"/>
              <a:t>EPAM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en-US" dirty="0"/>
              <a:t>Electron, Proton &amp; Alpha Monitor, </a:t>
            </a:r>
            <a:r>
              <a:rPr lang="ru-RU" dirty="0" err="1"/>
              <a:t>прилад</a:t>
            </a:r>
            <a:r>
              <a:rPr lang="ru-RU" dirty="0"/>
              <a:t> </a:t>
            </a:r>
            <a:r>
              <a:rPr lang="ru-RU" dirty="0" err="1"/>
              <a:t>встановлений</a:t>
            </a:r>
            <a:r>
              <a:rPr lang="ru-RU" dirty="0"/>
              <a:t> на </a:t>
            </a:r>
            <a:r>
              <a:rPr lang="ru-RU" dirty="0" err="1"/>
              <a:t>супутнику</a:t>
            </a:r>
            <a:r>
              <a:rPr lang="ru-RU" dirty="0"/>
              <a:t> </a:t>
            </a:r>
            <a:r>
              <a:rPr lang="en-US" dirty="0"/>
              <a:t>ACE,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вимірює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електронів</a:t>
            </a:r>
            <a:r>
              <a:rPr lang="ru-RU" dirty="0"/>
              <a:t> і </a:t>
            </a:r>
            <a:r>
              <a:rPr lang="ru-RU" dirty="0" err="1"/>
              <a:t>протонів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емісуються</a:t>
            </a:r>
            <a:r>
              <a:rPr lang="ru-RU" dirty="0"/>
              <a:t> </a:t>
            </a:r>
            <a:r>
              <a:rPr lang="ru-RU" dirty="0" err="1"/>
              <a:t>Сонцем</a:t>
            </a:r>
            <a:r>
              <a:rPr lang="ru-RU" dirty="0"/>
              <a:t>.</a:t>
            </a:r>
          </a:p>
          <a:p>
            <a:r>
              <a:rPr lang="ru-RU" dirty="0"/>
              <a:t>Коли </a:t>
            </a:r>
            <a:r>
              <a:rPr lang="ru-RU" dirty="0" err="1"/>
              <a:t>прибуває</a:t>
            </a:r>
            <a:r>
              <a:rPr lang="ru-RU" dirty="0"/>
              <a:t> </a:t>
            </a:r>
            <a:r>
              <a:rPr lang="en-US" dirty="0"/>
              <a:t>CME?</a:t>
            </a:r>
          </a:p>
          <a:p>
            <a:endParaRPr lang="en-US" dirty="0"/>
          </a:p>
          <a:p>
            <a:r>
              <a:rPr lang="ru-RU" dirty="0"/>
              <a:t>Як </a:t>
            </a:r>
            <a:r>
              <a:rPr lang="ru-RU" dirty="0" err="1"/>
              <a:t>тільки</a:t>
            </a:r>
            <a:r>
              <a:rPr lang="ru-RU" dirty="0"/>
              <a:t> буде </a:t>
            </a:r>
            <a:r>
              <a:rPr lang="ru-RU" dirty="0" err="1"/>
              <a:t>визначено</a:t>
            </a:r>
            <a:r>
              <a:rPr lang="ru-RU" dirty="0"/>
              <a:t> </a:t>
            </a:r>
            <a:r>
              <a:rPr lang="ru-RU" dirty="0" err="1"/>
              <a:t>швидкість</a:t>
            </a:r>
            <a:r>
              <a:rPr lang="ru-RU" dirty="0"/>
              <a:t> </a:t>
            </a:r>
            <a:r>
              <a:rPr lang="ru-RU" dirty="0" err="1"/>
              <a:t>викиду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,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визначити</a:t>
            </a:r>
            <a:r>
              <a:rPr lang="ru-RU" dirty="0"/>
              <a:t> час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прибуття</a:t>
            </a:r>
            <a:r>
              <a:rPr lang="ru-RU" dirty="0"/>
              <a:t> на Землю. </a:t>
            </a:r>
            <a:r>
              <a:rPr lang="ru-RU" dirty="0" err="1"/>
              <a:t>Наступна</a:t>
            </a:r>
            <a:r>
              <a:rPr lang="ru-RU" dirty="0"/>
              <a:t> </a:t>
            </a:r>
            <a:r>
              <a:rPr lang="ru-RU" dirty="0" err="1"/>
              <a:t>таблиця</a:t>
            </a:r>
            <a:r>
              <a:rPr lang="ru-RU" dirty="0"/>
              <a:t>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дані</a:t>
            </a:r>
            <a:r>
              <a:rPr lang="ru-RU" dirty="0"/>
              <a:t>, </a:t>
            </a:r>
            <a:r>
              <a:rPr lang="ru-RU" dirty="0" err="1"/>
              <a:t>залежність</a:t>
            </a:r>
            <a:r>
              <a:rPr lang="ru-RU" dirty="0"/>
              <a:t> часу </a:t>
            </a:r>
            <a:r>
              <a:rPr lang="ru-RU" dirty="0" err="1"/>
              <a:t>прибуття</a:t>
            </a:r>
            <a:r>
              <a:rPr lang="ru-RU" dirty="0"/>
              <a:t> </a:t>
            </a:r>
            <a:r>
              <a:rPr lang="ru-RU" dirty="0" err="1"/>
              <a:t>викиду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 Землю з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початкової</a:t>
            </a:r>
            <a:r>
              <a:rPr lang="ru-RU" dirty="0"/>
              <a:t> </a:t>
            </a:r>
            <a:r>
              <a:rPr lang="ru-RU" dirty="0" err="1"/>
              <a:t>швидкості</a:t>
            </a:r>
            <a:r>
              <a:rPr lang="ru-RU" dirty="0"/>
              <a:t>, за </a:t>
            </a:r>
            <a:r>
              <a:rPr lang="ru-RU" dirty="0" err="1"/>
              <a:t>умови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руху</a:t>
            </a:r>
            <a:r>
              <a:rPr lang="ru-RU" dirty="0"/>
              <a:t> буде </a:t>
            </a:r>
            <a:r>
              <a:rPr lang="ru-RU" dirty="0" err="1"/>
              <a:t>постійної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74" y="1714454"/>
            <a:ext cx="3027274" cy="26380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87" y="3958018"/>
            <a:ext cx="3370648" cy="269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3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79131"/>
            <a:ext cx="12192000" cy="120454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05" y="0"/>
            <a:ext cx="4090771" cy="13656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7923" y="1283679"/>
            <a:ext cx="1210407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Викид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сонячних</a:t>
            </a:r>
            <a:r>
              <a:rPr lang="ru-RU" dirty="0"/>
              <a:t> </a:t>
            </a:r>
            <a:r>
              <a:rPr lang="ru-RU" dirty="0" err="1"/>
              <a:t>спалахів</a:t>
            </a:r>
            <a:r>
              <a:rPr lang="ru-RU" dirty="0"/>
              <a:t>. </a:t>
            </a:r>
            <a:r>
              <a:rPr lang="ru-RU" dirty="0" err="1"/>
              <a:t>Сонячні</a:t>
            </a:r>
            <a:r>
              <a:rPr lang="ru-RU" dirty="0"/>
              <a:t> </a:t>
            </a:r>
            <a:r>
              <a:rPr lang="ru-RU" dirty="0" err="1"/>
              <a:t>спалахи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інтенсивні</a:t>
            </a:r>
            <a:r>
              <a:rPr lang="ru-RU" dirty="0"/>
              <a:t> </a:t>
            </a:r>
            <a:r>
              <a:rPr lang="ru-RU" dirty="0" err="1"/>
              <a:t>вибухи</a:t>
            </a:r>
            <a:r>
              <a:rPr lang="ru-RU" dirty="0"/>
              <a:t> на </a:t>
            </a:r>
            <a:r>
              <a:rPr lang="ru-RU" dirty="0" err="1"/>
              <a:t>Сонці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відбуваються</a:t>
            </a:r>
            <a:r>
              <a:rPr lang="ru-RU" dirty="0"/>
              <a:t> в областях </a:t>
            </a:r>
            <a:r>
              <a:rPr lang="ru-RU" dirty="0" err="1"/>
              <a:t>сонячних</a:t>
            </a:r>
            <a:r>
              <a:rPr lang="ru-RU" dirty="0"/>
              <a:t> </a:t>
            </a:r>
            <a:r>
              <a:rPr lang="ru-RU" dirty="0" err="1"/>
              <a:t>плям</a:t>
            </a:r>
            <a:r>
              <a:rPr lang="ru-RU" dirty="0"/>
              <a:t>. </a:t>
            </a:r>
            <a:r>
              <a:rPr lang="ru-RU" dirty="0" err="1"/>
              <a:t>Потужність</a:t>
            </a:r>
            <a:r>
              <a:rPr lang="ru-RU" dirty="0"/>
              <a:t> </a:t>
            </a:r>
            <a:r>
              <a:rPr lang="ru-RU" dirty="0" err="1"/>
              <a:t>сонячних</a:t>
            </a:r>
            <a:r>
              <a:rPr lang="ru-RU" dirty="0"/>
              <a:t> </a:t>
            </a:r>
            <a:r>
              <a:rPr lang="ru-RU" dirty="0" err="1"/>
              <a:t>спалахів</a:t>
            </a:r>
            <a:r>
              <a:rPr lang="ru-RU" dirty="0"/>
              <a:t> </a:t>
            </a:r>
            <a:r>
              <a:rPr lang="ru-RU" dirty="0" err="1"/>
              <a:t>висока</a:t>
            </a:r>
            <a:r>
              <a:rPr lang="ru-RU" dirty="0"/>
              <a:t> </a:t>
            </a:r>
            <a:r>
              <a:rPr lang="ru-RU" dirty="0" err="1"/>
              <a:t>настільки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важко</a:t>
            </a:r>
            <a:r>
              <a:rPr lang="ru-RU" dirty="0"/>
              <a:t> </a:t>
            </a:r>
            <a:r>
              <a:rPr lang="ru-RU" dirty="0" err="1"/>
              <a:t>уявити</a:t>
            </a:r>
            <a:r>
              <a:rPr lang="ru-RU" dirty="0"/>
              <a:t>. </a:t>
            </a:r>
            <a:r>
              <a:rPr lang="ru-RU" dirty="0" err="1"/>
              <a:t>Потужність</a:t>
            </a:r>
            <a:r>
              <a:rPr lang="ru-RU" dirty="0"/>
              <a:t> </a:t>
            </a:r>
            <a:r>
              <a:rPr lang="ru-RU" dirty="0" err="1"/>
              <a:t>сонячних</a:t>
            </a:r>
            <a:r>
              <a:rPr lang="ru-RU" dirty="0"/>
              <a:t> </a:t>
            </a:r>
            <a:r>
              <a:rPr lang="ru-RU" dirty="0" err="1"/>
              <a:t>спалахів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порівняти</a:t>
            </a:r>
            <a:r>
              <a:rPr lang="ru-RU" dirty="0"/>
              <a:t> з </a:t>
            </a:r>
            <a:r>
              <a:rPr lang="ru-RU" dirty="0" err="1"/>
              <a:t>потужністю</a:t>
            </a:r>
            <a:r>
              <a:rPr lang="ru-RU" dirty="0"/>
              <a:t> </a:t>
            </a:r>
            <a:r>
              <a:rPr lang="ru-RU" dirty="0" err="1"/>
              <a:t>вибуху</a:t>
            </a:r>
            <a:r>
              <a:rPr lang="ru-RU" dirty="0"/>
              <a:t> </a:t>
            </a:r>
            <a:r>
              <a:rPr lang="ru-RU" dirty="0" err="1"/>
              <a:t>мільйона</a:t>
            </a:r>
            <a:r>
              <a:rPr lang="ru-RU" dirty="0"/>
              <a:t> </a:t>
            </a:r>
            <a:r>
              <a:rPr lang="ru-RU" dirty="0" err="1"/>
              <a:t>ядерних</a:t>
            </a:r>
            <a:r>
              <a:rPr lang="ru-RU" dirty="0"/>
              <a:t> бомб.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вибухи</a:t>
            </a:r>
            <a:r>
              <a:rPr lang="ru-RU" dirty="0"/>
              <a:t> </a:t>
            </a:r>
            <a:r>
              <a:rPr lang="ru-RU" dirty="0" err="1"/>
              <a:t>здатні</a:t>
            </a:r>
            <a:r>
              <a:rPr lang="ru-RU" dirty="0"/>
              <a:t> </a:t>
            </a:r>
            <a:r>
              <a:rPr lang="ru-RU" dirty="0" err="1"/>
              <a:t>порушувати</a:t>
            </a:r>
            <a:r>
              <a:rPr lang="ru-RU" dirty="0"/>
              <a:t> </a:t>
            </a:r>
            <a:r>
              <a:rPr lang="ru-RU" dirty="0" err="1"/>
              <a:t>лінії</a:t>
            </a:r>
            <a:r>
              <a:rPr lang="ru-RU" dirty="0"/>
              <a:t> </a:t>
            </a:r>
            <a:r>
              <a:rPr lang="ru-RU" dirty="0" err="1"/>
              <a:t>магнітного</a:t>
            </a:r>
            <a:r>
              <a:rPr lang="ru-RU" dirty="0"/>
              <a:t> поля </a:t>
            </a:r>
            <a:r>
              <a:rPr lang="ru-RU" dirty="0" err="1"/>
              <a:t>поблизу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 </a:t>
            </a:r>
            <a:r>
              <a:rPr lang="ru-RU" dirty="0" err="1"/>
              <a:t>сонячних</a:t>
            </a:r>
            <a:r>
              <a:rPr lang="ru-RU" dirty="0"/>
              <a:t> </a:t>
            </a:r>
            <a:r>
              <a:rPr lang="ru-RU" dirty="0" err="1"/>
              <a:t>плям</a:t>
            </a:r>
            <a:r>
              <a:rPr lang="ru-RU" dirty="0"/>
              <a:t> та </a:t>
            </a:r>
            <a:r>
              <a:rPr lang="ru-RU" dirty="0" err="1"/>
              <a:t>викидати</a:t>
            </a:r>
            <a:r>
              <a:rPr lang="ru-RU" dirty="0"/>
              <a:t> </a:t>
            </a:r>
            <a:r>
              <a:rPr lang="ru-RU" dirty="0" err="1"/>
              <a:t>частину</a:t>
            </a:r>
            <a:r>
              <a:rPr lang="ru-RU" dirty="0"/>
              <a:t> </a:t>
            </a:r>
            <a:r>
              <a:rPr lang="ru-RU" dirty="0" err="1"/>
              <a:t>сонячної</a:t>
            </a:r>
            <a:r>
              <a:rPr lang="ru-RU" dirty="0"/>
              <a:t> </a:t>
            </a:r>
            <a:r>
              <a:rPr lang="ru-RU" dirty="0" err="1"/>
              <a:t>атмосфери</a:t>
            </a:r>
            <a:r>
              <a:rPr lang="ru-RU" dirty="0"/>
              <a:t> (</a:t>
            </a:r>
            <a:r>
              <a:rPr lang="ru-RU" dirty="0" err="1"/>
              <a:t>корони</a:t>
            </a:r>
            <a:r>
              <a:rPr lang="ru-RU" dirty="0"/>
              <a:t>) у космос. Плазма, яка </a:t>
            </a:r>
            <a:r>
              <a:rPr lang="ru-RU" dirty="0" err="1"/>
              <a:t>викидається</a:t>
            </a:r>
            <a:r>
              <a:rPr lang="ru-RU" dirty="0"/>
              <a:t> і </a:t>
            </a:r>
            <a:r>
              <a:rPr lang="ru-RU" dirty="0" err="1"/>
              <a:t>розпочинає</a:t>
            </a:r>
            <a:r>
              <a:rPr lang="ru-RU" dirty="0"/>
              <a:t> свою </a:t>
            </a:r>
            <a:r>
              <a:rPr lang="ru-RU" dirty="0" err="1"/>
              <a:t>подорож</a:t>
            </a:r>
            <a:r>
              <a:rPr lang="ru-RU" dirty="0"/>
              <a:t> через </a:t>
            </a:r>
            <a:r>
              <a:rPr lang="ru-RU" dirty="0" err="1"/>
              <a:t>міжпланетний</a:t>
            </a:r>
            <a:r>
              <a:rPr lang="ru-RU" dirty="0"/>
              <a:t> </a:t>
            </a:r>
            <a:r>
              <a:rPr lang="ru-RU" dirty="0" err="1"/>
              <a:t>простір</a:t>
            </a:r>
            <a:r>
              <a:rPr lang="ru-RU" dirty="0"/>
              <a:t>, </a:t>
            </a:r>
            <a:r>
              <a:rPr lang="ru-RU" dirty="0" err="1"/>
              <a:t>називається</a:t>
            </a:r>
            <a:r>
              <a:rPr lang="ru-RU" dirty="0"/>
              <a:t> </a:t>
            </a:r>
            <a:r>
              <a:rPr lang="ru-RU" dirty="0" err="1"/>
              <a:t>викидом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.</a:t>
            </a:r>
          </a:p>
          <a:p>
            <a:r>
              <a:rPr lang="ru-RU" dirty="0" err="1"/>
              <a:t>Однак</a:t>
            </a:r>
            <a:r>
              <a:rPr lang="ru-RU" dirty="0"/>
              <a:t>, </a:t>
            </a:r>
            <a:r>
              <a:rPr lang="ru-RU" dirty="0" err="1"/>
              <a:t>повернемося</a:t>
            </a:r>
            <a:r>
              <a:rPr lang="ru-RU" dirty="0"/>
              <a:t> до </a:t>
            </a:r>
            <a:r>
              <a:rPr lang="ru-RU" dirty="0" err="1"/>
              <a:t>сонячних</a:t>
            </a:r>
            <a:r>
              <a:rPr lang="ru-RU" dirty="0"/>
              <a:t> </a:t>
            </a:r>
            <a:r>
              <a:rPr lang="ru-RU" dirty="0" err="1"/>
              <a:t>плям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без них у нас не буде </a:t>
            </a:r>
            <a:r>
              <a:rPr lang="ru-RU" dirty="0" err="1"/>
              <a:t>сонячних</a:t>
            </a:r>
            <a:r>
              <a:rPr lang="ru-RU" dirty="0"/>
              <a:t> </a:t>
            </a:r>
            <a:r>
              <a:rPr lang="ru-RU" dirty="0" err="1"/>
              <a:t>спалахів</a:t>
            </a:r>
            <a:r>
              <a:rPr lang="ru-RU" dirty="0"/>
              <a:t>. </a:t>
            </a:r>
            <a:r>
              <a:rPr lang="ru-RU" dirty="0" err="1"/>
              <a:t>Сонячні</a:t>
            </a:r>
            <a:r>
              <a:rPr lang="ru-RU" dirty="0"/>
              <a:t> </a:t>
            </a:r>
            <a:r>
              <a:rPr lang="ru-RU" dirty="0" err="1"/>
              <a:t>плями</a:t>
            </a:r>
            <a:r>
              <a:rPr lang="ru-RU" dirty="0"/>
              <a:t>,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темні</a:t>
            </a:r>
            <a:r>
              <a:rPr lang="ru-RU" dirty="0"/>
              <a:t> та </a:t>
            </a:r>
            <a:r>
              <a:rPr lang="ru-RU" dirty="0" err="1"/>
              <a:t>прохолодні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 на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, де </a:t>
            </a:r>
            <a:r>
              <a:rPr lang="ru-RU" dirty="0" err="1"/>
              <a:t>силові</a:t>
            </a:r>
            <a:r>
              <a:rPr lang="ru-RU" dirty="0"/>
              <a:t> </a:t>
            </a:r>
            <a:r>
              <a:rPr lang="ru-RU" dirty="0" err="1"/>
              <a:t>лінії</a:t>
            </a:r>
            <a:r>
              <a:rPr lang="ru-RU" dirty="0"/>
              <a:t> </a:t>
            </a:r>
            <a:r>
              <a:rPr lang="ru-RU" dirty="0" err="1"/>
              <a:t>магнітного</a:t>
            </a:r>
            <a:r>
              <a:rPr lang="ru-RU" dirty="0"/>
              <a:t> поля </a:t>
            </a:r>
            <a:r>
              <a:rPr lang="ru-RU" dirty="0" err="1"/>
              <a:t>виходять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середини</a:t>
            </a:r>
            <a:r>
              <a:rPr lang="ru-RU" dirty="0"/>
              <a:t> </a:t>
            </a:r>
            <a:r>
              <a:rPr lang="ru-RU" dirty="0" err="1"/>
              <a:t>крізь</a:t>
            </a:r>
            <a:r>
              <a:rPr lang="ru-RU" dirty="0"/>
              <a:t> </a:t>
            </a:r>
            <a:r>
              <a:rPr lang="ru-RU" dirty="0" err="1"/>
              <a:t>поверхню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. Коли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лінії</a:t>
            </a:r>
            <a:r>
              <a:rPr lang="ru-RU" dirty="0"/>
              <a:t> </a:t>
            </a:r>
            <a:r>
              <a:rPr lang="ru-RU" dirty="0" err="1"/>
              <a:t>магнітного</a:t>
            </a:r>
            <a:r>
              <a:rPr lang="ru-RU" dirty="0"/>
              <a:t> поля </a:t>
            </a:r>
            <a:r>
              <a:rPr lang="ru-RU" dirty="0" err="1"/>
              <a:t>конкуруючи</a:t>
            </a:r>
            <a:r>
              <a:rPr lang="ru-RU" dirty="0"/>
              <a:t> один з одним </a:t>
            </a:r>
            <a:r>
              <a:rPr lang="ru-RU" dirty="0" err="1"/>
              <a:t>перемикаються</a:t>
            </a:r>
            <a:r>
              <a:rPr lang="ru-RU" dirty="0"/>
              <a:t> на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лінії</a:t>
            </a:r>
            <a:r>
              <a:rPr lang="ru-RU" dirty="0"/>
              <a:t>, </a:t>
            </a:r>
            <a:r>
              <a:rPr lang="ru-RU" dirty="0" err="1"/>
              <a:t>виділяється</a:t>
            </a:r>
            <a:r>
              <a:rPr lang="ru-RU" dirty="0"/>
              <a:t> </a:t>
            </a:r>
            <a:r>
              <a:rPr lang="ru-RU" dirty="0" err="1"/>
              <a:t>величезна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спричиняє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сонячним</a:t>
            </a:r>
            <a:r>
              <a:rPr lang="ru-RU" dirty="0"/>
              <a:t> </a:t>
            </a:r>
            <a:r>
              <a:rPr lang="ru-RU" dirty="0" err="1"/>
              <a:t>спалахом</a:t>
            </a:r>
            <a:r>
              <a:rPr lang="ru-RU" dirty="0"/>
              <a:t>. </a:t>
            </a:r>
            <a:r>
              <a:rPr lang="ru-RU" dirty="0" err="1"/>
              <a:t>Однак</a:t>
            </a:r>
            <a:r>
              <a:rPr lang="ru-RU" dirty="0"/>
              <a:t> </a:t>
            </a:r>
            <a:r>
              <a:rPr lang="ru-RU" dirty="0" err="1"/>
              <a:t>сонячні</a:t>
            </a:r>
            <a:r>
              <a:rPr lang="ru-RU" dirty="0"/>
              <a:t> </a:t>
            </a:r>
            <a:r>
              <a:rPr lang="ru-RU" dirty="0" err="1"/>
              <a:t>плями</a:t>
            </a:r>
            <a:r>
              <a:rPr lang="ru-RU" dirty="0"/>
              <a:t> не </a:t>
            </a:r>
            <a:r>
              <a:rPr lang="ru-RU" dirty="0" err="1"/>
              <a:t>завжди</a:t>
            </a:r>
            <a:r>
              <a:rPr lang="ru-RU" dirty="0"/>
              <a:t> є на </a:t>
            </a:r>
            <a:r>
              <a:rPr lang="ru-RU" dirty="0" err="1"/>
              <a:t>Сонці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Так </a:t>
            </a:r>
            <a:r>
              <a:rPr lang="ru-RU" dirty="0" err="1"/>
              <a:t>звані</a:t>
            </a:r>
            <a:r>
              <a:rPr lang="ru-RU" dirty="0"/>
              <a:t> </a:t>
            </a:r>
            <a:r>
              <a:rPr lang="ru-RU" dirty="0" err="1"/>
              <a:t>виверження</a:t>
            </a:r>
            <a:r>
              <a:rPr lang="ru-RU" dirty="0"/>
              <a:t> ниток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викликати</a:t>
            </a:r>
            <a:r>
              <a:rPr lang="ru-RU" dirty="0"/>
              <a:t> </a:t>
            </a:r>
            <a:r>
              <a:rPr lang="ru-RU" dirty="0" err="1"/>
              <a:t>викиди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 в космос. Нитки є </a:t>
            </a:r>
            <a:r>
              <a:rPr lang="ru-RU" dirty="0" err="1"/>
              <a:t>хмарами</a:t>
            </a:r>
            <a:r>
              <a:rPr lang="ru-RU" dirty="0"/>
              <a:t> </a:t>
            </a:r>
            <a:r>
              <a:rPr lang="ru-RU" dirty="0" err="1"/>
              <a:t>іонізованого</a:t>
            </a:r>
            <a:r>
              <a:rPr lang="ru-RU" dirty="0"/>
              <a:t> газу,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формуються</a:t>
            </a:r>
            <a:r>
              <a:rPr lang="ru-RU" dirty="0"/>
              <a:t> над </a:t>
            </a:r>
            <a:r>
              <a:rPr lang="ru-RU" dirty="0" err="1"/>
              <a:t>сонячною</a:t>
            </a:r>
            <a:r>
              <a:rPr lang="ru-RU" dirty="0"/>
              <a:t> </a:t>
            </a:r>
            <a:r>
              <a:rPr lang="ru-RU" dirty="0" err="1"/>
              <a:t>поверхнею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областями з </a:t>
            </a:r>
            <a:r>
              <a:rPr lang="ru-RU" dirty="0" err="1"/>
              <a:t>протилежною</a:t>
            </a:r>
            <a:r>
              <a:rPr lang="ru-RU" dirty="0"/>
              <a:t> </a:t>
            </a:r>
            <a:r>
              <a:rPr lang="ru-RU" dirty="0" err="1"/>
              <a:t>магнітною</a:t>
            </a:r>
            <a:r>
              <a:rPr lang="ru-RU" dirty="0"/>
              <a:t> </a:t>
            </a:r>
            <a:r>
              <a:rPr lang="ru-RU" dirty="0" err="1"/>
              <a:t>полярністю</a:t>
            </a:r>
            <a:r>
              <a:rPr lang="ru-RU" dirty="0"/>
              <a:t>. Коли нитка </a:t>
            </a:r>
            <a:r>
              <a:rPr lang="ru-RU" dirty="0" err="1"/>
              <a:t>стає</a:t>
            </a:r>
            <a:r>
              <a:rPr lang="ru-RU" dirty="0"/>
              <a:t> </a:t>
            </a:r>
            <a:r>
              <a:rPr lang="ru-RU" dirty="0" err="1"/>
              <a:t>нестійкою</a:t>
            </a:r>
            <a:r>
              <a:rPr lang="ru-RU" dirty="0"/>
              <a:t>, вона </a:t>
            </a:r>
            <a:r>
              <a:rPr lang="ru-RU" dirty="0" err="1"/>
              <a:t>руйнується</a:t>
            </a:r>
            <a:r>
              <a:rPr lang="ru-RU" dirty="0"/>
              <a:t> та </a:t>
            </a:r>
            <a:r>
              <a:rPr lang="ru-RU" dirty="0" err="1"/>
              <a:t>поглинається</a:t>
            </a:r>
            <a:r>
              <a:rPr lang="ru-RU" dirty="0"/>
              <a:t> </a:t>
            </a:r>
            <a:r>
              <a:rPr lang="ru-RU" dirty="0" err="1"/>
              <a:t>Сонцем</a:t>
            </a:r>
            <a:r>
              <a:rPr lang="ru-RU" dirty="0"/>
              <a:t>. </a:t>
            </a:r>
            <a:r>
              <a:rPr lang="ru-RU" dirty="0" err="1"/>
              <a:t>Однак</a:t>
            </a:r>
            <a:r>
              <a:rPr lang="ru-RU" dirty="0"/>
              <a:t>, </a:t>
            </a:r>
            <a:r>
              <a:rPr lang="ru-RU" dirty="0" err="1"/>
              <a:t>деякі</a:t>
            </a:r>
            <a:r>
              <a:rPr lang="ru-RU" dirty="0"/>
              <a:t> нитки не </a:t>
            </a:r>
            <a:r>
              <a:rPr lang="ru-RU" dirty="0" err="1"/>
              <a:t>поглинаються</a:t>
            </a:r>
            <a:r>
              <a:rPr lang="ru-RU" dirty="0"/>
              <a:t> </a:t>
            </a:r>
            <a:r>
              <a:rPr lang="ru-RU" dirty="0" err="1"/>
              <a:t>Сонцем</a:t>
            </a:r>
            <a:r>
              <a:rPr lang="ru-RU" dirty="0"/>
              <a:t>, а </a:t>
            </a:r>
            <a:r>
              <a:rPr lang="ru-RU" dirty="0" err="1"/>
              <a:t>вивергаються</a:t>
            </a:r>
            <a:r>
              <a:rPr lang="ru-RU" dirty="0"/>
              <a:t> і </a:t>
            </a:r>
            <a:r>
              <a:rPr lang="ru-RU" dirty="0" err="1"/>
              <a:t>потужність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 такого </a:t>
            </a:r>
            <a:r>
              <a:rPr lang="ru-RU" dirty="0" err="1"/>
              <a:t>виверження</a:t>
            </a:r>
            <a:r>
              <a:rPr lang="ru-RU" dirty="0"/>
              <a:t> </a:t>
            </a:r>
            <a:r>
              <a:rPr lang="ru-RU" dirty="0" err="1"/>
              <a:t>настільки</a:t>
            </a:r>
            <a:r>
              <a:rPr lang="ru-RU" dirty="0"/>
              <a:t> велика,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долати</a:t>
            </a:r>
            <a:r>
              <a:rPr lang="ru-RU" dirty="0"/>
              <a:t> </a:t>
            </a:r>
            <a:r>
              <a:rPr lang="ru-RU" dirty="0" err="1"/>
              <a:t>гравітацію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, </a:t>
            </a:r>
            <a:r>
              <a:rPr lang="ru-RU" dirty="0" err="1"/>
              <a:t>плазмова</a:t>
            </a:r>
            <a:r>
              <a:rPr lang="ru-RU" dirty="0"/>
              <a:t> </a:t>
            </a:r>
            <a:r>
              <a:rPr lang="ru-RU" dirty="0" err="1"/>
              <a:t>хмара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вийшла</a:t>
            </a:r>
            <a:r>
              <a:rPr lang="ru-RU" dirty="0"/>
              <a:t> в </a:t>
            </a:r>
            <a:r>
              <a:rPr lang="ru-RU" dirty="0" err="1"/>
              <a:t>результаті</a:t>
            </a:r>
            <a:r>
              <a:rPr lang="ru-RU" dirty="0"/>
              <a:t>, </a:t>
            </a:r>
            <a:r>
              <a:rPr lang="ru-RU" dirty="0" err="1"/>
              <a:t>називається</a:t>
            </a:r>
            <a:r>
              <a:rPr lang="ru-RU" dirty="0"/>
              <a:t> ... </a:t>
            </a:r>
            <a:r>
              <a:rPr lang="ru-RU" dirty="0" err="1"/>
              <a:t>дійсно</a:t>
            </a:r>
            <a:r>
              <a:rPr lang="ru-RU" dirty="0"/>
              <a:t>,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здогадалися</a:t>
            </a:r>
            <a:r>
              <a:rPr lang="ru-RU" dirty="0"/>
              <a:t> ... </a:t>
            </a:r>
            <a:r>
              <a:rPr lang="ru-RU" dirty="0" err="1"/>
              <a:t>викидом</a:t>
            </a:r>
            <a:r>
              <a:rPr lang="ru-RU" dirty="0"/>
              <a:t> </a:t>
            </a:r>
            <a:r>
              <a:rPr lang="ru-RU" dirty="0" err="1"/>
              <a:t>корональної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.</a:t>
            </a:r>
          </a:p>
          <a:p>
            <a:r>
              <a:rPr lang="ru-RU" dirty="0" err="1"/>
              <a:t>Сильні</a:t>
            </a:r>
            <a:r>
              <a:rPr lang="ru-RU" dirty="0"/>
              <a:t> </a:t>
            </a:r>
            <a:r>
              <a:rPr lang="ru-RU" dirty="0" err="1"/>
              <a:t>сонячні</a:t>
            </a:r>
            <a:r>
              <a:rPr lang="ru-RU" dirty="0"/>
              <a:t> </a:t>
            </a:r>
            <a:r>
              <a:rPr lang="ru-RU" dirty="0" err="1"/>
              <a:t>події</a:t>
            </a:r>
            <a:r>
              <a:rPr lang="ru-RU" dirty="0"/>
              <a:t>, </a:t>
            </a:r>
            <a:r>
              <a:rPr lang="ru-RU" dirty="0" err="1"/>
              <a:t>такі</a:t>
            </a:r>
            <a:r>
              <a:rPr lang="ru-RU" dirty="0"/>
              <a:t> як </a:t>
            </a:r>
            <a:r>
              <a:rPr lang="ru-RU" dirty="0" err="1"/>
              <a:t>сонячні</a:t>
            </a:r>
            <a:r>
              <a:rPr lang="ru-RU" dirty="0"/>
              <a:t> </a:t>
            </a:r>
            <a:r>
              <a:rPr lang="ru-RU" dirty="0" err="1"/>
              <a:t>спалахи</a:t>
            </a:r>
            <a:r>
              <a:rPr lang="ru-RU" dirty="0"/>
              <a:t> та </a:t>
            </a:r>
            <a:r>
              <a:rPr lang="ru-RU" dirty="0" err="1"/>
              <a:t>виверження</a:t>
            </a:r>
            <a:r>
              <a:rPr lang="ru-RU" dirty="0"/>
              <a:t> ниток, </a:t>
            </a:r>
            <a:r>
              <a:rPr lang="ru-RU" dirty="0" err="1"/>
              <a:t>іноді</a:t>
            </a:r>
            <a:r>
              <a:rPr lang="ru-RU" dirty="0"/>
              <a:t> </a:t>
            </a:r>
            <a:r>
              <a:rPr lang="ru-RU" dirty="0" err="1"/>
              <a:t>викидають</a:t>
            </a:r>
            <a:r>
              <a:rPr lang="ru-RU" dirty="0"/>
              <a:t> у космос </a:t>
            </a:r>
            <a:r>
              <a:rPr lang="ru-RU" dirty="0" err="1"/>
              <a:t>велику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заряджених</a:t>
            </a:r>
            <a:r>
              <a:rPr lang="ru-RU" dirty="0"/>
              <a:t> </a:t>
            </a:r>
            <a:r>
              <a:rPr lang="ru-RU" dirty="0" err="1"/>
              <a:t>частинок</a:t>
            </a:r>
            <a:r>
              <a:rPr lang="ru-RU" dirty="0"/>
              <a:t>.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важливі</a:t>
            </a:r>
            <a:r>
              <a:rPr lang="ru-RU" dirty="0"/>
              <a:t> </a:t>
            </a:r>
            <a:r>
              <a:rPr lang="ru-RU" dirty="0" err="1"/>
              <a:t>частинки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протони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пошкодити</a:t>
            </a:r>
            <a:r>
              <a:rPr lang="ru-RU" dirty="0"/>
              <a:t> </a:t>
            </a:r>
            <a:r>
              <a:rPr lang="ru-RU" dirty="0" err="1"/>
              <a:t>супутники</a:t>
            </a:r>
            <a:r>
              <a:rPr lang="ru-RU" dirty="0"/>
              <a:t> і </a:t>
            </a:r>
            <a:r>
              <a:rPr lang="ru-RU" dirty="0" err="1"/>
              <a:t>зробити</a:t>
            </a:r>
            <a:r>
              <a:rPr lang="ru-RU" dirty="0"/>
              <a:t> </a:t>
            </a:r>
            <a:r>
              <a:rPr lang="ru-RU" dirty="0" err="1"/>
              <a:t>високочастотний</a:t>
            </a:r>
            <a:r>
              <a:rPr lang="ru-RU" dirty="0"/>
              <a:t> </a:t>
            </a:r>
            <a:r>
              <a:rPr lang="ru-RU" dirty="0" err="1"/>
              <a:t>радіозв'язок</a:t>
            </a:r>
            <a:r>
              <a:rPr lang="ru-RU" dirty="0"/>
              <a:t> у </a:t>
            </a:r>
            <a:r>
              <a:rPr lang="ru-RU" dirty="0" err="1"/>
              <a:t>полярних</a:t>
            </a:r>
            <a:r>
              <a:rPr lang="ru-RU" dirty="0"/>
              <a:t> широтах </a:t>
            </a:r>
            <a:r>
              <a:rPr lang="ru-RU" dirty="0" err="1"/>
              <a:t>важким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неможливим</a:t>
            </a:r>
            <a:r>
              <a:rPr lang="ru-RU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14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24" name="Прямоугольник 23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26976" y="217303"/>
            <a:ext cx="723606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Сонячні</a:t>
            </a:r>
            <a:r>
              <a:rPr lang="ru-RU" dirty="0"/>
              <a:t> </a:t>
            </a:r>
            <a:r>
              <a:rPr lang="ru-RU" dirty="0" err="1"/>
              <a:t>плями</a:t>
            </a:r>
            <a:r>
              <a:rPr lang="ru-RU" dirty="0"/>
              <a:t> </a:t>
            </a:r>
            <a:r>
              <a:rPr lang="ru-RU" dirty="0" err="1"/>
              <a:t>спостерігаються</a:t>
            </a:r>
            <a:r>
              <a:rPr lang="ru-RU" dirty="0"/>
              <a:t> як </a:t>
            </a:r>
            <a:r>
              <a:rPr lang="ru-RU" dirty="0" err="1"/>
              <a:t>темних</a:t>
            </a:r>
            <a:r>
              <a:rPr lang="ru-RU" dirty="0"/>
              <a:t> (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оточенням</a:t>
            </a:r>
            <a:r>
              <a:rPr lang="ru-RU" dirty="0"/>
              <a:t>) </a:t>
            </a:r>
            <a:r>
              <a:rPr lang="ru-RU" dirty="0" err="1"/>
              <a:t>плям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місця</a:t>
            </a:r>
            <a:r>
              <a:rPr lang="ru-RU" dirty="0"/>
              <a:t> на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, де </a:t>
            </a:r>
            <a:r>
              <a:rPr lang="ru-RU" dirty="0" err="1"/>
              <a:t>силові</a:t>
            </a:r>
            <a:r>
              <a:rPr lang="ru-RU" dirty="0"/>
              <a:t> </a:t>
            </a:r>
            <a:r>
              <a:rPr lang="ru-RU" dirty="0" err="1"/>
              <a:t>лінії</a:t>
            </a:r>
            <a:r>
              <a:rPr lang="ru-RU" dirty="0"/>
              <a:t> </a:t>
            </a:r>
            <a:r>
              <a:rPr lang="ru-RU" dirty="0" err="1"/>
              <a:t>магнітного</a:t>
            </a:r>
            <a:r>
              <a:rPr lang="ru-RU" dirty="0"/>
              <a:t> поля </a:t>
            </a:r>
            <a:r>
              <a:rPr lang="ru-RU" dirty="0" err="1"/>
              <a:t>перетинають</a:t>
            </a:r>
            <a:r>
              <a:rPr lang="ru-RU" dirty="0"/>
              <a:t> </a:t>
            </a:r>
            <a:r>
              <a:rPr lang="ru-RU" dirty="0" err="1"/>
              <a:t>поверхню</a:t>
            </a:r>
            <a:r>
              <a:rPr lang="ru-RU" dirty="0"/>
              <a:t> </a:t>
            </a:r>
            <a:r>
              <a:rPr lang="ru-RU" dirty="0" err="1"/>
              <a:t>виходять</a:t>
            </a:r>
            <a:r>
              <a:rPr lang="ru-RU" dirty="0"/>
              <a:t> з </a:t>
            </a:r>
            <a:r>
              <a:rPr lang="ru-RU" dirty="0" err="1"/>
              <a:t>тіла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. </a:t>
            </a:r>
            <a:r>
              <a:rPr lang="ru-RU" dirty="0" err="1"/>
              <a:t>Розмір</a:t>
            </a:r>
            <a:r>
              <a:rPr lang="ru-RU" dirty="0"/>
              <a:t> </a:t>
            </a:r>
            <a:r>
              <a:rPr lang="ru-RU" dirty="0" err="1"/>
              <a:t>сонячних</a:t>
            </a:r>
            <a:r>
              <a:rPr lang="ru-RU" dirty="0"/>
              <a:t> </a:t>
            </a:r>
            <a:r>
              <a:rPr lang="ru-RU" dirty="0" err="1"/>
              <a:t>плям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в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разів</a:t>
            </a:r>
            <a:r>
              <a:rPr lang="ru-RU" dirty="0"/>
              <a:t> </a:t>
            </a:r>
            <a:r>
              <a:rPr lang="ru-RU" dirty="0" err="1"/>
              <a:t>перевершувати</a:t>
            </a:r>
            <a:r>
              <a:rPr lang="ru-RU" dirty="0"/>
              <a:t> Землю і вони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темніші</a:t>
            </a:r>
            <a:r>
              <a:rPr lang="ru-RU" dirty="0"/>
              <a:t>, тому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температура </a:t>
            </a:r>
            <a:r>
              <a:rPr lang="ru-RU" dirty="0" err="1"/>
              <a:t>нижча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навколишньої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. </a:t>
            </a:r>
            <a:r>
              <a:rPr lang="ru-RU" dirty="0" err="1"/>
              <a:t>Сонячна</a:t>
            </a:r>
            <a:r>
              <a:rPr lang="ru-RU" dirty="0"/>
              <a:t> </a:t>
            </a:r>
            <a:r>
              <a:rPr lang="ru-RU" dirty="0" err="1"/>
              <a:t>пляма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мати</a:t>
            </a:r>
            <a:r>
              <a:rPr lang="ru-RU" dirty="0"/>
              <a:t> температуру </a:t>
            </a:r>
            <a:r>
              <a:rPr lang="ru-RU" dirty="0" err="1"/>
              <a:t>близько</a:t>
            </a:r>
            <a:r>
              <a:rPr lang="ru-RU" dirty="0"/>
              <a:t> 3700°</a:t>
            </a:r>
            <a:r>
              <a:rPr lang="en-US" dirty="0"/>
              <a:t>C.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звучить</a:t>
            </a:r>
            <a:r>
              <a:rPr lang="ru-RU" dirty="0"/>
              <a:t> </a:t>
            </a:r>
            <a:r>
              <a:rPr lang="ru-RU" dirty="0" err="1"/>
              <a:t>солідно</a:t>
            </a:r>
            <a:r>
              <a:rPr lang="ru-RU" dirty="0"/>
              <a:t>, але в </a:t>
            </a:r>
            <a:r>
              <a:rPr lang="ru-RU" dirty="0" err="1"/>
              <a:t>порівнянні</a:t>
            </a:r>
            <a:r>
              <a:rPr lang="ru-RU" dirty="0"/>
              <a:t> з температурою </a:t>
            </a:r>
            <a:r>
              <a:rPr lang="ru-RU" dirty="0" err="1"/>
              <a:t>фотосфери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, яка становить </a:t>
            </a:r>
            <a:r>
              <a:rPr lang="ru-RU" dirty="0" err="1"/>
              <a:t>приблизно</a:t>
            </a:r>
            <a:r>
              <a:rPr lang="ru-RU" dirty="0"/>
              <a:t> 5500 ° </a:t>
            </a:r>
            <a:r>
              <a:rPr lang="en-US" dirty="0"/>
              <a:t>C, </a:t>
            </a:r>
            <a:r>
              <a:rPr lang="ru-RU" dirty="0" err="1"/>
              <a:t>різниця</a:t>
            </a:r>
            <a:r>
              <a:rPr lang="ru-RU" dirty="0"/>
              <a:t> </a:t>
            </a:r>
            <a:r>
              <a:rPr lang="ru-RU" dirty="0" err="1"/>
              <a:t>суттєва</a:t>
            </a:r>
            <a:r>
              <a:rPr lang="ru-RU" dirty="0"/>
              <a:t>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уявити</a:t>
            </a:r>
            <a:r>
              <a:rPr lang="ru-RU" dirty="0"/>
              <a:t> </a:t>
            </a:r>
            <a:r>
              <a:rPr lang="ru-RU" dirty="0" err="1"/>
              <a:t>сонячну</a:t>
            </a:r>
            <a:r>
              <a:rPr lang="ru-RU" dirty="0"/>
              <a:t> </a:t>
            </a:r>
            <a:r>
              <a:rPr lang="ru-RU" dirty="0" err="1"/>
              <a:t>пляму</a:t>
            </a:r>
            <a:r>
              <a:rPr lang="ru-RU" dirty="0"/>
              <a:t> в </a:t>
            </a:r>
            <a:r>
              <a:rPr lang="ru-RU" dirty="0" err="1"/>
              <a:t>нічному</a:t>
            </a:r>
            <a:r>
              <a:rPr lang="ru-RU" dirty="0"/>
              <a:t> </a:t>
            </a:r>
            <a:r>
              <a:rPr lang="ru-RU" dirty="0" err="1"/>
              <a:t>небі</a:t>
            </a:r>
            <a:r>
              <a:rPr lang="ru-RU" dirty="0"/>
              <a:t>, то вона </a:t>
            </a:r>
            <a:r>
              <a:rPr lang="ru-RU" dirty="0" err="1"/>
              <a:t>світила</a:t>
            </a:r>
            <a:r>
              <a:rPr lang="ru-RU" dirty="0"/>
              <a:t> б так само </a:t>
            </a:r>
            <a:r>
              <a:rPr lang="ru-RU" dirty="0" err="1"/>
              <a:t>яскраво</a:t>
            </a:r>
            <a:r>
              <a:rPr lang="ru-RU" dirty="0"/>
              <a:t>, як </a:t>
            </a:r>
            <a:r>
              <a:rPr lang="ru-RU" dirty="0" err="1"/>
              <a:t>світить</a:t>
            </a:r>
            <a:r>
              <a:rPr lang="ru-RU" dirty="0"/>
              <a:t> </a:t>
            </a:r>
            <a:r>
              <a:rPr lang="ru-RU" dirty="0" err="1"/>
              <a:t>Сонце</a:t>
            </a:r>
            <a:r>
              <a:rPr lang="ru-RU" dirty="0"/>
              <a:t> в </a:t>
            </a:r>
            <a:r>
              <a:rPr lang="ru-RU" dirty="0" err="1"/>
              <a:t>години</a:t>
            </a:r>
            <a:r>
              <a:rPr lang="ru-RU" dirty="0"/>
              <a:t> </a:t>
            </a:r>
            <a:r>
              <a:rPr lang="ru-RU" dirty="0" err="1"/>
              <a:t>світанку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заходу </a:t>
            </a:r>
            <a:r>
              <a:rPr lang="ru-RU" dirty="0" err="1"/>
              <a:t>сонця</a:t>
            </a:r>
            <a:r>
              <a:rPr lang="ru-RU" dirty="0"/>
              <a:t>.</a:t>
            </a:r>
          </a:p>
          <a:p>
            <a:r>
              <a:rPr lang="ru-RU" dirty="0"/>
              <a:t>У </a:t>
            </a:r>
            <a:r>
              <a:rPr lang="ru-RU" dirty="0" err="1"/>
              <a:t>період</a:t>
            </a:r>
            <a:r>
              <a:rPr lang="ru-RU" dirty="0"/>
              <a:t> максимуму </a:t>
            </a:r>
            <a:r>
              <a:rPr lang="ru-RU" dirty="0" err="1"/>
              <a:t>сонячного</a:t>
            </a:r>
            <a:r>
              <a:rPr lang="ru-RU" dirty="0"/>
              <a:t> циклу </a:t>
            </a:r>
            <a:r>
              <a:rPr lang="ru-RU" dirty="0" err="1"/>
              <a:t>Сонячні</a:t>
            </a:r>
            <a:r>
              <a:rPr lang="ru-RU" dirty="0"/>
              <a:t> </a:t>
            </a:r>
            <a:r>
              <a:rPr lang="ru-RU" dirty="0" err="1"/>
              <a:t>плями</a:t>
            </a:r>
            <a:r>
              <a:rPr lang="ru-RU" dirty="0"/>
              <a:t> – </a:t>
            </a:r>
            <a:r>
              <a:rPr lang="ru-RU" dirty="0" err="1"/>
              <a:t>звичайне</a:t>
            </a:r>
            <a:r>
              <a:rPr lang="ru-RU" dirty="0"/>
              <a:t> </a:t>
            </a:r>
            <a:r>
              <a:rPr lang="ru-RU" dirty="0" err="1"/>
              <a:t>явище</a:t>
            </a:r>
            <a:r>
              <a:rPr lang="ru-RU" dirty="0"/>
              <a:t> на </a:t>
            </a:r>
            <a:r>
              <a:rPr lang="ru-RU" dirty="0" err="1"/>
              <a:t>Сонці</a:t>
            </a:r>
            <a:r>
              <a:rPr lang="ru-RU" dirty="0"/>
              <a:t>. Максимум </a:t>
            </a:r>
            <a:r>
              <a:rPr lang="ru-RU" dirty="0" err="1"/>
              <a:t>сонячного</a:t>
            </a:r>
            <a:r>
              <a:rPr lang="ru-RU" dirty="0"/>
              <a:t> циклу -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найбільшої</a:t>
            </a:r>
            <a:r>
              <a:rPr lang="ru-RU" dirty="0"/>
              <a:t> </a:t>
            </a:r>
            <a:r>
              <a:rPr lang="ru-RU" dirty="0" err="1"/>
              <a:t>сонячної</a:t>
            </a:r>
            <a:r>
              <a:rPr lang="ru-RU" dirty="0"/>
              <a:t> </a:t>
            </a:r>
            <a:r>
              <a:rPr lang="ru-RU" dirty="0" err="1"/>
              <a:t>активності</a:t>
            </a:r>
            <a:r>
              <a:rPr lang="ru-RU" dirty="0"/>
              <a:t>, де один </a:t>
            </a:r>
            <a:r>
              <a:rPr lang="ru-RU" dirty="0" err="1"/>
              <a:t>сонячний</a:t>
            </a:r>
            <a:r>
              <a:rPr lang="ru-RU" dirty="0"/>
              <a:t> цикл </a:t>
            </a:r>
            <a:r>
              <a:rPr lang="ru-RU" dirty="0" err="1"/>
              <a:t>триває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11 </a:t>
            </a:r>
            <a:r>
              <a:rPr lang="ru-RU" dirty="0" err="1"/>
              <a:t>років</a:t>
            </a:r>
            <a:r>
              <a:rPr lang="ru-RU" dirty="0"/>
              <a:t>.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мінімуму</a:t>
            </a:r>
            <a:r>
              <a:rPr lang="ru-RU" dirty="0"/>
              <a:t> </a:t>
            </a:r>
            <a:r>
              <a:rPr lang="ru-RU" dirty="0" err="1"/>
              <a:t>сонячного</a:t>
            </a:r>
            <a:r>
              <a:rPr lang="ru-RU" dirty="0"/>
              <a:t> циклу </a:t>
            </a:r>
            <a:r>
              <a:rPr lang="ru-RU" dirty="0" err="1"/>
              <a:t>плям</a:t>
            </a:r>
            <a:r>
              <a:rPr lang="ru-RU" dirty="0"/>
              <a:t> на видимому </a:t>
            </a:r>
            <a:r>
              <a:rPr lang="ru-RU" dirty="0" err="1"/>
              <a:t>сонячному</a:t>
            </a:r>
            <a:r>
              <a:rPr lang="ru-RU" dirty="0"/>
              <a:t> диску </a:t>
            </a:r>
            <a:r>
              <a:rPr lang="ru-RU" dirty="0" err="1"/>
              <a:t>з'являється</a:t>
            </a:r>
            <a:r>
              <a:rPr lang="ru-RU" dirty="0"/>
              <a:t> мало і часто </a:t>
            </a:r>
            <a:r>
              <a:rPr lang="ru-RU" dirty="0" err="1"/>
              <a:t>буває</a:t>
            </a:r>
            <a:r>
              <a:rPr lang="ru-RU" dirty="0"/>
              <a:t> так, </a:t>
            </a:r>
            <a:r>
              <a:rPr lang="ru-RU" dirty="0" err="1"/>
              <a:t>що</a:t>
            </a:r>
            <a:r>
              <a:rPr lang="ru-RU" dirty="0"/>
              <a:t> вони не </a:t>
            </a:r>
            <a:r>
              <a:rPr lang="ru-RU" dirty="0" err="1"/>
              <a:t>виникають</a:t>
            </a:r>
            <a:r>
              <a:rPr lang="ru-RU" dirty="0"/>
              <a:t> </a:t>
            </a:r>
            <a:r>
              <a:rPr lang="ru-RU" dirty="0" err="1"/>
              <a:t>зовсім</a:t>
            </a:r>
            <a:r>
              <a:rPr lang="ru-RU" dirty="0"/>
              <a:t>. </a:t>
            </a:r>
            <a:r>
              <a:rPr lang="ru-RU" dirty="0" err="1"/>
              <a:t>Сонячні</a:t>
            </a:r>
            <a:r>
              <a:rPr lang="ru-RU" dirty="0"/>
              <a:t> </a:t>
            </a:r>
            <a:r>
              <a:rPr lang="ru-RU" dirty="0" err="1"/>
              <a:t>плями</a:t>
            </a:r>
            <a:r>
              <a:rPr lang="ru-RU" dirty="0"/>
              <a:t> </a:t>
            </a:r>
            <a:r>
              <a:rPr lang="ru-RU" dirty="0" err="1"/>
              <a:t>утворюються</a:t>
            </a:r>
            <a:r>
              <a:rPr lang="ru-RU" dirty="0"/>
              <a:t> там, де </a:t>
            </a:r>
            <a:r>
              <a:rPr lang="ru-RU" dirty="0" err="1"/>
              <a:t>силові</a:t>
            </a:r>
            <a:r>
              <a:rPr lang="ru-RU" dirty="0"/>
              <a:t> </a:t>
            </a:r>
            <a:r>
              <a:rPr lang="ru-RU" dirty="0" err="1"/>
              <a:t>лінії</a:t>
            </a:r>
            <a:r>
              <a:rPr lang="ru-RU" dirty="0"/>
              <a:t> </a:t>
            </a:r>
            <a:r>
              <a:rPr lang="ru-RU" dirty="0" err="1"/>
              <a:t>магнітного</a:t>
            </a:r>
            <a:r>
              <a:rPr lang="ru-RU" dirty="0"/>
              <a:t> поля </a:t>
            </a:r>
            <a:r>
              <a:rPr lang="ru-RU" dirty="0" err="1"/>
              <a:t>виходять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внутрішньої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, </a:t>
            </a:r>
            <a:r>
              <a:rPr lang="ru-RU" dirty="0" err="1"/>
              <a:t>перетинаючи</a:t>
            </a:r>
            <a:r>
              <a:rPr lang="ru-RU" dirty="0"/>
              <a:t> </a:t>
            </a:r>
            <a:r>
              <a:rPr lang="ru-RU" dirty="0" err="1"/>
              <a:t>поверхню</a:t>
            </a:r>
            <a:r>
              <a:rPr lang="ru-RU" dirty="0"/>
              <a:t>. </a:t>
            </a:r>
            <a:r>
              <a:rPr lang="ru-RU" dirty="0" err="1"/>
              <a:t>Важливо</a:t>
            </a:r>
            <a:r>
              <a:rPr lang="ru-RU" dirty="0"/>
              <a:t>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кожна</a:t>
            </a:r>
            <a:r>
              <a:rPr lang="ru-RU" dirty="0"/>
              <a:t> </a:t>
            </a:r>
            <a:r>
              <a:rPr lang="ru-RU" dirty="0" err="1"/>
              <a:t>сонячна</a:t>
            </a:r>
            <a:r>
              <a:rPr lang="ru-RU" dirty="0"/>
              <a:t> </a:t>
            </a:r>
            <a:r>
              <a:rPr lang="ru-RU" dirty="0" err="1"/>
              <a:t>пляма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свою </a:t>
            </a:r>
            <a:r>
              <a:rPr lang="ru-RU" dirty="0" err="1"/>
              <a:t>полярність</a:t>
            </a:r>
            <a:r>
              <a:rPr lang="ru-RU" dirty="0"/>
              <a:t>.</a:t>
            </a:r>
          </a:p>
          <a:p>
            <a:r>
              <a:rPr lang="ru-RU" dirty="0" err="1"/>
              <a:t>Сонячна</a:t>
            </a:r>
            <a:r>
              <a:rPr lang="ru-RU" dirty="0"/>
              <a:t> </a:t>
            </a:r>
            <a:r>
              <a:rPr lang="ru-RU" dirty="0" err="1"/>
              <a:t>пляма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частин</a:t>
            </a:r>
            <a:r>
              <a:rPr lang="ru-RU" dirty="0"/>
              <a:t>:</a:t>
            </a:r>
          </a:p>
          <a:p>
            <a:endParaRPr lang="ru-RU" dirty="0"/>
          </a:p>
          <a:p>
            <a:r>
              <a:rPr lang="ru-RU" dirty="0"/>
              <a:t>• Темна </a:t>
            </a:r>
            <a:r>
              <a:rPr lang="ru-RU" dirty="0" err="1"/>
              <a:t>частина</a:t>
            </a:r>
            <a:r>
              <a:rPr lang="ru-RU" dirty="0"/>
              <a:t> (</a:t>
            </a:r>
            <a:r>
              <a:rPr lang="en-US" dirty="0"/>
              <a:t>umbra)</a:t>
            </a:r>
          </a:p>
          <a:p>
            <a:r>
              <a:rPr lang="en-US" dirty="0"/>
              <a:t>• </a:t>
            </a:r>
            <a:r>
              <a:rPr lang="ru-RU" dirty="0" err="1"/>
              <a:t>Легша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навколо</a:t>
            </a:r>
            <a:r>
              <a:rPr lang="ru-RU" dirty="0"/>
              <a:t> </a:t>
            </a:r>
            <a:r>
              <a:rPr lang="ru-RU" dirty="0" err="1"/>
              <a:t>темної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(</a:t>
            </a:r>
            <a:r>
              <a:rPr lang="en-US" dirty="0"/>
              <a:t>penumbra)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14" y="217303"/>
            <a:ext cx="4096867" cy="13656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41" y="2818058"/>
            <a:ext cx="4349411" cy="237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9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сылка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578_TF56596226.potx" id="{D2167EBB-772B-42BB-B91D-40A7056DDBD1}" vid="{12BCA95D-5DC3-49D9-88C8-8645D35FAFA0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09F5EF-575C-40E7-A9C5-EC1F2A5548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775A23-75CA-4614-9647-C9B2CE742CA2}">
  <ds:schemaRefs>
    <ds:schemaRef ds:uri="16c05727-aa75-4e4a-9b5f-8a80a1165891"/>
    <ds:schemaRef ds:uri="http://schemas.microsoft.com/office/infopath/2007/PartnerControls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8A451F4C-A3A1-4FF3-AEA5-AE3EFF175B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Посылка</Template>
  <TotalTime>0</TotalTime>
  <Words>2490</Words>
  <Application>Microsoft Office PowerPoint</Application>
  <PresentationFormat>Широкоэкранный</PresentationFormat>
  <Paragraphs>88</Paragraphs>
  <Slides>15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Corbel</vt:lpstr>
      <vt:lpstr>Gill Sans MT</vt:lpstr>
      <vt:lpstr>Посылка</vt:lpstr>
      <vt:lpstr>Поширення корональних викидів від Сонця до Землі</vt:lpstr>
      <vt:lpstr>1. Що являє собою викид корональної маси</vt:lpstr>
      <vt:lpstr>Презентация PowerPoint</vt:lpstr>
      <vt:lpstr>1. Що являє собою викид корональної маси</vt:lpstr>
      <vt:lpstr>2. Космічні апарати для вивчення Сонця</vt:lpstr>
      <vt:lpstr>3. Методи визначення напряму руху корональної маси</vt:lpstr>
      <vt:lpstr>3. Методи визначення напряму руху корональної маси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2023-04-13T15:36:17Z</dcterms:created>
  <dcterms:modified xsi:type="dcterms:W3CDTF">2023-04-14T20:39:32Z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