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0" r:id="rId3"/>
    <p:sldId id="264" r:id="rId4"/>
    <p:sldId id="267" r:id="rId5"/>
    <p:sldId id="272" r:id="rId6"/>
    <p:sldId id="270" r:id="rId7"/>
    <p:sldId id="262" r:id="rId8"/>
    <p:sldId id="263" r:id="rId9"/>
    <p:sldId id="277" r:id="rId10"/>
    <p:sldId id="258" r:id="rId11"/>
    <p:sldId id="271" r:id="rId12"/>
    <p:sldId id="278" r:id="rId13"/>
    <p:sldId id="261" r:id="rId14"/>
    <p:sldId id="269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809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hart>
    <c:autoTitleDeleted val="1"/>
    <c:plotArea>
      <c:layout>
        <c:manualLayout>
          <c:layoutTarget val="inner"/>
          <c:xMode val="edge"/>
          <c:yMode val="edge"/>
          <c:x val="2.3804041004308427E-2"/>
          <c:y val="0.16777379753214955"/>
          <c:w val="0.62234685286980662"/>
          <c:h val="0.555331539387308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2"/>
          </c:dPt>
          <c:dPt>
            <c:idx val="1"/>
            <c:explosion val="4"/>
          </c:dPt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Учні в яких чотра збереглась</c:v>
                </c:pt>
                <c:pt idx="1">
                  <c:v>Учні в яких не збереглась чотра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20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BD542-A5EA-418C-A676-54849DDEF23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9337F-2EEC-4E9E-8D44-F354D5204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337F-2EEC-4E9E-8D44-F354D520481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7F61A-C248-49DA-BA18-5389AB36AF2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8E489-216B-4154-9CA9-9977B6B08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gauzia.travel.blog/2019/07/23/&#1090;&#1088;&#1080;-&#1075;&#1072;&#1075;&#1072;&#1091;&#1079;&#1089;&#1100;&#1082;&#1110;-&#1089;&#1080;&#1084;&#1074;&#1086;&#1083;&#1080;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Чотра</a:t>
            </a:r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- історична спадщина моєї родини 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МАН-Юніор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Одеське територіальне відділення МАН України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ДМИТРІВСЬКИЙ ЛІЦЕЙ ІМЕНІ С.С. КУРОГЛО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Історик-Юніор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995678"/>
            <a:ext cx="7358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 роботи</a:t>
            </a:r>
            <a:endParaRPr lang="ru-RU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учениця 7 класу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Ташогло</a:t>
            </a: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Влада Петрівна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ДМИТРІВСЬКИЙ ЛІЦЕЙ З ДОШКІЛЬНИМ ВІДДІЛЕННЯМ,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ПОЧАТКОВОЮ ШКОЛОЮ ТА ГІМНАЗІЄЮ ІМЕНІ С.С.КУРОГЛО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ГОРОДНЕНСЬКОЇ СІЛЬСЬКОЇ РАДИ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БОЛГРАДСЬКОГО РАЙОНУ ОДЕСЬКОЇ ОБЛАСТІ</a:t>
            </a:r>
            <a:endParaRPr lang="ru-RU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Керівники проекту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uk-UA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Петкова</a:t>
            </a: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Лілія Панасівна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uk-UA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Курогло</a:t>
            </a:r>
            <a:r>
              <a:rPr lang="uk-UA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Надія Іванівна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/>
          <a:lstStyle/>
          <a:p>
            <a:r>
              <a:rPr lang="ru-RU" dirty="0" err="1" smtClean="0"/>
              <a:t>Чотра</a:t>
            </a:r>
            <a:r>
              <a:rPr lang="ru-RU" dirty="0" smtClean="0"/>
              <a:t> в </a:t>
            </a:r>
            <a:r>
              <a:rPr lang="ru-RU" dirty="0" err="1" smtClean="0"/>
              <a:t>сьогоденні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Досі майстри виготовляють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чотри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замовлення. Не втратили своє призначення ці різьблені дерев'яні судини. І матеріал, з чого виготовляється для особливих випадків згідно з гагаузькими традиціями та звичаями посудина, вказується майстром. Матеріал – акація, дуб, черешня; зовнішнє покриття – олія, внутрішнє – натуральний віск, оздоблення – шкіра. І кожен майстер намагається вирізати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чотрі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свій малюнок, орнамент, щоб у ньому була національна своєрідність, гагаузький колорит. На деяких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чотрах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вирізали побажання. Найпоширеніше у гагаузів: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Саалик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Алла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версин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! («Дай Бог здоров'я!»).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ман юніор\il_570xN.868296082_le88.jpg"/>
          <p:cNvPicPr/>
          <p:nvPr/>
        </p:nvPicPr>
        <p:blipFill>
          <a:blip r:embed="rId3"/>
          <a:srcRect l="24725" r="25429"/>
          <a:stretch>
            <a:fillRect/>
          </a:stretch>
        </p:blipFill>
        <p:spPr bwMode="auto">
          <a:xfrm>
            <a:off x="3857620" y="4714884"/>
            <a:ext cx="1500198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:\ман юніор\youyiwaijiaowenwumudiaojiuhu_8265993_smal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714884"/>
            <a:ext cx="135732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:\ман юніор\1a741d514d4dfc96a323eef24d77329b.jpg"/>
          <p:cNvPicPr/>
          <p:nvPr/>
        </p:nvPicPr>
        <p:blipFill>
          <a:blip r:embed="rId5"/>
          <a:srcRect l="8772" t="10526" r="13450" b="13158"/>
          <a:stretch>
            <a:fillRect/>
          </a:stretch>
        </p:blipFill>
        <p:spPr bwMode="auto">
          <a:xfrm>
            <a:off x="7143768" y="4714884"/>
            <a:ext cx="164307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Покликання творити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103812" y="785794"/>
            <a:ext cx="4040188" cy="639762"/>
          </a:xfrm>
        </p:spPr>
        <p:txBody>
          <a:bodyPr/>
          <a:lstStyle/>
          <a:p>
            <a:r>
              <a:rPr lang="uk-UA" dirty="0" smtClean="0"/>
              <a:t>Віктор </a:t>
            </a:r>
            <a:r>
              <a:rPr lang="uk-UA" dirty="0" err="1" smtClean="0"/>
              <a:t>Лунгу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040188" cy="395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700" dirty="0" smtClean="0"/>
              <a:t>       Народний умілець Віктор </a:t>
            </a:r>
            <a:r>
              <a:rPr lang="uk-UA" sz="1700" dirty="0" err="1" smtClean="0"/>
              <a:t>Лунгу</a:t>
            </a:r>
            <a:r>
              <a:rPr lang="uk-UA" sz="1700" dirty="0" smtClean="0"/>
              <a:t> є одним із небагатьох людей в автономії, які досі виготовляють </a:t>
            </a:r>
            <a:r>
              <a:rPr lang="uk-UA" sz="1700" dirty="0" err="1" smtClean="0"/>
              <a:t>чотри</a:t>
            </a:r>
            <a:r>
              <a:rPr lang="uk-UA" sz="1700" dirty="0" smtClean="0"/>
              <a:t>. Варто зазначити, що у 2014 році на заході «Підприємець року» Віктор </a:t>
            </a:r>
            <a:r>
              <a:rPr lang="uk-UA" sz="1700" dirty="0" err="1" smtClean="0"/>
              <a:t>Лунгу</a:t>
            </a:r>
            <a:r>
              <a:rPr lang="uk-UA" sz="1700" dirty="0" smtClean="0"/>
              <a:t> став переможцем у номінації «Найкращий народний ремісник </a:t>
            </a:r>
            <a:r>
              <a:rPr lang="uk-UA" sz="1700" dirty="0" err="1" smtClean="0"/>
              <a:t>Гагаузії</a:t>
            </a:r>
            <a:r>
              <a:rPr lang="uk-UA" sz="1700" dirty="0" smtClean="0"/>
              <a:t>». </a:t>
            </a:r>
          </a:p>
          <a:p>
            <a:pPr>
              <a:buNone/>
            </a:pPr>
            <a:r>
              <a:rPr lang="uk-UA" sz="1700" dirty="0" smtClean="0"/>
              <a:t>       Віктор </a:t>
            </a:r>
            <a:r>
              <a:rPr lang="uk-UA" sz="1700" dirty="0" err="1" smtClean="0"/>
              <a:t>Лунгу</a:t>
            </a:r>
            <a:r>
              <a:rPr lang="uk-UA" sz="1700" dirty="0" smtClean="0"/>
              <a:t>, будучи родом із півночі Молдови, з волі нагоди потрапив до </a:t>
            </a:r>
            <a:r>
              <a:rPr lang="uk-UA" sz="1700" dirty="0" err="1" smtClean="0"/>
              <a:t>Комрата</a:t>
            </a:r>
            <a:r>
              <a:rPr lang="uk-UA" sz="1700" dirty="0" smtClean="0"/>
              <a:t>. Саме тут він познайомився з незвичайним на перший погляд предметом – </a:t>
            </a:r>
            <a:r>
              <a:rPr lang="uk-UA" sz="1700" dirty="0" err="1" smtClean="0"/>
              <a:t>чотрою</a:t>
            </a:r>
            <a:r>
              <a:rPr lang="uk-UA" sz="1700" dirty="0" smtClean="0"/>
              <a:t> гагаузькою. Завдяки допитливості Віктор </a:t>
            </a:r>
            <a:r>
              <a:rPr lang="uk-UA" sz="1700" dirty="0" err="1" smtClean="0"/>
              <a:t>Лунгу</a:t>
            </a:r>
            <a:r>
              <a:rPr lang="uk-UA" sz="1700" dirty="0" smtClean="0"/>
              <a:t> відвідав музеї в </a:t>
            </a:r>
            <a:r>
              <a:rPr lang="uk-UA" sz="1700" dirty="0" err="1" smtClean="0"/>
              <a:t>Бешалмі</a:t>
            </a:r>
            <a:r>
              <a:rPr lang="uk-UA" sz="1700" dirty="0" smtClean="0"/>
              <a:t>, щоб побачити, як виглядали </a:t>
            </a:r>
            <a:r>
              <a:rPr lang="uk-UA" sz="1700" dirty="0" err="1" smtClean="0"/>
              <a:t>чотри</a:t>
            </a:r>
            <a:r>
              <a:rPr lang="uk-UA" sz="1700" dirty="0" smtClean="0"/>
              <a:t> за старих часів. Після цього він отримав пропозицію зробити цей предмет своїми руками.</a:t>
            </a:r>
          </a:p>
          <a:p>
            <a:pPr>
              <a:buNone/>
            </a:pPr>
            <a:endParaRPr lang="ru-RU" sz="17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714348" y="785794"/>
            <a:ext cx="4041775" cy="639762"/>
          </a:xfrm>
        </p:spPr>
        <p:txBody>
          <a:bodyPr/>
          <a:lstStyle/>
          <a:p>
            <a:r>
              <a:rPr lang="uk-UA" dirty="0" smtClean="0"/>
              <a:t>Дмитро Кара</a:t>
            </a:r>
            <a:endParaRPr lang="uk-UA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0" y="1571612"/>
            <a:ext cx="4572032" cy="48577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6800" dirty="0" smtClean="0"/>
              <a:t>        </a:t>
            </a:r>
            <a:r>
              <a:rPr lang="uk-UA" sz="6800" dirty="0" smtClean="0"/>
              <a:t>Дмитро Степанович займається виготовленням спеціального замовлення для урочистостей з проведення Дня вина. Одним із оригінальних виробів у творчості Дмитра Кара є гагаузька </a:t>
            </a:r>
            <a:r>
              <a:rPr lang="uk-UA" sz="6800" dirty="0" err="1" smtClean="0"/>
              <a:t>чотра</a:t>
            </a:r>
            <a:r>
              <a:rPr lang="uk-UA" sz="6800" dirty="0" smtClean="0"/>
              <a:t>. Стіни </a:t>
            </a:r>
            <a:r>
              <a:rPr lang="uk-UA" sz="6800" dirty="0" err="1" smtClean="0"/>
              <a:t>чотри</a:t>
            </a:r>
            <a:r>
              <a:rPr lang="uk-UA" sz="6800" dirty="0" smtClean="0"/>
              <a:t> прикрашені різьбленням по дереву з багатьма орнаментами. «Саме </a:t>
            </a:r>
            <a:r>
              <a:rPr lang="uk-UA" sz="6800" dirty="0" err="1" smtClean="0"/>
              <a:t>чотра</a:t>
            </a:r>
            <a:r>
              <a:rPr lang="uk-UA" sz="6800" dirty="0" smtClean="0"/>
              <a:t> відбиває самобутність нашого народу» - говорить майстер. Такі вироби майстер не лише виготовляє, а й реставрує.</a:t>
            </a:r>
          </a:p>
          <a:p>
            <a:pPr>
              <a:lnSpc>
                <a:spcPct val="120000"/>
              </a:lnSpc>
              <a:buNone/>
            </a:pPr>
            <a:r>
              <a:rPr lang="ru-RU" sz="6800" dirty="0" smtClean="0"/>
              <a:t>       </a:t>
            </a:r>
            <a:r>
              <a:rPr lang="ru-RU" sz="6800" dirty="0" err="1" smtClean="0"/>
              <a:t>Закінчивши</a:t>
            </a:r>
            <a:r>
              <a:rPr lang="ru-RU" sz="6800" dirty="0" smtClean="0"/>
              <a:t> </a:t>
            </a:r>
            <a:r>
              <a:rPr lang="ru-RU" sz="6800" dirty="0" err="1" smtClean="0"/>
              <a:t>Одеський</a:t>
            </a:r>
            <a:r>
              <a:rPr lang="ru-RU" sz="6800" dirty="0" smtClean="0"/>
              <a:t> </a:t>
            </a:r>
            <a:r>
              <a:rPr lang="ru-RU" sz="6800" dirty="0" err="1" smtClean="0"/>
              <a:t>педагогічний</a:t>
            </a:r>
            <a:r>
              <a:rPr lang="ru-RU" sz="6800" dirty="0" smtClean="0"/>
              <a:t> </a:t>
            </a:r>
            <a:r>
              <a:rPr lang="ru-RU" sz="6800" dirty="0" err="1" smtClean="0"/>
              <a:t>інститут</a:t>
            </a:r>
            <a:r>
              <a:rPr lang="ru-RU" sz="6800" dirty="0" smtClean="0"/>
              <a:t> </a:t>
            </a:r>
            <a:r>
              <a:rPr lang="ru-RU" sz="6800" dirty="0" err="1" smtClean="0"/>
              <a:t>ім</a:t>
            </a:r>
            <a:r>
              <a:rPr lang="ru-RU" sz="6800" dirty="0" smtClean="0"/>
              <a:t>. </a:t>
            </a:r>
            <a:r>
              <a:rPr lang="ru-RU" sz="6800" dirty="0" err="1" smtClean="0"/>
              <a:t>Ушинського</a:t>
            </a:r>
            <a:r>
              <a:rPr lang="ru-RU" sz="6800" dirty="0" smtClean="0"/>
              <a:t>, </a:t>
            </a:r>
            <a:r>
              <a:rPr lang="ru-RU" sz="6800" dirty="0" err="1" smtClean="0"/>
              <a:t>здобувши</a:t>
            </a:r>
            <a:r>
              <a:rPr lang="ru-RU" sz="6800" dirty="0" smtClean="0"/>
              <a:t> </a:t>
            </a:r>
            <a:r>
              <a:rPr lang="ru-RU" sz="6800" dirty="0" err="1" smtClean="0"/>
              <a:t>спеціальність</a:t>
            </a:r>
            <a:r>
              <a:rPr lang="ru-RU" sz="6800" dirty="0" smtClean="0"/>
              <a:t> </a:t>
            </a:r>
            <a:r>
              <a:rPr lang="ru-RU" sz="6800" dirty="0" err="1" smtClean="0"/>
              <a:t>викладача</a:t>
            </a:r>
            <a:r>
              <a:rPr lang="ru-RU" sz="6800" dirty="0" smtClean="0"/>
              <a:t> </a:t>
            </a:r>
            <a:r>
              <a:rPr lang="ru-RU" sz="6800" dirty="0" err="1" smtClean="0"/>
              <a:t>образотворчого</a:t>
            </a:r>
            <a:r>
              <a:rPr lang="ru-RU" sz="6800" dirty="0" smtClean="0"/>
              <a:t> </a:t>
            </a:r>
            <a:r>
              <a:rPr lang="ru-RU" sz="6800" dirty="0" err="1" smtClean="0"/>
              <a:t>мистецтва</a:t>
            </a:r>
            <a:r>
              <a:rPr lang="ru-RU" sz="6800" dirty="0" smtClean="0"/>
              <a:t>, </a:t>
            </a:r>
            <a:r>
              <a:rPr lang="ru-RU" sz="6800" dirty="0" err="1" smtClean="0"/>
              <a:t>він</a:t>
            </a:r>
            <a:r>
              <a:rPr lang="ru-RU" sz="6800" dirty="0" smtClean="0"/>
              <a:t> усе </a:t>
            </a:r>
            <a:r>
              <a:rPr lang="ru-RU" sz="6800" dirty="0" err="1" smtClean="0"/>
              <a:t>своє</a:t>
            </a:r>
            <a:r>
              <a:rPr lang="ru-RU" sz="6800" dirty="0" smtClean="0"/>
              <a:t> </a:t>
            </a:r>
            <a:r>
              <a:rPr lang="ru-RU" sz="6800" dirty="0" err="1" smtClean="0"/>
              <a:t>життя</a:t>
            </a:r>
            <a:r>
              <a:rPr lang="ru-RU" sz="6800" dirty="0" smtClean="0"/>
              <a:t> </a:t>
            </a:r>
            <a:r>
              <a:rPr lang="ru-RU" sz="6800" dirty="0" err="1" smtClean="0"/>
              <a:t>присвятив</a:t>
            </a:r>
            <a:r>
              <a:rPr lang="ru-RU" sz="6800" dirty="0" smtClean="0"/>
              <a:t> </a:t>
            </a:r>
            <a:r>
              <a:rPr lang="ru-RU" sz="6800" dirty="0" err="1" smtClean="0"/>
              <a:t>цьому</a:t>
            </a:r>
            <a:r>
              <a:rPr lang="ru-RU" sz="6800" dirty="0" smtClean="0"/>
              <a:t> ремеслу. </a:t>
            </a:r>
            <a:r>
              <a:rPr lang="ru-RU" sz="6800" dirty="0" err="1" smtClean="0"/>
              <a:t>Численні</a:t>
            </a:r>
            <a:r>
              <a:rPr lang="ru-RU" sz="6800" dirty="0" smtClean="0"/>
              <a:t> </a:t>
            </a:r>
            <a:r>
              <a:rPr lang="ru-RU" sz="6800" dirty="0" err="1" smtClean="0"/>
              <a:t>дипломи</a:t>
            </a:r>
            <a:r>
              <a:rPr lang="ru-RU" sz="6800" dirty="0" smtClean="0"/>
              <a:t> </a:t>
            </a:r>
            <a:r>
              <a:rPr lang="ru-RU" sz="6800" dirty="0" err="1" smtClean="0"/>
              <a:t>є</a:t>
            </a:r>
            <a:r>
              <a:rPr lang="ru-RU" sz="6800" dirty="0" smtClean="0"/>
              <a:t> </a:t>
            </a:r>
            <a:r>
              <a:rPr lang="ru-RU" sz="6800" dirty="0" err="1" smtClean="0"/>
              <a:t>свідченням</a:t>
            </a:r>
            <a:r>
              <a:rPr lang="ru-RU" sz="6800" dirty="0" smtClean="0"/>
              <a:t> </a:t>
            </a:r>
            <a:r>
              <a:rPr lang="ru-RU" sz="6800" dirty="0" err="1" smtClean="0"/>
              <a:t>визнання</a:t>
            </a:r>
            <a:r>
              <a:rPr lang="ru-RU" sz="6800" dirty="0" smtClean="0"/>
              <a:t> </a:t>
            </a:r>
            <a:r>
              <a:rPr lang="ru-RU" sz="6800" dirty="0" err="1" smtClean="0"/>
              <a:t>високої</a:t>
            </a:r>
            <a:r>
              <a:rPr lang="ru-RU" sz="6800" dirty="0" smtClean="0"/>
              <a:t> </a:t>
            </a:r>
            <a:r>
              <a:rPr lang="ru-RU" sz="6800" dirty="0" err="1" smtClean="0"/>
              <a:t>майстерності</a:t>
            </a:r>
            <a:r>
              <a:rPr lang="ru-RU" sz="6800" dirty="0" smtClean="0"/>
              <a:t> </a:t>
            </a:r>
            <a:r>
              <a:rPr lang="ru-RU" sz="6800" dirty="0" err="1" smtClean="0"/>
              <a:t>Дмитра</a:t>
            </a:r>
            <a:r>
              <a:rPr lang="ru-RU" sz="6800" dirty="0" smtClean="0"/>
              <a:t> Кара у </a:t>
            </a:r>
            <a:r>
              <a:rPr lang="ru-RU" sz="6800" dirty="0" err="1" smtClean="0"/>
              <a:t>декоративно-ужитковому</a:t>
            </a:r>
            <a:r>
              <a:rPr lang="ru-RU" sz="6800" dirty="0" smtClean="0"/>
              <a:t> </a:t>
            </a:r>
            <a:r>
              <a:rPr lang="ru-RU" sz="6800" dirty="0" err="1" smtClean="0"/>
              <a:t>мистецтві</a:t>
            </a:r>
            <a:r>
              <a:rPr lang="ru-RU" sz="6800" dirty="0" smtClean="0"/>
              <a:t> </a:t>
            </a:r>
            <a:r>
              <a:rPr lang="ru-RU" sz="6800" dirty="0" err="1" smtClean="0"/>
              <a:t>Гагаузії</a:t>
            </a:r>
            <a:r>
              <a:rPr lang="ru-RU" sz="6800" dirty="0" smtClean="0"/>
              <a:t>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28660" y="0"/>
            <a:ext cx="957266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Популярність </a:t>
            </a:r>
            <a:r>
              <a:rPr lang="uk-UA" dirty="0" err="1" smtClean="0"/>
              <a:t>чотри</a:t>
            </a:r>
            <a:r>
              <a:rPr lang="uk-UA" dirty="0" smtClean="0"/>
              <a:t> в моєму селі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Серед учнів моєї школи було проведено опитування. Вияснилося, що більшість учнів не мають вдома такий посуд, як </a:t>
            </a:r>
            <a:r>
              <a:rPr lang="uk-UA" dirty="0" err="1" smtClean="0"/>
              <a:t>чотра</a:t>
            </a:r>
            <a:r>
              <a:rPr lang="uk-UA" dirty="0" smtClean="0"/>
              <a:t>. Не дивлячись на те, що цей посуд майже не використовується в наш час, але для багатьох це пам’ять про рідних, традиції й минуле свого народу.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серж\AppData\Local\Microsoft\Windows\Temporary Internet Files\Content.Word\IMG-3eb0deb2109907da9b305d3f7b82eb73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785795"/>
            <a:ext cx="4857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села у 2021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святковому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концерті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презентований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герб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Дмитрівки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символі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гагаузського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гагаузького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герба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Костянтинович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пояснив нам,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Червона фляга (</a:t>
            </a:r>
            <a:r>
              <a:rPr lang="uk-UA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чотра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дерев'яна посудина для вина, що використовується згідно з традиціями для особливих урочистостей, відображає заняття мешканців виноградарством та виноробством.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Символічне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гагаузів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загальногагаузький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конкурс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проводиться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Федерацією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фермерів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Гагаузії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носить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uk-UA" dirty="0" smtClean="0"/>
              <a:t>Цінність </a:t>
            </a:r>
            <a:r>
              <a:rPr lang="uk-UA" dirty="0" err="1" smtClean="0"/>
              <a:t>чотри</a:t>
            </a:r>
            <a:r>
              <a:rPr lang="uk-UA" dirty="0" smtClean="0"/>
              <a:t> в </a:t>
            </a:r>
            <a:r>
              <a:rPr lang="uk-UA" dirty="0" err="1" smtClean="0"/>
              <a:t>Бесарабії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0"/>
            <a:ext cx="4714908" cy="774720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60007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err="1" smtClean="0"/>
              <a:t>Чотра</a:t>
            </a:r>
            <a:r>
              <a:rPr lang="uk-UA" dirty="0" smtClean="0"/>
              <a:t> – це різьблена </a:t>
            </a:r>
            <a:r>
              <a:rPr lang="uk-UA" dirty="0" smtClean="0"/>
              <a:t>дерев'яна посудина</a:t>
            </a:r>
            <a:r>
              <a:rPr lang="uk-UA" dirty="0" smtClean="0"/>
              <a:t>, призначена для вина і використовується в особливих випадках згідно з гагаузькими традиціями для частування гостей, скликання на свята, такі як весілля та хрестини. В моїй родині цей витвір мистецтва зберігається як родинна пам’ять і передається у спадок з покоління в покоління.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В сучасному світі </a:t>
            </a:r>
            <a:r>
              <a:rPr lang="uk-UA" dirty="0" err="1" smtClean="0"/>
              <a:t>чотра</a:t>
            </a:r>
            <a:r>
              <a:rPr lang="uk-UA" dirty="0" smtClean="0"/>
              <a:t> є символом свята гагаузького вина, з давніх-давен найяскравіша, значуща і шанована подія для всіх гагаузів. </a:t>
            </a:r>
            <a:r>
              <a:rPr lang="ru-RU" dirty="0" err="1" smtClean="0"/>
              <a:t>Вважа</a:t>
            </a:r>
            <a:r>
              <a:rPr lang="uk-UA" dirty="0" smtClean="0"/>
              <a:t>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треба </a:t>
            </a:r>
            <a:r>
              <a:rPr lang="ru-RU" dirty="0" err="1" smtClean="0"/>
              <a:t>стимулювати</a:t>
            </a:r>
            <a:r>
              <a:rPr lang="ru-RU" dirty="0" smtClean="0"/>
              <a:t> у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промислів</a:t>
            </a:r>
            <a:r>
              <a:rPr lang="ru-RU" dirty="0" smtClean="0"/>
              <a:t>, </a:t>
            </a:r>
            <a:r>
              <a:rPr lang="ru-RU" dirty="0" err="1" smtClean="0"/>
              <a:t>заохочувати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, </a:t>
            </a:r>
            <a:r>
              <a:rPr lang="ru-RU" dirty="0" err="1" smtClean="0"/>
              <a:t>стимулювати</a:t>
            </a:r>
            <a:r>
              <a:rPr lang="ru-RU" dirty="0" smtClean="0"/>
              <a:t> молодь до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uk-UA" dirty="0" smtClean="0"/>
              <a:t>Такий виріб не лише посилить почуття патріотизму, а й стане унікальним сувеніром для себе та близьких.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Література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Курогло</a:t>
            </a:r>
            <a:r>
              <a:rPr lang="ru-RU" dirty="0" smtClean="0"/>
              <a:t> С. С. Семейная обрядность гагаузов в XIX – начале XX вв. / С. С. </a:t>
            </a:r>
            <a:r>
              <a:rPr lang="ru-RU" dirty="0" err="1" smtClean="0"/>
              <a:t>Курогло</a:t>
            </a:r>
            <a:r>
              <a:rPr lang="ru-RU" dirty="0" smtClean="0"/>
              <a:t>. – Кишинев, 1980. – 241 с. </a:t>
            </a:r>
          </a:p>
          <a:p>
            <a:r>
              <a:rPr lang="en-US" dirty="0" smtClean="0"/>
              <a:t>file:///C:/Users/%D1%81%D0%B5%D1%80%D0%B6/Documents/%D1%87%D0%BE%D1%82%D1%80%D0%B0.pdf</a:t>
            </a:r>
            <a:endParaRPr lang="ru-RU" dirty="0" smtClean="0"/>
          </a:p>
          <a:p>
            <a:r>
              <a:rPr lang="ru-RU" dirty="0" err="1" smtClean="0"/>
              <a:t>Karanfil</a:t>
            </a:r>
            <a:r>
              <a:rPr lang="ru-RU" dirty="0" smtClean="0"/>
              <a:t> </a:t>
            </a:r>
            <a:r>
              <a:rPr lang="ru-RU" dirty="0" err="1" smtClean="0"/>
              <a:t>Güllü</a:t>
            </a:r>
            <a:r>
              <a:rPr lang="ru-RU" dirty="0" smtClean="0"/>
              <a:t>. Актуализация традиционной культуры гагаузов как путь к самосохранению // </a:t>
            </a:r>
            <a:r>
              <a:rPr lang="ru-RU" dirty="0" err="1" smtClean="0"/>
              <a:t>Son</a:t>
            </a:r>
            <a:r>
              <a:rPr lang="ru-RU" dirty="0" smtClean="0"/>
              <a:t> </a:t>
            </a:r>
            <a:r>
              <a:rPr lang="ru-RU" dirty="0" err="1" smtClean="0"/>
              <a:t>Sesler</a:t>
            </a:r>
            <a:r>
              <a:rPr lang="ru-RU" dirty="0" smtClean="0"/>
              <a:t> </a:t>
            </a:r>
            <a:r>
              <a:rPr lang="ru-RU" dirty="0" err="1" smtClean="0"/>
              <a:t>Last</a:t>
            </a:r>
            <a:r>
              <a:rPr lang="ru-RU" dirty="0" smtClean="0"/>
              <a:t> </a:t>
            </a:r>
            <a:r>
              <a:rPr lang="ru-RU" dirty="0" err="1" smtClean="0"/>
              <a:t>Voices</a:t>
            </a:r>
            <a:r>
              <a:rPr lang="ru-RU" dirty="0" smtClean="0"/>
              <a:t>. 2014. [</a:t>
            </a:r>
            <a:r>
              <a:rPr lang="ru-RU" dirty="0" err="1" smtClean="0"/>
              <a:t>Електроний</a:t>
            </a:r>
            <a:r>
              <a:rPr lang="ru-RU" dirty="0" smtClean="0"/>
              <a:t> ресурс]. Режим </a:t>
            </a:r>
            <a:r>
              <a:rPr lang="ru-RU" dirty="0" err="1" smtClean="0"/>
              <a:t>доступу:http</a:t>
            </a:r>
            <a:r>
              <a:rPr lang="ru-RU" dirty="0" smtClean="0"/>
              <a:t>://</a:t>
            </a:r>
            <a:r>
              <a:rPr lang="ru-RU" dirty="0" err="1" smtClean="0"/>
              <a:t>tehlikedekidiller.com</a:t>
            </a:r>
            <a:r>
              <a:rPr lang="ru-RU" dirty="0" smtClean="0"/>
              <a:t>/</a:t>
            </a:r>
            <a:r>
              <a:rPr lang="ru-RU" dirty="0" err="1" smtClean="0"/>
              <a:t>turkce</a:t>
            </a:r>
            <a:r>
              <a:rPr lang="ru-RU" dirty="0" smtClean="0"/>
              <a:t>/</a:t>
            </a:r>
            <a:r>
              <a:rPr lang="ru-RU" dirty="0" err="1" smtClean="0"/>
              <a:t>wpcontent</a:t>
            </a:r>
            <a:r>
              <a:rPr lang="ru-RU" dirty="0" smtClean="0"/>
              <a:t>/</a:t>
            </a:r>
            <a:r>
              <a:rPr lang="ru-RU" dirty="0" err="1" smtClean="0"/>
              <a:t>uploads</a:t>
            </a:r>
            <a:r>
              <a:rPr lang="ru-RU" dirty="0" smtClean="0"/>
              <a:t>/G%C3%BCll%C3%BC-Karanfil-Rus%C3%A7a.pdf</a:t>
            </a:r>
          </a:p>
          <a:p>
            <a:r>
              <a:rPr lang="ru-RU" u="sng" dirty="0" smtClean="0">
                <a:hlinkClick r:id="rId3"/>
              </a:rPr>
              <a:t>https://gagauzia.travel.blog/2019/07/23/</a:t>
            </a:r>
            <a:r>
              <a:rPr lang="uk-UA" u="sng" dirty="0" err="1" smtClean="0">
                <a:hlinkClick r:id="rId3"/>
              </a:rPr>
              <a:t>три-гагаузські-символи</a:t>
            </a:r>
            <a:r>
              <a:rPr lang="uk-UA" u="sng" dirty="0" smtClean="0">
                <a:hlinkClick r:id="rId3"/>
              </a:rPr>
              <a:t>/</a:t>
            </a:r>
            <a:endParaRPr lang="uk-UA" u="sng" dirty="0" smtClean="0"/>
          </a:p>
          <a:p>
            <a:r>
              <a:rPr lang="uk-UA" dirty="0" smtClean="0"/>
              <a:t>Тлумачний словник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50" y="428604"/>
            <a:ext cx="89297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описати історію походження гагаузької </a:t>
            </a:r>
            <a:r>
              <a:rPr lang="uk-UA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чотри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цей атрибут потрапив до моїх нащадків, як ним користувалися в побуті та на свята.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здійснити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пошукову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роботу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з</a:t>
            </a:r>
            <a:r>
              <a:rPr lang="uk-UA" sz="2400" dirty="0" smtClean="0"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ясувати, як і коли цей артефакт  потрапив до нашої родини;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опрацювати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додатков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історичні джерела, з</a:t>
            </a:r>
            <a:r>
              <a:rPr lang="uk-UA" sz="2400" dirty="0" smtClean="0"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ясувати, яке символічне значення </a:t>
            </a:r>
            <a:r>
              <a:rPr lang="uk-UA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чотра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має для гагаузького народу;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формувати  шанобливе ставлення до історичної спадщини свого родоводу.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Об'єкт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lang="uk-UA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гагаузька </a:t>
            </a:r>
            <a:r>
              <a:rPr lang="uk-UA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чотра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історичне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минуле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сьогодення використання </a:t>
            </a:r>
            <a:r>
              <a:rPr lang="uk-UA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чотри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побуті та на свята.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застосовано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історико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системний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усної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історії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Як </a:t>
            </a:r>
            <a:r>
              <a:rPr lang="ru-RU" sz="3200" dirty="0" err="1" smtClean="0"/>
              <a:t>чотра</a:t>
            </a:r>
            <a:r>
              <a:rPr lang="ru-RU" sz="3200" dirty="0" smtClean="0"/>
              <a:t> стала </a:t>
            </a:r>
            <a:r>
              <a:rPr lang="ru-RU" sz="3200" dirty="0" err="1" smtClean="0"/>
              <a:t>родинною</a:t>
            </a:r>
            <a:r>
              <a:rPr lang="ru-RU" sz="3200" dirty="0" smtClean="0"/>
              <a:t> </a:t>
            </a:r>
            <a:r>
              <a:rPr lang="ru-RU" sz="3200" dirty="0" err="1" smtClean="0"/>
              <a:t>реліквією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4643438" y="1500174"/>
            <a:ext cx="4500562" cy="5357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200" dirty="0" smtClean="0">
                <a:solidFill>
                  <a:schemeClr val="tx1"/>
                </a:solidFill>
              </a:rPr>
              <a:t>     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 з малечку мене зацікавив цей витвір мистецтва.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Чотра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національна візитна картка, яка не залишить байдужим жодного справжнього гагауза. 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Односельці приходили до нас та просили їм віддати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чотру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свята або весілля. Повертали назад наповненою вином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Звідки вона з’явилась у нашій родині? Коли? Моя мама розповіла мені цікаву історію.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9628" t="5000" r="18165" b="15000"/>
          <a:stretch>
            <a:fillRect/>
          </a:stretch>
        </p:blipFill>
        <p:spPr bwMode="auto">
          <a:xfrm>
            <a:off x="642910" y="1500174"/>
            <a:ext cx="3571900" cy="464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72132" y="1571612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1"/>
            <a:ext cx="350046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428604"/>
            <a:ext cx="4572032" cy="6143668"/>
          </a:xfrm>
        </p:spPr>
        <p:txBody>
          <a:bodyPr>
            <a:normAutofit fontScale="92500" lnSpcReduction="10000"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У період румунської окупації, багато мешканців села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Дмитрівка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виїхало в пошуках роботи. Мій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прадідусь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Дмитро, коло був ще малолітнім хлопчиком, разом зі своїм братом поїхав до Добруджі. Він тривалий час працював на чужині візником в одного заможнішого пана. Заробивши грошей, сам повернувся назад на Батьківщину. Через багато років розлуки, його рідний брат приїхав у гості. Його подарунком була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чотра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– яка символізувала радість довгоочікуваної зустрічі між братами.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dirty="0" err="1" smtClean="0"/>
              <a:t>Тлумачний</a:t>
            </a:r>
            <a:r>
              <a:rPr lang="ru-RU" dirty="0" smtClean="0"/>
              <a:t> словник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3071810"/>
            <a:ext cx="8229600" cy="4143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У тлумачному словнику дається таке пояснення, що таке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чотра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… «Це фляга з вином, з яким запрошують на весілля.»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Чотра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гагаузька традиційна дубова посудина для вина, яку раніше видовбували з цілісного шматка дерева: ясеня чи горіха.. У культурі гагаузького народу цей напрямок декоративно-ужиткового мистецтва є носієм самобутності нашого народу і призначений, головним чином, для побуту людей.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Чотра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це символ поваги до того, кого пригощають вином та статусу того, кого пригощають. З давніх-давен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чотру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використовували як термос, який дозволяв зберегти температуру та смакові якості вина.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928670"/>
            <a:ext cx="364333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/>
          <a:lstStyle/>
          <a:p>
            <a:r>
              <a:rPr lang="uk-UA" dirty="0" err="1" smtClean="0"/>
              <a:t>Чотра</a:t>
            </a:r>
            <a:r>
              <a:rPr lang="uk-UA" dirty="0" smtClean="0"/>
              <a:t> в літературі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600" smtClean="0">
                <a:latin typeface="Times New Roman" pitchFamily="18" charset="0"/>
                <a:cs typeface="Times New Roman" pitchFamily="18" charset="0"/>
              </a:rPr>
              <a:t>     Відомий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гагаузький письменник, етнограф, поет Дмитро Кара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Чобан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так пише про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чотри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: «Весільні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чотри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виготовлялися майстрами-різьбярами високого класу. Коштували вони дорого і купувалися лише заможними селянами. З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чотрою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доброго селянського вина, якими славитиметься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Буджацька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земля, запрошували на весілля. Потім нею користувалися для частування вином як у будинках нареченого, нареченої, де проходило весілля, так і на вулиці, на весільних ходах, на вінчанні, на хрещених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проводах.Пригощаючись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вином із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чотри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бажали благополучного завершення весілля, щастя, здоров'я та достатку молодим. с.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Бешалма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 1982.»</a:t>
            </a:r>
          </a:p>
          <a:p>
            <a:endParaRPr lang="ru-RU" dirty="0"/>
          </a:p>
        </p:txBody>
      </p:sp>
      <p:pic>
        <p:nvPicPr>
          <p:cNvPr id="6" name="Рисунок 5" descr="G:\ман юніор\il_340x270.891561245_65o1.jpg"/>
          <p:cNvPicPr/>
          <p:nvPr/>
        </p:nvPicPr>
        <p:blipFill>
          <a:blip r:embed="rId3"/>
          <a:srcRect l="13989" r="10979"/>
          <a:stretch>
            <a:fillRect/>
          </a:stretch>
        </p:blipFill>
        <p:spPr bwMode="auto">
          <a:xfrm>
            <a:off x="7215206" y="5000636"/>
            <a:ext cx="1571636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Обрядовість у гагаузів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У своїй роботі С. С. </a:t>
            </a:r>
            <a:r>
              <a:rPr lang="uk-UA" dirty="0" err="1" smtClean="0"/>
              <a:t>Курогло</a:t>
            </a:r>
            <a:r>
              <a:rPr lang="uk-UA" dirty="0" smtClean="0"/>
              <a:t> розповідає про такий обряд, як "плетіння коси нареченої", коли під час плетіння виконувалися "пісні нареченої". Вони розповідали про те, що наречена прощається з юністю, що майбутнє життя невідоме. Під час виконання пісень наречена за традицією плакала, навіть якщо виходила заміж за кохану людину. Після завершення обряду наречена пригощала присутніх вином із ритуальної плоскої фляги (</a:t>
            </a:r>
            <a:r>
              <a:rPr lang="uk-UA" dirty="0" err="1" smtClean="0"/>
              <a:t>чотра</a:t>
            </a:r>
            <a:r>
              <a:rPr lang="uk-UA" dirty="0" smtClean="0"/>
              <a:t>), цілуючи їм руки. Про це згадує у своїй збірці творів "</a:t>
            </a:r>
            <a:r>
              <a:rPr lang="uk-UA" dirty="0" err="1" smtClean="0"/>
              <a:t>Буджакські</a:t>
            </a:r>
            <a:r>
              <a:rPr lang="uk-UA" dirty="0" smtClean="0"/>
              <a:t> </a:t>
            </a:r>
            <a:r>
              <a:rPr lang="uk-UA" dirty="0" err="1" smtClean="0"/>
              <a:t>голоси“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    Хрещена мама на хрестинах (</a:t>
            </a:r>
            <a:r>
              <a:rPr lang="uk-UA" dirty="0" err="1" smtClean="0"/>
              <a:t>пундада</a:t>
            </a:r>
            <a:r>
              <a:rPr lang="uk-UA" dirty="0" smtClean="0"/>
              <a:t>) давала пробувати своє вино всім запрошеним жінкам теж із </a:t>
            </a:r>
            <a:r>
              <a:rPr lang="uk-UA" dirty="0" err="1" smtClean="0"/>
              <a:t>чотри</a:t>
            </a:r>
            <a:r>
              <a:rPr lang="uk-UA" dirty="0" smtClean="0"/>
              <a:t>. Насамперед сама випивала.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ображення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0" dirty="0" smtClean="0"/>
              <a:t>Дослідження </a:t>
            </a:r>
            <a:r>
              <a:rPr lang="uk-UA" sz="3200" b="0" dirty="0" err="1" smtClean="0"/>
              <a:t>чотри</a:t>
            </a:r>
            <a:r>
              <a:rPr lang="uk-UA" sz="3200" b="0" dirty="0" smtClean="0"/>
              <a:t> в краєзнавчому музеї</a:t>
            </a:r>
            <a:endParaRPr lang="ru-RU" sz="32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857232"/>
            <a:ext cx="4714875" cy="4691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Керівник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краєзнавчого  музею Надія Федорівна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розповідає: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“Запрошення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на весілля (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дююнячаармак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 завжди відрізнялися особливою урочистістю. Їх здійснювали спеціально споряджені гінці (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дюнюрджю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 із числа родичів та близьких (одна-дві людини). Коня гінця покривали яскравим килимом, до гриви прив'язували білу хустку. Вершник із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чотрою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пов'язаною хусткою, в неділю вранці об'їжджав родичів та близьких і, почастувавши їх вином, запрошував на весілля. У відповідь йому давали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гроші”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изображение_viber_2023-04-10_12-25-47-954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53050" y="1214438"/>
            <a:ext cx="3790950" cy="505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ображення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Весілля з </a:t>
            </a:r>
            <a:r>
              <a:rPr lang="uk-UA" dirty="0" err="1" smtClean="0"/>
              <a:t>чотрою</a:t>
            </a:r>
            <a:endParaRPr lang="ru-RU" dirty="0"/>
          </a:p>
        </p:txBody>
      </p:sp>
      <p:pic>
        <p:nvPicPr>
          <p:cNvPr id="5" name="Содержимое 4" descr="С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80" t="9084"/>
          <a:stretch>
            <a:fillRect/>
          </a:stretch>
        </p:blipFill>
        <p:spPr>
          <a:xfrm rot="10800000">
            <a:off x="5000596" y="1071546"/>
            <a:ext cx="4143404" cy="283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вад1.jpg"/>
          <p:cNvPicPr>
            <a:picLocks noChangeAspect="1"/>
          </p:cNvPicPr>
          <p:nvPr/>
        </p:nvPicPr>
        <p:blipFill>
          <a:blip r:embed="rId4"/>
          <a:srcRect l="11111" b="3125"/>
          <a:stretch>
            <a:fillRect/>
          </a:stretch>
        </p:blipFill>
        <p:spPr>
          <a:xfrm rot="16200000">
            <a:off x="4179859" y="3035323"/>
            <a:ext cx="2998859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вад2.jpg"/>
          <p:cNvPicPr>
            <a:picLocks noChangeAspect="1"/>
          </p:cNvPicPr>
          <p:nvPr/>
        </p:nvPicPr>
        <p:blipFill>
          <a:blip r:embed="rId5"/>
          <a:srcRect t="7291"/>
          <a:stretch>
            <a:fillRect/>
          </a:stretch>
        </p:blipFill>
        <p:spPr>
          <a:xfrm flipV="1">
            <a:off x="214282" y="1142984"/>
            <a:ext cx="4165049" cy="289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4444459_169129717088500_1741636842282811392_n.jpg"/>
          <p:cNvPicPr>
            <a:picLocks noChangeAspect="1"/>
          </p:cNvPicPr>
          <p:nvPr/>
        </p:nvPicPr>
        <p:blipFill>
          <a:blip r:embed="rId6"/>
          <a:srcRect r="31034" b="7012"/>
          <a:stretch>
            <a:fillRect/>
          </a:stretch>
        </p:blipFill>
        <p:spPr>
          <a:xfrm>
            <a:off x="285720" y="4143380"/>
            <a:ext cx="285752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549</TotalTime>
  <Words>1284</Words>
  <Application>Microsoft Office PowerPoint</Application>
  <PresentationFormat>Экран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</vt:lpstr>
      <vt:lpstr>Чотра  - історична спадщина моєї родини </vt:lpstr>
      <vt:lpstr>Слайд 2</vt:lpstr>
      <vt:lpstr>Як чотра стала родинною реліквією </vt:lpstr>
      <vt:lpstr>Слайд 4</vt:lpstr>
      <vt:lpstr>Тлумачний словник</vt:lpstr>
      <vt:lpstr>Чотра в літературі</vt:lpstr>
      <vt:lpstr>Обрядовість у гагаузів</vt:lpstr>
      <vt:lpstr>Дослідження чотри в краєзнавчому музеї</vt:lpstr>
      <vt:lpstr>Весілля з чотрою</vt:lpstr>
      <vt:lpstr>Чотра в сьогоденні  </vt:lpstr>
      <vt:lpstr>Покликання творити</vt:lpstr>
      <vt:lpstr>Популярність чотри в моєму селі</vt:lpstr>
      <vt:lpstr>Цінність чотри в Бесарабії</vt:lpstr>
      <vt:lpstr>Висновки</vt:lpstr>
      <vt:lpstr>Література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серж</dc:creator>
  <cp:lastModifiedBy>серж</cp:lastModifiedBy>
  <cp:revision>59</cp:revision>
  <dcterms:created xsi:type="dcterms:W3CDTF">2023-04-07T07:39:37Z</dcterms:created>
  <dcterms:modified xsi:type="dcterms:W3CDTF">2023-04-11T17:29:13Z</dcterms:modified>
</cp:coreProperties>
</file>