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0" r:id="rId4"/>
    <p:sldId id="259" r:id="rId5"/>
    <p:sldId id="279" r:id="rId6"/>
    <p:sldId id="266" r:id="rId7"/>
    <p:sldId id="283" r:id="rId8"/>
    <p:sldId id="281" r:id="rId9"/>
    <p:sldId id="282" r:id="rId10"/>
    <p:sldId id="261" r:id="rId11"/>
    <p:sldId id="284" r:id="rId12"/>
    <p:sldId id="275" r:id="rId13"/>
    <p:sldId id="267" r:id="rId14"/>
    <p:sldId id="276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7C8"/>
    <a:srgbClr val="5AE4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959E-3A4D-4779-90F5-8F9F3FA2319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2241-25F4-4CB4-A920-2869045B90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2241-25F4-4CB4-A920-2869045B90C9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51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3354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536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81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245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2595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997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927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998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472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853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C8F91-6F81-4F16-B247-AF96AFA2A933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108FD-1852-4A3E-925F-90842B3B5F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549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4.jpe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103;&#1085;&#1072;\0-02-05-88cf1b6330aa5736519e9cf302d6157583a5686433fed0599ced2b2540032e43_55de2f2f4b9cd30d.mp4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5lb.ua/ua/markirovka-plastika-opasna-li-plastikovaja-butylka.html" TargetMode="External"/><Relationship Id="rId7" Type="http://schemas.openxmlformats.org/officeDocument/2006/relationships/hyperlink" Target="http://5dom.com.ua/virobi-z-plastikovih-plyashok-svoyimi-rukami-70-idej-dekoru-dlya-interyeru-i-dachi-foto/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ain.press/articles/plastyku-zdavaisia-chy-realno-zarobyty-hroshi-na-vidkhodakh-600878" TargetMode="External"/><Relationship Id="rId5" Type="http://schemas.openxmlformats.org/officeDocument/2006/relationships/hyperlink" Target="https://uk.wikipedia.org/wiki/&#1055;&#1077;&#1088;&#1077;&#1088;&#1086;&#1073;&#1082;&#1072;_&#1087;&#1083;&#1072;&#1089;&#1090;&#1080;&#1082;&#1091;" TargetMode="External"/><Relationship Id="rId4" Type="http://schemas.openxmlformats.org/officeDocument/2006/relationships/hyperlink" Target="http://solvetpv.lviv.ua/poznachky-na-plastyku-shho-potribno-znaty-koly-vy-kupuyete-vodu-v-plastykovij-plyashtsi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30" y="260648"/>
            <a:ext cx="91413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x-none" sz="2000" dirty="0">
                <a:solidFill>
                  <a:srgbClr val="000000"/>
                </a:solidFill>
                <a:latin typeface="Georgia" panose="02040502050405020303" pitchFamily="18" charset="0"/>
              </a:rPr>
              <a:t>Міністерство освіти і науки України</a:t>
            </a:r>
            <a:br>
              <a:rPr lang="uk-UA" altLang="x-none" sz="20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uk-UA" altLang="x-none" sz="2000" dirty="0">
                <a:solidFill>
                  <a:srgbClr val="000000"/>
                </a:solidFill>
                <a:latin typeface="Georgia" panose="02040502050405020303" pitchFamily="18" charset="0"/>
              </a:rPr>
              <a:t>Департамент науки і освіти Харківської облдержадміністрації</a:t>
            </a:r>
            <a:br>
              <a:rPr lang="uk-UA" altLang="x-none" sz="20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uk-UA" altLang="x-none" sz="2000" dirty="0">
                <a:solidFill>
                  <a:srgbClr val="000000"/>
                </a:solidFill>
                <a:latin typeface="Georgia" panose="02040502050405020303" pitchFamily="18" charset="0"/>
              </a:rPr>
              <a:t>Харківське територіальне відділення МАН України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xmlns="" id="{241809FA-1CC3-4EA6-B576-41125AC10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588" y="2571744"/>
            <a:ext cx="5286412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uk-UA" altLang="x-none" sz="1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Автори 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проєкту:</a:t>
            </a:r>
          </a:p>
          <a:p>
            <a:pPr algn="l" eaLnBrk="1" hangingPunct="1"/>
            <a:r>
              <a:rPr lang="uk-UA" altLang="x-none" sz="1800" b="1" i="1" dirty="0" err="1">
                <a:solidFill>
                  <a:srgbClr val="000000"/>
                </a:solidFill>
                <a:latin typeface="Georgia" panose="02040502050405020303" pitchFamily="18" charset="0"/>
              </a:rPr>
              <a:t>Макаревич</a:t>
            </a:r>
            <a:r>
              <a:rPr lang="uk-UA" altLang="x-none" sz="1800" b="1" i="1" dirty="0">
                <a:solidFill>
                  <a:srgbClr val="000000"/>
                </a:solidFill>
                <a:latin typeface="Georgia" panose="02040502050405020303" pitchFamily="18" charset="0"/>
              </a:rPr>
              <a:t> Єлизавета Романівна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у</a:t>
            </a:r>
            <a:r>
              <a:rPr lang="uk-UA" altLang="x-none" sz="1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чениця 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9 класу </a:t>
            </a:r>
          </a:p>
          <a:p>
            <a:pPr algn="l" eaLnBrk="1" hangingPunct="1"/>
            <a:r>
              <a:rPr lang="uk-UA" altLang="x-none" sz="1800" b="1" i="1" dirty="0" err="1" smtClean="0">
                <a:latin typeface="Georgia" panose="02040502050405020303" pitchFamily="18" charset="0"/>
              </a:rPr>
              <a:t>Субботка</a:t>
            </a:r>
            <a:r>
              <a:rPr lang="uk-UA" altLang="x-none" sz="1800" b="1" i="1" dirty="0" smtClean="0">
                <a:latin typeface="Georgia" panose="02040502050405020303" pitchFamily="18" charset="0"/>
              </a:rPr>
              <a:t> </a:t>
            </a:r>
            <a:r>
              <a:rPr lang="uk-UA" altLang="x-none" sz="1800" b="1" i="1" dirty="0">
                <a:latin typeface="Georgia" panose="02040502050405020303" pitchFamily="18" charset="0"/>
              </a:rPr>
              <a:t>Дар</a:t>
            </a:r>
            <a:r>
              <a:rPr lang="en-US" altLang="x-none" sz="1800" b="1" i="1" dirty="0">
                <a:latin typeface="Georgia" panose="02040502050405020303" pitchFamily="18" charset="0"/>
              </a:rPr>
              <a:t>’</a:t>
            </a:r>
            <a:r>
              <a:rPr lang="uk-UA" altLang="x-none" sz="1800" b="1" i="1" dirty="0">
                <a:latin typeface="Georgia" panose="02040502050405020303" pitchFamily="18" charset="0"/>
              </a:rPr>
              <a:t>я Олексіївна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у</a:t>
            </a:r>
            <a:r>
              <a:rPr lang="uk-UA" altLang="x-none" sz="1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чениця 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10 класу </a:t>
            </a:r>
            <a:endParaRPr lang="uk-UA" altLang="x-none" sz="1800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 eaLnBrk="1" hangingPunct="1"/>
            <a:r>
              <a:rPr lang="uk-UA" altLang="x-none" sz="18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ІІ-Іванівського</a:t>
            </a:r>
            <a:r>
              <a:rPr lang="uk-UA" altLang="x-none" sz="1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ліцею</a:t>
            </a:r>
          </a:p>
          <a:p>
            <a:pPr algn="l" eaLnBrk="1" hangingPunct="1"/>
            <a:r>
              <a:rPr lang="uk-UA" altLang="x-none" sz="1800" dirty="0" err="1">
                <a:solidFill>
                  <a:srgbClr val="000000"/>
                </a:solidFill>
                <a:latin typeface="Georgia" panose="02040502050405020303" pitchFamily="18" charset="0"/>
              </a:rPr>
              <a:t>Барвінківської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 міської територіальної громади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Ізюмського району  Харківської області</a:t>
            </a:r>
          </a:p>
          <a:p>
            <a:pPr algn="l" eaLnBrk="1" hangingPunct="1"/>
            <a:endParaRPr lang="uk-UA" altLang="x-none" sz="16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Науковий керівник:</a:t>
            </a:r>
          </a:p>
          <a:p>
            <a:pPr algn="l" eaLnBrk="1" hangingPunct="1"/>
            <a:r>
              <a:rPr lang="uk-UA" altLang="x-none" sz="1800" b="1" i="1" dirty="0">
                <a:solidFill>
                  <a:srgbClr val="000000"/>
                </a:solidFill>
                <a:latin typeface="Georgia" panose="02040502050405020303" pitchFamily="18" charset="0"/>
              </a:rPr>
              <a:t>Румянцева Оксана Василівна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в</a:t>
            </a:r>
            <a:r>
              <a:rPr lang="uk-UA" altLang="x-none" sz="1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читель 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фізики ІІ-Іванівського ліцею</a:t>
            </a:r>
          </a:p>
          <a:p>
            <a:pPr algn="l" eaLnBrk="1" hangingPunct="1"/>
            <a:r>
              <a:rPr lang="uk-UA" altLang="x-none" sz="1800" dirty="0" err="1">
                <a:solidFill>
                  <a:srgbClr val="000000"/>
                </a:solidFill>
                <a:latin typeface="Georgia" panose="02040502050405020303" pitchFamily="18" charset="0"/>
              </a:rPr>
              <a:t>Барвінківської</a:t>
            </a:r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 міської територіальної громади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Ізюмського району  Харківської області</a:t>
            </a:r>
          </a:p>
          <a:p>
            <a:pPr algn="l" eaLnBrk="1" hangingPunct="1"/>
            <a:r>
              <a:rPr lang="uk-UA" altLang="x-none" sz="1800" dirty="0">
                <a:solidFill>
                  <a:srgbClr val="000000"/>
                </a:solidFill>
                <a:latin typeface="Georgia" panose="02040502050405020303" pitchFamily="18" charset="0"/>
              </a:rPr>
              <a:t>спеціаліст першої кваліфікаційної категорії</a:t>
            </a:r>
            <a:endParaRPr lang="ru-RU" altLang="x-none" sz="18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eaLnBrk="1" hangingPunct="1"/>
            <a:endParaRPr lang="ru-RU" altLang="x-none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810CF9-4F83-49BD-B0E0-7B068020587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714620"/>
            <a:ext cx="3071834" cy="3949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1285860"/>
            <a:ext cx="70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КОРИСН</a:t>
            </a:r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І РЕЧІ ТА ДЕКОР З ПЛАСТИКОВИХ ПЛЯШОК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4320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60648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u="sng" dirty="0" smtClean="0">
                <a:solidFill>
                  <a:srgbClr val="FF0000"/>
                </a:solidFill>
                <a:latin typeface="Comic Sans MS" pitchFamily="66" charset="0"/>
              </a:rPr>
              <a:t>Мета</a:t>
            </a:r>
            <a:r>
              <a:rPr lang="uk-UA" sz="3200" dirty="0" smtClean="0">
                <a:solidFill>
                  <a:srgbClr val="FF0000"/>
                </a:solidFill>
                <a:latin typeface="Comic Sans MS" pitchFamily="66" charset="0"/>
              </a:rPr>
              <a:t>:  </a:t>
            </a:r>
            <a:r>
              <a:rPr lang="uk-UA" sz="2800" b="1" dirty="0" err="1" smtClean="0">
                <a:latin typeface="Comic Sans MS" pitchFamily="66" charset="0"/>
              </a:rPr>
              <a:t>Досл</a:t>
            </a:r>
            <a:r>
              <a:rPr lang="ru-RU" sz="2800" b="1" dirty="0" err="1" smtClean="0">
                <a:latin typeface="Comic Sans MS" pitchFamily="66" charset="0"/>
              </a:rPr>
              <a:t>i</a:t>
            </a:r>
            <a:r>
              <a:rPr lang="uk-UA" sz="2800" b="1" dirty="0" err="1" smtClean="0">
                <a:latin typeface="Comic Sans MS" pitchFamily="66" charset="0"/>
              </a:rPr>
              <a:t>дити</a:t>
            </a:r>
            <a:r>
              <a:rPr lang="uk-UA" sz="2800" b="1" dirty="0" smtClean="0">
                <a:latin typeface="Comic Sans MS" pitchFamily="66" charset="0"/>
              </a:rPr>
              <a:t> аспекти використання вживаних пластикових пляшок у побуті з урахуванням маркування пластику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2285992"/>
            <a:ext cx="54292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Тем</a:t>
            </a:r>
            <a:r>
              <a:rPr lang="uk-UA" sz="2800" b="1" dirty="0" smtClean="0">
                <a:latin typeface="Comic Sans MS" pitchFamily="66" charset="0"/>
              </a:rPr>
              <a:t>а</a:t>
            </a:r>
            <a:r>
              <a:rPr lang="en-US" sz="2800" b="1" dirty="0" smtClean="0">
                <a:latin typeface="Comic Sans MS" pitchFamily="66" charset="0"/>
              </a:rPr>
              <a:t> </a:t>
            </a:r>
            <a:r>
              <a:rPr lang="ru-RU" sz="2800" b="1" dirty="0" smtClean="0">
                <a:latin typeface="Comic Sans MS" pitchFamily="66" charset="0"/>
              </a:rPr>
              <a:t>повторного </a:t>
            </a:r>
            <a:r>
              <a:rPr lang="ru-RU" sz="2800" b="1" dirty="0" err="1" smtClean="0">
                <a:latin typeface="Comic Sans MS" pitchFamily="66" charset="0"/>
              </a:rPr>
              <a:t>використання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вживаних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пластикових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пляшок</a:t>
            </a:r>
            <a:r>
              <a:rPr lang="uk-UA" sz="2800" b="1" dirty="0" smtClean="0">
                <a:latin typeface="Comic Sans MS" pitchFamily="66" charset="0"/>
              </a:rPr>
              <a:t> зараз є дуже </a:t>
            </a:r>
            <a:r>
              <a:rPr lang="uk-UA" sz="2800" b="1" dirty="0" smtClean="0">
                <a:solidFill>
                  <a:srgbClr val="FF0000"/>
                </a:solidFill>
                <a:latin typeface="Comic Sans MS" pitchFamily="66" charset="0"/>
              </a:rPr>
              <a:t>актуальною, </a:t>
            </a:r>
            <a:r>
              <a:rPr lang="uk-UA" sz="2800" b="1" dirty="0" smtClean="0">
                <a:latin typeface="Comic Sans MS" pitchFamily="66" charset="0"/>
              </a:rPr>
              <a:t>так </a:t>
            </a:r>
            <a:r>
              <a:rPr lang="uk-UA" sz="2800" b="1" dirty="0" smtClean="0">
                <a:latin typeface="Comic Sans MS" pitchFamily="66" charset="0"/>
              </a:rPr>
              <a:t>як з пластикових пляшок </a:t>
            </a:r>
            <a:r>
              <a:rPr lang="ru-RU" sz="2800" b="1" dirty="0" smtClean="0">
                <a:latin typeface="Comic Sans MS" pitchFamily="66" charset="0"/>
              </a:rPr>
              <a:t>можна </a:t>
            </a:r>
            <a:r>
              <a:rPr lang="ru-RU" sz="2800" b="1" dirty="0" err="1" smtClean="0">
                <a:latin typeface="Comic Sans MS" pitchFamily="66" charset="0"/>
              </a:rPr>
              <a:t>зробити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багато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корисних</a:t>
            </a:r>
            <a:r>
              <a:rPr lang="ru-RU" sz="2800" b="1" dirty="0" smtClean="0">
                <a:latin typeface="Comic Sans MS" pitchFamily="66" charset="0"/>
              </a:rPr>
              <a:t> в </a:t>
            </a:r>
            <a:r>
              <a:rPr lang="ru-RU" sz="2800" b="1" dirty="0" err="1" smtClean="0">
                <a:latin typeface="Comic Sans MS" pitchFamily="66" charset="0"/>
              </a:rPr>
              <a:t>господарстві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і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красивих</a:t>
            </a:r>
            <a:r>
              <a:rPr lang="ru-RU" sz="2800" b="1" dirty="0" smtClean="0">
                <a:latin typeface="Comic Sans MS" pitchFamily="66" charset="0"/>
              </a:rPr>
              <a:t> речей</a:t>
            </a:r>
            <a:r>
              <a:rPr lang="uk-UA" sz="2800" b="1" dirty="0" smtClean="0">
                <a:latin typeface="Comic Sans MS" pitchFamily="66" charset="0"/>
              </a:rPr>
              <a:t>, а не забруднювати навколишнє середовище</a:t>
            </a:r>
            <a:endParaRPr lang="ru-RU" sz="2800" b="1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000240"/>
            <a:ext cx="3000396" cy="4381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C2D5F0A-C56C-46AB-BFFB-EED25FEF09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2201" t="11457" r="8264" b="23751"/>
          <a:stretch/>
        </p:blipFill>
        <p:spPr>
          <a:xfrm rot="20094816">
            <a:off x="5738898" y="1618803"/>
            <a:ext cx="2545534" cy="1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318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57166"/>
            <a:ext cx="64294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Завдання роботи</a:t>
            </a:r>
            <a:r>
              <a:rPr lang="uk-U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</a:t>
            </a:r>
            <a:endParaRPr lang="ru-RU" sz="3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uk-UA" sz="2800" b="1" dirty="0" smtClean="0">
                <a:latin typeface="Comic Sans MS" pitchFamily="66" charset="0"/>
              </a:rPr>
              <a:t>- п</a:t>
            </a:r>
            <a:r>
              <a:rPr lang="uk-UA" sz="2800" b="1" dirty="0" smtClean="0">
                <a:latin typeface="Comic Sans MS" pitchFamily="66" charset="0"/>
              </a:rPr>
              <a:t>ознайомитися </a:t>
            </a:r>
            <a:r>
              <a:rPr lang="uk-UA" sz="2800" b="1" dirty="0" smtClean="0">
                <a:latin typeface="Comic Sans MS" pitchFamily="66" charset="0"/>
              </a:rPr>
              <a:t>з маркуванням пластикових пляшок;</a:t>
            </a:r>
            <a:endParaRPr lang="ru-RU" sz="2800" b="1" dirty="0" smtClean="0">
              <a:latin typeface="Comic Sans MS" pitchFamily="66" charset="0"/>
            </a:endParaRPr>
          </a:p>
          <a:p>
            <a:r>
              <a:rPr lang="uk-UA" sz="2800" b="1" dirty="0" smtClean="0">
                <a:latin typeface="Comic Sans MS" pitchFamily="66" charset="0"/>
              </a:rPr>
              <a:t>- п</a:t>
            </a:r>
            <a:r>
              <a:rPr lang="uk-UA" sz="2800" b="1" dirty="0" smtClean="0">
                <a:latin typeface="Comic Sans MS" pitchFamily="66" charset="0"/>
              </a:rPr>
              <a:t>лавлення </a:t>
            </a:r>
            <a:r>
              <a:rPr lang="uk-UA" sz="2800" b="1" dirty="0" smtClean="0">
                <a:latin typeface="Comic Sans MS" pitchFamily="66" charset="0"/>
              </a:rPr>
              <a:t>пластику в домашніх умовах;</a:t>
            </a:r>
            <a:endParaRPr lang="ru-RU" sz="2800" b="1" dirty="0" smtClean="0">
              <a:latin typeface="Comic Sans MS" pitchFamily="66" charset="0"/>
            </a:endParaRPr>
          </a:p>
          <a:p>
            <a:r>
              <a:rPr lang="uk-UA" sz="2800" b="1" dirty="0" smtClean="0">
                <a:latin typeface="Comic Sans MS" pitchFamily="66" charset="0"/>
              </a:rPr>
              <a:t>- в</a:t>
            </a:r>
            <a:r>
              <a:rPr lang="uk-UA" sz="2800" b="1" dirty="0" smtClean="0">
                <a:latin typeface="Comic Sans MS" pitchFamily="66" charset="0"/>
              </a:rPr>
              <a:t>иготовлення </a:t>
            </a:r>
            <a:r>
              <a:rPr lang="uk-UA" sz="2800" b="1" dirty="0" smtClean="0">
                <a:latin typeface="Comic Sans MS" pitchFamily="66" charset="0"/>
              </a:rPr>
              <a:t>домашнього декору і різних практичних дрібниць для дому;</a:t>
            </a:r>
            <a:endParaRPr lang="ru-RU" sz="2800" b="1" dirty="0" smtClean="0">
              <a:latin typeface="Comic Sans MS" pitchFamily="66" charset="0"/>
            </a:endParaRPr>
          </a:p>
          <a:p>
            <a:r>
              <a:rPr lang="uk-UA" sz="2800" b="1" dirty="0" smtClean="0">
                <a:latin typeface="Comic Sans MS" pitchFamily="66" charset="0"/>
              </a:rPr>
              <a:t>- с</a:t>
            </a:r>
            <a:r>
              <a:rPr lang="uk-UA" sz="2800" b="1" dirty="0" smtClean="0">
                <a:latin typeface="Comic Sans MS" pitchFamily="66" charset="0"/>
              </a:rPr>
              <a:t>формулювати </a:t>
            </a:r>
            <a:r>
              <a:rPr lang="uk-UA" sz="2800" b="1" dirty="0" smtClean="0">
                <a:latin typeface="Comic Sans MS" pitchFamily="66" charset="0"/>
              </a:rPr>
              <a:t>висновки та  розробити  рекомендації,  щодо подальшого використання результатів </a:t>
            </a:r>
            <a:r>
              <a:rPr lang="uk-UA" sz="2800" b="1" dirty="0" smtClean="0">
                <a:latin typeface="Comic Sans MS" pitchFamily="66" charset="0"/>
              </a:rPr>
              <a:t>дослідження</a:t>
            </a:r>
            <a:endParaRPr lang="ru-RU" sz="28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973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928802"/>
            <a:ext cx="80010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err="1" smtClean="0">
                <a:solidFill>
                  <a:srgbClr val="FF0000"/>
                </a:solidFill>
                <a:latin typeface="Comic Sans MS" pitchFamily="66" charset="0"/>
              </a:rPr>
              <a:t>Об’єкт</a:t>
            </a:r>
            <a:r>
              <a:rPr lang="ru-RU" sz="3200" b="1" u="sng" dirty="0" smtClean="0">
                <a:solidFill>
                  <a:srgbClr val="FF0000"/>
                </a:solidFill>
                <a:latin typeface="Comic Sans MS" pitchFamily="66" charset="0"/>
              </a:rPr>
              <a:t> дослідження: </a:t>
            </a:r>
            <a:r>
              <a:rPr lang="ru-RU" sz="2800" b="1" dirty="0" err="1" smtClean="0">
                <a:latin typeface="Comic Sans MS" pitchFamily="66" charset="0"/>
              </a:rPr>
              <a:t>пластикові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пляшки</a:t>
            </a:r>
            <a:endParaRPr lang="ru-RU" sz="2800" b="1" dirty="0" smtClean="0">
              <a:latin typeface="Comic Sans MS" pitchFamily="66" charset="0"/>
            </a:endParaRPr>
          </a:p>
          <a:p>
            <a:endParaRPr lang="ru-RU" sz="2800" b="1" dirty="0" smtClean="0">
              <a:latin typeface="Comic Sans MS" pitchFamily="66" charset="0"/>
            </a:endParaRPr>
          </a:p>
          <a:p>
            <a:r>
              <a:rPr lang="ru-RU" sz="3200" b="1" u="sng" dirty="0" smtClean="0">
                <a:solidFill>
                  <a:srgbClr val="FF0000"/>
                </a:solidFill>
                <a:latin typeface="Comic Sans MS" pitchFamily="66" charset="0"/>
              </a:rPr>
              <a:t>Предмет дослідження:</a:t>
            </a:r>
            <a:r>
              <a:rPr lang="ru-RU" sz="2800" b="1" dirty="0" smtClean="0">
                <a:latin typeface="Comic Sans MS" pitchFamily="66" charset="0"/>
              </a:rPr>
              <a:t>  </a:t>
            </a:r>
            <a:r>
              <a:rPr lang="uk-UA" sz="2800" b="1" dirty="0" smtClean="0">
                <a:latin typeface="Comic Sans MS" pitchFamily="66" charset="0"/>
              </a:rPr>
              <a:t>виготовлення з пластикових пляшок корисних та декоративних речей у побуті </a:t>
            </a:r>
            <a:endParaRPr lang="ru-RU" sz="2800" b="1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FA9EDDF-B4C8-43B4-9551-2407C52083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7705" t="18617"/>
          <a:stretch/>
        </p:blipFill>
        <p:spPr>
          <a:xfrm>
            <a:off x="6572264" y="3929066"/>
            <a:ext cx="2571736" cy="292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568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4643446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Маркування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виробів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із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пластику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необхідне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для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позначення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матеріалу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, з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якого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зроблений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продукт,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і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можливості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його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переробки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або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Comic Sans MS" pitchFamily="66" charset="0"/>
              </a:rPr>
              <a:t>утилізації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.</a:t>
            </a:r>
            <a:endParaRPr lang="ru-RU" sz="2800" b="1" i="1" dirty="0">
              <a:solidFill>
                <a:srgbClr val="7030A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842968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5318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563D16-AB0A-4417-A455-6FC44A49DC9B}"/>
              </a:ext>
            </a:extLst>
          </p:cNvPr>
          <p:cNvSpPr txBox="1"/>
          <p:nvPr/>
        </p:nvSpPr>
        <p:spPr>
          <a:xfrm>
            <a:off x="2143108" y="285728"/>
            <a:ext cx="685801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HDPE найбільш безпечний пластик. Його найкраще використовувати для створення виробів, оскільки він також є найпростішим в обробці. Цей вид пластику можна використовувати без особливих побоювань. Плавлення пластика відбувається при температурах, порядку 120-135 °С.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6" name="Рисунок 5" descr="hdpe0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1357322" cy="154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14546" y="2571744"/>
            <a:ext cx="5643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mic Sans MS" pitchFamily="66" charset="0"/>
              </a:rPr>
              <a:t>LDPE </a:t>
            </a:r>
            <a:r>
              <a:rPr lang="uk-UA" sz="2000" b="1" dirty="0" smtClean="0">
                <a:latin typeface="Comic Sans MS" pitchFamily="66" charset="0"/>
              </a:rPr>
              <a:t>є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ще</a:t>
            </a:r>
            <a:r>
              <a:rPr lang="ru-RU" sz="2000" b="1" dirty="0" smtClean="0">
                <a:latin typeface="Comic Sans MS" pitchFamily="66" charset="0"/>
              </a:rPr>
              <a:t> одним видом </a:t>
            </a:r>
            <a:r>
              <a:rPr lang="ru-RU" sz="2000" b="1" dirty="0" err="1" smtClean="0">
                <a:latin typeface="Comic Sans MS" pitchFamily="66" charset="0"/>
              </a:rPr>
              <a:t>безпечного</a:t>
            </a:r>
            <a:r>
              <a:rPr lang="ru-RU" sz="2000" b="1" dirty="0" smtClean="0">
                <a:latin typeface="Comic Sans MS" pitchFamily="66" charset="0"/>
              </a:rPr>
              <a:t> пластика. Це </a:t>
            </a:r>
            <a:r>
              <a:rPr lang="ru-RU" sz="2000" b="1" dirty="0" err="1" smtClean="0">
                <a:latin typeface="Comic Sans MS" pitchFamily="66" charset="0"/>
              </a:rPr>
              <a:t>міцний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матеріал</a:t>
            </a:r>
            <a:r>
              <a:rPr lang="ru-RU" sz="2000" b="1" dirty="0" smtClean="0">
                <a:latin typeface="Comic Sans MS" pitchFamily="66" charset="0"/>
              </a:rPr>
              <a:t>, </a:t>
            </a:r>
            <a:r>
              <a:rPr lang="ru-RU" sz="2000" b="1" dirty="0" err="1" smtClean="0">
                <a:latin typeface="Comic Sans MS" pitchFamily="66" charset="0"/>
              </a:rPr>
              <a:t>але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менш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фундаментальний</a:t>
            </a:r>
            <a:r>
              <a:rPr lang="ru-RU" sz="2000" b="1" dirty="0" smtClean="0">
                <a:latin typeface="Comic Sans MS" pitchFamily="66" charset="0"/>
              </a:rPr>
              <a:t>, </a:t>
            </a:r>
            <a:r>
              <a:rPr lang="ru-RU" sz="2000" b="1" dirty="0" err="1" smtClean="0">
                <a:latin typeface="Comic Sans MS" pitchFamily="66" charset="0"/>
              </a:rPr>
              <a:t>ніж</a:t>
            </a:r>
            <a:r>
              <a:rPr lang="ru-RU" sz="2000" b="1" dirty="0" smtClean="0">
                <a:latin typeface="Comic Sans MS" pitchFamily="66" charset="0"/>
              </a:rPr>
              <a:t> HDPE. Для </a:t>
            </a:r>
            <a:r>
              <a:rPr lang="ru-RU" sz="2000" b="1" dirty="0" err="1" smtClean="0">
                <a:latin typeface="Comic Sans MS" pitchFamily="66" charset="0"/>
              </a:rPr>
              <a:t>його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плавлення</a:t>
            </a:r>
            <a:r>
              <a:rPr lang="ru-RU" sz="2000" b="1" dirty="0" smtClean="0">
                <a:latin typeface="Comic Sans MS" pitchFamily="66" charset="0"/>
              </a:rPr>
              <a:t>  </a:t>
            </a:r>
            <a:r>
              <a:rPr lang="ru-RU" sz="2000" b="1" dirty="0" err="1" smtClean="0">
                <a:latin typeface="Comic Sans MS" pitchFamily="66" charset="0"/>
              </a:rPr>
              <a:t>потрібна</a:t>
            </a:r>
            <a:r>
              <a:rPr lang="ru-RU" sz="2000" b="1" dirty="0" smtClean="0">
                <a:latin typeface="Comic Sans MS" pitchFamily="66" charset="0"/>
              </a:rPr>
              <a:t> температура - 90 °С</a:t>
            </a:r>
            <a:endParaRPr lang="ru-RU" sz="2000" b="1" dirty="0">
              <a:latin typeface="Comic Sans MS" pitchFamily="66" charset="0"/>
            </a:endParaRPr>
          </a:p>
        </p:txBody>
      </p:sp>
      <p:pic>
        <p:nvPicPr>
          <p:cNvPr id="8" name="Рисунок 7" descr="ldpe0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357430"/>
            <a:ext cx="13573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pp0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429132"/>
            <a:ext cx="13573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14546" y="4026456"/>
            <a:ext cx="671517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FFFF00"/>
                </a:solidFill>
                <a:latin typeface="Comic Sans MS" pitchFamily="66" charset="0"/>
              </a:rPr>
              <a:t>Досить безпечний пластик (РР) і використовується при створенні різних речей, наприклад, кришок для пляшок, дозаторів і пластикового посуду. Він не плавиться так </a:t>
            </a:r>
            <a:r>
              <a:rPr lang="uk-UA" sz="2000" b="1" dirty="0" err="1" smtClean="0">
                <a:solidFill>
                  <a:srgbClr val="FFFF00"/>
                </a:solidFill>
                <a:latin typeface="Comic Sans MS" pitchFamily="66" charset="0"/>
              </a:rPr>
              <a:t>легко.Його</a:t>
            </a:r>
            <a:r>
              <a:rPr lang="uk-UA" sz="2000" b="1" dirty="0" smtClean="0">
                <a:solidFill>
                  <a:srgbClr val="FFFF00"/>
                </a:solidFill>
                <a:latin typeface="Comic Sans MS" pitchFamily="66" charset="0"/>
              </a:rPr>
              <a:t> температура плавлення становить 160-170 °C, але пластик швидко нагрівається. Цим матеріалом треба користуватися з обережністю.</a:t>
            </a:r>
            <a:endParaRPr lang="ru-RU" sz="20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167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428596" y="785794"/>
            <a:ext cx="8072494" cy="28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2pPr>
            <a:lvl3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3pPr>
            <a:lvl4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4pPr>
            <a:lvl5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5pPr>
            <a:lvl6pPr marL="23241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6pPr>
            <a:lvl7pPr marL="27813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7pPr>
            <a:lvl8pPr marL="32385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8pPr>
            <a:lvl9pPr marL="36957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9pPr>
          </a:lstStyle>
          <a:p>
            <a:pPr marL="0" indent="0" eaLnBrk="1" hangingPunct="1">
              <a:defRPr/>
            </a:pPr>
            <a:r>
              <a:rPr lang="uk-UA" sz="2800" kern="0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uk-UA" sz="2800" b="1" kern="0" dirty="0" smtClean="0">
                <a:solidFill>
                  <a:srgbClr val="7030A0"/>
                </a:solidFill>
                <a:latin typeface="Comic Sans MS" pitchFamily="66" charset="0"/>
              </a:rPr>
              <a:t>Для того, щоб розплавити пластикову пляшку, враховуючи маркування пластику, треба </a:t>
            </a:r>
            <a:r>
              <a:rPr lang="uk-UA" sz="2800" b="1" kern="0" dirty="0" smtClean="0">
                <a:solidFill>
                  <a:srgbClr val="7030A0"/>
                </a:solidFill>
                <a:latin typeface="Comic Sans MS" pitchFamily="66" charset="0"/>
              </a:rPr>
              <a:t>:</a:t>
            </a:r>
            <a:endParaRPr lang="uk-UA" sz="2400" b="1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Електроплита;</a:t>
            </a: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Термостійка ємність;</a:t>
            </a: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Фольга для </a:t>
            </a: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запікання;</a:t>
            </a:r>
            <a:endParaRPr lang="uk-UA" sz="2400" b="1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Рукавички та захисна маска;</a:t>
            </a: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Пляшки з поліетилену високої </a:t>
            </a:r>
            <a:endParaRPr lang="en-US" sz="2400" b="1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marL="0" indent="0" algn="l" eaLnBrk="1" hangingPunct="1">
              <a:defRPr/>
            </a:pPr>
            <a:r>
              <a:rPr 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щільності </a:t>
            </a: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</a:t>
            </a:r>
            <a:r>
              <a:rPr 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HDPE)</a:t>
            </a: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;</a:t>
            </a:r>
          </a:p>
          <a:p>
            <a:pPr marL="0" indent="0" algn="l" eaLnBrk="1" hangingPunct="1">
              <a:buFontTx/>
              <a:buChar char="-"/>
              <a:defRPr/>
            </a:pP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Роз</a:t>
            </a:r>
            <a:r>
              <a:rPr 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’</a:t>
            </a:r>
            <a:r>
              <a:rPr lang="uk-UA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ємна форма</a:t>
            </a:r>
          </a:p>
          <a:p>
            <a:pPr marL="0" indent="0" algn="l" eaLnBrk="1" hangingPunct="1">
              <a:defRPr/>
            </a:pPr>
            <a:endParaRPr lang="uk-UA" sz="2400" b="1" kern="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marL="0" indent="0" algn="l" eaLnBrk="1" hangingPunct="1">
              <a:defRPr/>
            </a:pPr>
            <a:endParaRPr lang="uk-UA" sz="2400" b="1" kern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214686"/>
            <a:ext cx="242889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643050"/>
            <a:ext cx="2538877" cy="50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26394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60648"/>
            <a:ext cx="8678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Comic Sans MS" pitchFamily="66" charset="0"/>
              </a:rPr>
              <a:t>Якщо використовувати пластикові пляшки різного маркування (№№2,4,5),то  можна не отримати бажаного результату, тому що деякі види пластику є несумісними  </a:t>
            </a:r>
            <a:endParaRPr lang="ru-RU" sz="24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191083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4319" t="22581" b="12903"/>
          <a:stretch>
            <a:fillRect/>
          </a:stretch>
        </p:blipFill>
        <p:spPr bwMode="auto">
          <a:xfrm>
            <a:off x="5000628" y="2000240"/>
            <a:ext cx="171451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857496"/>
            <a:ext cx="185738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 t="15789" b="22807"/>
          <a:stretch>
            <a:fillRect/>
          </a:stretch>
        </p:blipFill>
        <p:spPr bwMode="auto">
          <a:xfrm>
            <a:off x="2714612" y="3286124"/>
            <a:ext cx="192882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5318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563D16-AB0A-4417-A455-6FC44A49DC9B}"/>
              </a:ext>
            </a:extLst>
          </p:cNvPr>
          <p:cNvSpPr txBox="1"/>
          <p:nvPr/>
        </p:nvSpPr>
        <p:spPr>
          <a:xfrm>
            <a:off x="428596" y="214290"/>
            <a:ext cx="857256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  <a:latin typeface="Comic Sans MS" pitchFamily="66" charset="0"/>
              </a:rPr>
              <a:t>Взявши пластикові пляшки однакового маркування можна отримати матеріал для подальшого використання</a:t>
            </a:r>
            <a:endParaRPr lang="ru-RU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r="15599" b="32394"/>
          <a:stretch>
            <a:fillRect/>
          </a:stretch>
        </p:blipFill>
        <p:spPr bwMode="auto">
          <a:xfrm>
            <a:off x="2500298" y="2643182"/>
            <a:ext cx="185738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928802"/>
            <a:ext cx="188101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857364"/>
            <a:ext cx="1857388" cy="378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2571744"/>
            <a:ext cx="192882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167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857224" y="285728"/>
            <a:ext cx="7429552" cy="86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2pPr>
            <a:lvl3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3pPr>
            <a:lvl4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4pPr>
            <a:lvl5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5pPr>
            <a:lvl6pPr marL="23241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6pPr>
            <a:lvl7pPr marL="27813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7pPr>
            <a:lvl8pPr marL="32385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8pPr>
            <a:lvl9pPr marL="36957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9pPr>
          </a:lstStyle>
          <a:p>
            <a:pPr marL="0" indent="0" eaLnBrk="1" hangingPunct="1">
              <a:defRPr/>
            </a:pPr>
            <a:r>
              <a:rPr lang="uk-UA" kern="0" dirty="0">
                <a:latin typeface="Times New Roman" pitchFamily="18" charset="0"/>
              </a:rPr>
              <a:t> </a:t>
            </a:r>
            <a:r>
              <a:rPr lang="uk-UA" sz="2800" b="1" kern="0" dirty="0" smtClean="0">
                <a:solidFill>
                  <a:schemeClr val="tx1"/>
                </a:solidFill>
                <a:latin typeface="Comic Sans MS" pitchFamily="66" charset="0"/>
              </a:rPr>
              <a:t>Кришки від пластикових пляшок теж піддаються термообробці</a:t>
            </a:r>
            <a:endParaRPr lang="uk-UA" sz="2800" b="1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8B00427-9CA5-489D-83C2-21AA9F084A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2200" t="20601" r="10801" b="38450"/>
          <a:stretch/>
        </p:blipFill>
        <p:spPr>
          <a:xfrm>
            <a:off x="285720" y="3000372"/>
            <a:ext cx="1970956" cy="17145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82EEE93-3F8D-40D8-A846-ABFE2B816E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2200" t="19551" r="9401" b="26900"/>
          <a:stretch/>
        </p:blipFill>
        <p:spPr>
          <a:xfrm>
            <a:off x="285720" y="4857760"/>
            <a:ext cx="1905614" cy="17354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E4A509E-0368-4EC3-B37B-9DB1903FB80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923590">
            <a:off x="6075823" y="1327065"/>
            <a:ext cx="2283718" cy="3121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5C2CB0D-49A2-4828-9A68-0691DFD978B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214818"/>
            <a:ext cx="3131840" cy="2348880"/>
          </a:xfrm>
          <a:prstGeom prst="rect">
            <a:avLst/>
          </a:prstGeom>
        </p:spPr>
      </p:pic>
      <p:pic>
        <p:nvPicPr>
          <p:cNvPr id="11" name="0-02-05-88cf1b6330aa5736519e9cf302d6157583a5686433fed0599ced2b2540032e43_55de2f2f4b9cd30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2714612" y="3214686"/>
            <a:ext cx="2741402" cy="31432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4282" y="1428736"/>
            <a:ext cx="44291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7030A0"/>
                </a:solidFill>
                <a:latin typeface="Comic Sans MS" pitchFamily="66" charset="0"/>
              </a:rPr>
              <a:t>З них можна виготовити оригінальні підставки під кружки</a:t>
            </a:r>
            <a:endParaRPr lang="ru-RU" sz="2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394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563D16-AB0A-4417-A455-6FC44A49DC9B}"/>
              </a:ext>
            </a:extLst>
          </p:cNvPr>
          <p:cNvSpPr txBox="1"/>
          <p:nvPr/>
        </p:nvSpPr>
        <p:spPr>
          <a:xfrm>
            <a:off x="357158" y="285728"/>
            <a:ext cx="4357718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Термозбіжні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властивості пластика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можна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використовувати як ізолюючий матеріал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428736"/>
            <a:ext cx="300029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071810"/>
            <a:ext cx="2625111" cy="35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167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A5307D9-F4B1-4E40-8AEE-65AB77F0D7C5}"/>
              </a:ext>
            </a:extLst>
          </p:cNvPr>
          <p:cNvSpPr txBox="1"/>
          <p:nvPr/>
        </p:nvSpPr>
        <p:spPr>
          <a:xfrm>
            <a:off x="285720" y="214290"/>
            <a:ext cx="55007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uk-UA" sz="2400" b="1" dirty="0" smtClean="0">
                <a:solidFill>
                  <a:srgbClr val="000000"/>
                </a:solidFill>
                <a:effectLst/>
                <a:latin typeface="Comic Sans MS" pitchFamily="66" charset="0"/>
              </a:rPr>
              <a:t>Із </a:t>
            </a:r>
            <a:r>
              <a:rPr lang="uk-UA" sz="2400" b="1" dirty="0">
                <a:solidFill>
                  <a:srgbClr val="000000"/>
                </a:solidFill>
                <a:effectLst/>
                <a:latin typeface="Comic Sans MS" pitchFamily="66" charset="0"/>
              </a:rPr>
              <a:t>звичайних пластикових пляшок можна зробити оригінальні штучні </a:t>
            </a:r>
            <a:r>
              <a:rPr lang="uk-UA" sz="2400" b="1" dirty="0" smtClean="0">
                <a:solidFill>
                  <a:srgbClr val="000000"/>
                </a:solidFill>
                <a:effectLst/>
                <a:latin typeface="Comic Sans MS" pitchFamily="66" charset="0"/>
              </a:rPr>
              <a:t>квіти та прикраси </a:t>
            </a:r>
            <a:r>
              <a:rPr lang="uk-UA" sz="2400" b="1" dirty="0">
                <a:solidFill>
                  <a:srgbClr val="000000"/>
                </a:solidFill>
                <a:effectLst/>
                <a:latin typeface="Comic Sans MS" pitchFamily="66" charset="0"/>
              </a:rPr>
              <a:t>своїми руками</a:t>
            </a:r>
            <a:r>
              <a:rPr lang="uk-UA" sz="2400" b="1" i="0" dirty="0">
                <a:solidFill>
                  <a:srgbClr val="000000"/>
                </a:solidFill>
                <a:effectLst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514587-3CC2-474C-9F67-47C6E3D59439}"/>
              </a:ext>
            </a:extLst>
          </p:cNvPr>
          <p:cNvSpPr txBox="1"/>
          <p:nvPr/>
        </p:nvSpPr>
        <p:spPr>
          <a:xfrm>
            <a:off x="4714876" y="2714620"/>
            <a:ext cx="42455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400" b="1" dirty="0">
                <a:solidFill>
                  <a:srgbClr val="7030A0"/>
                </a:solidFill>
                <a:effectLst/>
                <a:latin typeface="Comic Sans MS" pitchFamily="66" charset="0"/>
              </a:rPr>
              <a:t>Для виготовлення </a:t>
            </a:r>
            <a:r>
              <a:rPr lang="uk-UA" sz="2400" b="1" dirty="0" smtClean="0">
                <a:solidFill>
                  <a:srgbClr val="7030A0"/>
                </a:solidFill>
                <a:effectLst/>
                <a:latin typeface="Comic Sans MS" pitchFamily="66" charset="0"/>
              </a:rPr>
              <a:t>цих виробів </a:t>
            </a:r>
            <a:r>
              <a:rPr lang="uk-UA" sz="2400" b="1" dirty="0">
                <a:solidFill>
                  <a:srgbClr val="7030A0"/>
                </a:solidFill>
                <a:effectLst/>
                <a:latin typeface="Comic Sans MS" pitchFamily="66" charset="0"/>
              </a:rPr>
              <a:t>з пластикових </a:t>
            </a:r>
            <a:r>
              <a:rPr lang="uk-UA" sz="2400" b="1" dirty="0" smtClean="0">
                <a:solidFill>
                  <a:srgbClr val="7030A0"/>
                </a:solidFill>
                <a:effectLst/>
                <a:latin typeface="Comic Sans MS" pitchFamily="66" charset="0"/>
              </a:rPr>
              <a:t>пляшок, </a:t>
            </a:r>
            <a:r>
              <a:rPr lang="uk-UA" sz="2400" b="1" dirty="0">
                <a:solidFill>
                  <a:srgbClr val="7030A0"/>
                </a:solidFill>
                <a:effectLst/>
                <a:latin typeface="Comic Sans MS" pitchFamily="66" charset="0"/>
              </a:rPr>
              <a:t>крім </a:t>
            </a:r>
            <a:r>
              <a:rPr lang="uk-UA" sz="2400" b="1" dirty="0" smtClean="0">
                <a:solidFill>
                  <a:srgbClr val="7030A0"/>
                </a:solidFill>
                <a:effectLst/>
                <a:latin typeface="Comic Sans MS" pitchFamily="66" charset="0"/>
              </a:rPr>
              <a:t>самих пляшок </a:t>
            </a:r>
            <a:r>
              <a:rPr lang="uk-UA" sz="2400" b="1" dirty="0">
                <a:solidFill>
                  <a:srgbClr val="7030A0"/>
                </a:solidFill>
                <a:effectLst/>
                <a:latin typeface="Comic Sans MS" pitchFamily="66" charset="0"/>
              </a:rPr>
              <a:t>різних кольорів, знадобляться також свічка і клейовий пістолет</a:t>
            </a:r>
            <a:r>
              <a:rPr lang="uk-UA" sz="2400" b="1" dirty="0" smtClean="0">
                <a:solidFill>
                  <a:srgbClr val="7030A0"/>
                </a:solidFill>
                <a:effectLst/>
                <a:latin typeface="Comic Sans MS" pitchFamily="66" charset="0"/>
              </a:rPr>
              <a:t>.</a:t>
            </a:r>
            <a:endParaRPr lang="uk-UA" sz="2400" b="1" dirty="0">
              <a:solidFill>
                <a:srgbClr val="7030A0"/>
              </a:solidFill>
              <a:effectLst/>
              <a:latin typeface="Comic Sans MS" pitchFamily="66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 l="5918" t="22667" b="22666"/>
          <a:stretch>
            <a:fillRect/>
          </a:stretch>
        </p:blipFill>
        <p:spPr bwMode="auto">
          <a:xfrm>
            <a:off x="6715140" y="142852"/>
            <a:ext cx="2128322" cy="237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DE727AB-85F3-40EA-9761-D6BA13A0E9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839" t="16401" r="5113" b="8400"/>
          <a:stretch/>
        </p:blipFill>
        <p:spPr>
          <a:xfrm>
            <a:off x="357158" y="1571612"/>
            <a:ext cx="3923928" cy="26021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5A4EBD1-6FAA-49FE-87A2-A221FB3FE7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6376" t="19602" r="7066" b="-52"/>
          <a:stretch/>
        </p:blipFill>
        <p:spPr>
          <a:xfrm rot="20543413">
            <a:off x="1523063" y="4044104"/>
            <a:ext cx="2714644" cy="24609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24D7733-C720-4653-9CC3-DF60A9DC141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757" t="10090" r="4146" b="7361"/>
          <a:stretch/>
        </p:blipFill>
        <p:spPr>
          <a:xfrm>
            <a:off x="6500826" y="5143513"/>
            <a:ext cx="2643174" cy="17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261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143240" y="214290"/>
            <a:ext cx="5329237" cy="79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2pPr>
            <a:lvl3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3pPr>
            <a:lvl4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4pPr>
            <a:lvl5pPr marL="1866900" indent="-207963" algn="ctr" defTabSz="407988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5pPr>
            <a:lvl6pPr marL="23241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6pPr>
            <a:lvl7pPr marL="27813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7pPr>
            <a:lvl8pPr marL="32385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8pPr>
            <a:lvl9pPr marL="3695700" indent="-207963" algn="ctr" defTabSz="407988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>
                <a:solidFill>
                  <a:srgbClr val="000000"/>
                </a:solidFill>
                <a:latin typeface="Arial" charset="0"/>
              </a:defRPr>
            </a:lvl9pPr>
          </a:lstStyle>
          <a:p>
            <a:pPr marL="0" indent="0" eaLnBrk="1" hangingPunct="1">
              <a:defRPr/>
            </a:pPr>
            <a:r>
              <a:rPr lang="uk-UA" sz="3200" b="1" kern="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uk-UA" sz="3200" b="1" kern="0" dirty="0" smtClean="0">
                <a:solidFill>
                  <a:srgbClr val="C00000"/>
                </a:solidFill>
                <a:latin typeface="Comic Sans MS" pitchFamily="66" charset="0"/>
              </a:rPr>
              <a:t>Висновок</a:t>
            </a:r>
            <a:endParaRPr lang="uk-UA" sz="3200" b="1" kern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928670"/>
            <a:ext cx="642942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	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Проаналізувавши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інформацію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з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різних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джерел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було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виявилено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  <a:latin typeface="Comic Sans MS" pitchFamily="66" charset="0"/>
              </a:rPr>
              <a:t>що використовуючи пластикову тару повторно, важливо знати, як мінімум, дві речі: з чого вона виготовлена і як правильно її експлуатувати в подальшому, тобто звертати увагу на маркування. В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икористані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пластикові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пляшки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краще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не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викидати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у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сміття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, а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давати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їм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 друге </a:t>
            </a:r>
            <a:r>
              <a:rPr lang="ru-RU" sz="2400" b="1" dirty="0" err="1" smtClean="0">
                <a:solidFill>
                  <a:srgbClr val="7030A0"/>
                </a:solidFill>
                <a:latin typeface="Comic Sans MS" pitchFamily="66" charset="0"/>
              </a:rPr>
              <a:t>життя</a:t>
            </a: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. </a:t>
            </a:r>
            <a:r>
              <a:rPr lang="uk-UA" sz="2400" b="1" dirty="0" smtClean="0">
                <a:solidFill>
                  <a:srgbClr val="7030A0"/>
                </a:solidFill>
                <a:latin typeface="Comic Sans MS" pitchFamily="66" charset="0"/>
              </a:rPr>
              <a:t>Тобто перетворити непотрібне в потрібне!</a:t>
            </a:r>
            <a:endParaRPr lang="ru-RU" sz="24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E41F330-FBAC-41A5-A1B8-C284D9A54F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0006" t="13242" r="13601" b="7959"/>
          <a:stretch/>
        </p:blipFill>
        <p:spPr>
          <a:xfrm>
            <a:off x="142844" y="142852"/>
            <a:ext cx="2181626" cy="30003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5643578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u="sng" dirty="0" smtClean="0">
                <a:solidFill>
                  <a:srgbClr val="FF0000"/>
                </a:solidFill>
                <a:latin typeface="Comic Sans MS" pitchFamily="66" charset="0"/>
              </a:rPr>
              <a:t>УВАГА</a:t>
            </a:r>
            <a:r>
              <a:rPr lang="uk-UA" b="1" u="sng" dirty="0" smtClean="0">
                <a:solidFill>
                  <a:srgbClr val="FF0000"/>
                </a:solidFill>
                <a:latin typeface="Comic Sans MS" pitchFamily="66" charset="0"/>
              </a:rPr>
              <a:t>!!! </a:t>
            </a:r>
            <a:r>
              <a:rPr lang="uk-UA" b="1" dirty="0" smtClean="0">
                <a:latin typeface="Comic Sans MS" pitchFamily="66" charset="0"/>
              </a:rPr>
              <a:t>Під час плавлення пластику треба дотримуватися правил техніки безпеки під час поводження з електроприладами та легкозаймистими матеріалами</a:t>
            </a:r>
            <a:endParaRPr lang="ru-RU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545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C3F183-DDD4-41EE-81FF-725B9B5F6BFF}"/>
              </a:ext>
            </a:extLst>
          </p:cNvPr>
          <p:cNvSpPr txBox="1"/>
          <p:nvPr/>
        </p:nvSpPr>
        <p:spPr>
          <a:xfrm>
            <a:off x="642910" y="1428736"/>
            <a:ext cx="7715304" cy="4786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uk-UA" sz="3500" b="0" i="0" dirty="0">
                <a:effectLst/>
              </a:rPr>
              <a:t> </a:t>
            </a:r>
            <a:r>
              <a:rPr lang="en-US" sz="2400" dirty="0" smtClean="0">
                <a:latin typeface="Comic Sans MS" pitchFamily="66" charset="0"/>
                <a:hlinkClick r:id="rId3"/>
              </a:rPr>
              <a:t>https://5lb.ua/ua/markirovka-plastika-opasna-li-plastikovaja-butylka.html</a:t>
            </a:r>
            <a:endParaRPr lang="uk-UA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hlinkClick r:id="rId4"/>
              </a:rPr>
              <a:t>http://solvetpv.lviv.ua/poznachky-na-plastyku-shho-potribno-znaty-koly-vy-kupuyete-vodu-v-plastykovij-plyashtsi/</a:t>
            </a:r>
            <a:endParaRPr lang="uk-UA" sz="2400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hlinkClick r:id="rId5"/>
              </a:rPr>
              <a:t>https://uk.wikipedia.org/wiki/</a:t>
            </a:r>
            <a:r>
              <a:rPr lang="uk-UA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hlinkClick r:id="rId5"/>
              </a:rPr>
              <a:t>Переробка_пластику#ПЕТ</a:t>
            </a:r>
            <a:endParaRPr lang="uk-UA" sz="2400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hlinkClick r:id="rId6"/>
              </a:rPr>
              <a:t>https://uain.press/articles/plastyku-zdavaisia-chy-realno-zarobyty-hroshi-na-vidkhodakh-600878</a:t>
            </a:r>
            <a:endParaRPr lang="uk-UA" sz="2400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US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hlinkClick r:id="rId7"/>
              </a:rPr>
              <a:t>http://5dom.com.ua/virobi-z-plastikovih-plyashok-svoyimi-rukami-70-idej-dekoru-dlya-interyeru-i-dachi-foto/</a:t>
            </a:r>
            <a:r>
              <a:rPr lang="uk-UA" sz="2400" dirty="0" smtClean="0">
                <a:ln w="0"/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endParaRPr lang="uk-UA" sz="2400" b="1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endParaRPr lang="uk-UA" sz="2400" b="1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endParaRPr lang="uk-UA" sz="2400" b="1" dirty="0" smtClean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endParaRPr lang="en-US" sz="2400" b="1" dirty="0">
              <a:ln w="0"/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Comic Sans MS" pitchFamily="66" charset="0"/>
              </a:rPr>
              <a:t>Список використаних джерел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56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3163" t="25316" r="7412" b="20253"/>
          <a:stretch>
            <a:fillRect/>
          </a:stretch>
        </p:blipFill>
        <p:spPr bwMode="auto">
          <a:xfrm>
            <a:off x="142844" y="214290"/>
            <a:ext cx="235745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571744"/>
            <a:ext cx="233046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 rot="19445512">
            <a:off x="483681" y="2630764"/>
            <a:ext cx="9270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ДЯКУЄМО ЗА УВАГУ!!!</a:t>
            </a: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18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480</Words>
  <Application>Microsoft Office PowerPoint</Application>
  <PresentationFormat>Экран (4:3)</PresentationFormat>
  <Paragraphs>59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Список використаних джерел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133</cp:revision>
  <dcterms:created xsi:type="dcterms:W3CDTF">2021-04-28T17:09:50Z</dcterms:created>
  <dcterms:modified xsi:type="dcterms:W3CDTF">2023-04-20T12:37:20Z</dcterms:modified>
</cp:coreProperties>
</file>