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271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1F13"/>
    <a:srgbClr val="A5A5A5"/>
    <a:srgbClr val="4C4C4C"/>
    <a:srgbClr val="2C3A48"/>
    <a:srgbClr val="BFBFBF"/>
    <a:srgbClr val="FFFFFF"/>
    <a:srgbClr val="AEAA9F"/>
    <a:srgbClr val="0D0D0D"/>
    <a:srgbClr val="C5140C"/>
    <a:srgbClr val="FCD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0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8A3B5E-F9FB-4669-8DBC-E01C7A4B24BB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uk-UA"/>
        </a:p>
      </dgm:t>
    </dgm:pt>
    <dgm:pt modelId="{A90524CA-3602-43A4-8820-DD7C2DC70676}">
      <dgm:prSet phldrT="[Текст]" custT="1"/>
      <dgm:spPr>
        <a:xfrm>
          <a:off x="628210" y="428849"/>
          <a:ext cx="10525265" cy="858145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gm:spPr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Проаналізували </a:t>
          </a:r>
          <a:r>
            <a:rPr lang="uk-UA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сукупність усних, речових та письмових історичних джерел, а також встановили участь Вінського А.Л. у подіях Другої світової війни у складі «І польської дивізії»</a:t>
          </a:r>
          <a:endParaRPr lang="uk-UA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21F7B59-CB46-4799-9333-BB4BD7A6E871}" type="parTrans" cxnId="{5E652CC2-148A-4F43-8C2A-3741A55174A0}">
      <dgm:prSet/>
      <dgm:spPr/>
      <dgm:t>
        <a:bodyPr/>
        <a:lstStyle/>
        <a:p>
          <a:endParaRPr lang="uk-UA" sz="1800"/>
        </a:p>
      </dgm:t>
    </dgm:pt>
    <dgm:pt modelId="{AF169DCE-F8D2-49DA-BAFA-7B0182019A7D}" type="sibTrans" cxnId="{5E652CC2-148A-4F43-8C2A-3741A55174A0}">
      <dgm:prSet/>
      <dgm:spPr>
        <a:xfrm>
          <a:off x="-6307438" y="-964845"/>
          <a:ext cx="7507859" cy="7507859"/>
        </a:xfrm>
        <a:prstGeom prst="blockArc">
          <a:avLst>
            <a:gd name="adj1" fmla="val 18900000"/>
            <a:gd name="adj2" fmla="val 2700000"/>
            <a:gd name="adj3" fmla="val 288"/>
          </a:avLst>
        </a:prstGeom>
        <a:noFill/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gm:spPr>
      <dgm:t>
        <a:bodyPr/>
        <a:lstStyle/>
        <a:p>
          <a:endParaRPr lang="uk-UA" sz="1800"/>
        </a:p>
      </dgm:t>
    </dgm:pt>
    <dgm:pt modelId="{EFCCC375-CBCC-4956-B8C7-58560DF2C0F3}">
      <dgm:prSet custT="1"/>
      <dgm:spPr>
        <a:xfrm>
          <a:off x="1120205" y="3003732"/>
          <a:ext cx="10033270" cy="858145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gm:spPr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</a:t>
          </a:r>
          <a:r>
            <a:rPr lang="uk-UA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основі анкетування зрозуміли, чому цей артефакт має високу цінність для родини </a:t>
          </a:r>
          <a:r>
            <a:rPr lang="uk-UA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Вінських-Стрільців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</dgm:t>
    </dgm:pt>
    <dgm:pt modelId="{0321BB8D-70A7-4D01-AF73-3AEDBA6991E1}" type="parTrans" cxnId="{8584E8B3-BB19-48DE-97B5-078CAA05D376}">
      <dgm:prSet/>
      <dgm:spPr/>
      <dgm:t>
        <a:bodyPr/>
        <a:lstStyle/>
        <a:p>
          <a:endParaRPr lang="uk-UA" sz="1800"/>
        </a:p>
      </dgm:t>
    </dgm:pt>
    <dgm:pt modelId="{033ABC55-40B6-4A8C-BD3B-F736ED656068}" type="sibTrans" cxnId="{8584E8B3-BB19-48DE-97B5-078CAA05D376}">
      <dgm:prSet/>
      <dgm:spPr/>
      <dgm:t>
        <a:bodyPr/>
        <a:lstStyle/>
        <a:p>
          <a:endParaRPr lang="uk-UA" sz="1800"/>
        </a:p>
      </dgm:t>
    </dgm:pt>
    <dgm:pt modelId="{4B6EE0CB-1AB0-4AE7-816E-3E2A2355C2E1}">
      <dgm:prSet phldrT="[Текст]" custT="1"/>
      <dgm:spPr>
        <a:xfrm>
          <a:off x="1120205" y="1716291"/>
          <a:ext cx="10033270" cy="858145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gm:spPr>
      <dgm:t>
        <a:bodyPr/>
        <a:lstStyle/>
        <a:p>
          <a:pPr marL="0" lvl="0" indent="0" algn="just">
            <a:buNone/>
          </a:pPr>
          <a:r>
            <a:rPr lang="uk-UA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Завдяки вивченню бойового шляху Аркадія Леонтійовича ми змогли визначити причини появи почесної подяки в родині Вінських-Стрільців</a:t>
          </a:r>
          <a:endParaRPr lang="uk-UA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B8A3FA-B311-4804-A659-FA923FFE7E6F}" type="sibTrans" cxnId="{E02904A2-05AB-46D3-935C-A312A1D4B088}">
      <dgm:prSet/>
      <dgm:spPr/>
      <dgm:t>
        <a:bodyPr/>
        <a:lstStyle/>
        <a:p>
          <a:endParaRPr lang="uk-UA" sz="1800"/>
        </a:p>
      </dgm:t>
    </dgm:pt>
    <dgm:pt modelId="{76BBC849-133F-47A0-B693-09DEDE205AC8}" type="parTrans" cxnId="{E02904A2-05AB-46D3-935C-A312A1D4B088}">
      <dgm:prSet/>
      <dgm:spPr/>
      <dgm:t>
        <a:bodyPr/>
        <a:lstStyle/>
        <a:p>
          <a:endParaRPr lang="uk-UA" sz="1800"/>
        </a:p>
      </dgm:t>
    </dgm:pt>
    <dgm:pt modelId="{3F30D981-F0EF-4686-A0EF-517EEE919335}" type="pres">
      <dgm:prSet presAssocID="{B68A3B5E-F9FB-4669-8DBC-E01C7A4B24B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D317A75A-0B05-4205-BE7E-56A66EA1AC20}" type="pres">
      <dgm:prSet presAssocID="{B68A3B5E-F9FB-4669-8DBC-E01C7A4B24BB}" presName="Name1" presStyleCnt="0"/>
      <dgm:spPr/>
    </dgm:pt>
    <dgm:pt modelId="{39940982-AEE3-4814-92C3-79671C4BFF59}" type="pres">
      <dgm:prSet presAssocID="{B68A3B5E-F9FB-4669-8DBC-E01C7A4B24BB}" presName="cycle" presStyleCnt="0"/>
      <dgm:spPr/>
    </dgm:pt>
    <dgm:pt modelId="{48B9C8DF-CCEA-4C39-916F-E8EE66804E6E}" type="pres">
      <dgm:prSet presAssocID="{B68A3B5E-F9FB-4669-8DBC-E01C7A4B24BB}" presName="srcNode" presStyleLbl="node1" presStyleIdx="0" presStyleCnt="3"/>
      <dgm:spPr/>
    </dgm:pt>
    <dgm:pt modelId="{EA358CE7-A140-43E8-9988-647D7A3C4B2C}" type="pres">
      <dgm:prSet presAssocID="{B68A3B5E-F9FB-4669-8DBC-E01C7A4B24BB}" presName="conn" presStyleLbl="parChTrans1D2" presStyleIdx="0" presStyleCnt="1"/>
      <dgm:spPr/>
      <dgm:t>
        <a:bodyPr/>
        <a:lstStyle/>
        <a:p>
          <a:endParaRPr lang="uk-UA"/>
        </a:p>
      </dgm:t>
    </dgm:pt>
    <dgm:pt modelId="{D034C935-F583-4CBB-BE3D-E80A3A6A0531}" type="pres">
      <dgm:prSet presAssocID="{B68A3B5E-F9FB-4669-8DBC-E01C7A4B24BB}" presName="extraNode" presStyleLbl="node1" presStyleIdx="0" presStyleCnt="3"/>
      <dgm:spPr/>
    </dgm:pt>
    <dgm:pt modelId="{25FBC794-5F86-414D-A64D-C1A3B94D3B85}" type="pres">
      <dgm:prSet presAssocID="{B68A3B5E-F9FB-4669-8DBC-E01C7A4B24BB}" presName="dstNode" presStyleLbl="node1" presStyleIdx="0" presStyleCnt="3"/>
      <dgm:spPr/>
    </dgm:pt>
    <dgm:pt modelId="{BF67EB82-CE91-4094-83D9-B23D4BFA8E98}" type="pres">
      <dgm:prSet presAssocID="{A90524CA-3602-43A4-8820-DD7C2DC70676}" presName="text_1" presStyleLbl="node1" presStyleIdx="0" presStyleCnt="3" custScaleX="10150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15B2F7-93B8-4A5A-A30A-C7735EDCE719}" type="pres">
      <dgm:prSet presAssocID="{A90524CA-3602-43A4-8820-DD7C2DC70676}" presName="accent_1" presStyleCnt="0"/>
      <dgm:spPr/>
    </dgm:pt>
    <dgm:pt modelId="{1A2ECE08-E293-4E2B-9F62-B60F45F50378}" type="pres">
      <dgm:prSet presAssocID="{A90524CA-3602-43A4-8820-DD7C2DC70676}" presName="accentRepeatNode" presStyleLbl="solidFgAcc1" presStyleIdx="0" presStyleCnt="3"/>
      <dgm:spPr>
        <a:xfrm>
          <a:off x="91869" y="321581"/>
          <a:ext cx="1072681" cy="1072681"/>
        </a:xfrm>
        <a:prstGeom prst="ellipse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gm:spPr>
      <dgm:t>
        <a:bodyPr/>
        <a:lstStyle/>
        <a:p>
          <a:endParaRPr lang="uk-UA"/>
        </a:p>
      </dgm:t>
    </dgm:pt>
    <dgm:pt modelId="{488937BA-3C2C-4DEC-A7EB-168ACB761AE0}" type="pres">
      <dgm:prSet presAssocID="{4B6EE0CB-1AB0-4AE7-816E-3E2A2355C2E1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38F767C-8BD3-4EEF-9E11-CC3925D4FF6F}" type="pres">
      <dgm:prSet presAssocID="{4B6EE0CB-1AB0-4AE7-816E-3E2A2355C2E1}" presName="accent_2" presStyleCnt="0"/>
      <dgm:spPr/>
    </dgm:pt>
    <dgm:pt modelId="{EA5B869C-6ADC-4011-A782-5D02C528EAC2}" type="pres">
      <dgm:prSet presAssocID="{4B6EE0CB-1AB0-4AE7-816E-3E2A2355C2E1}" presName="accentRepeatNode" presStyleLbl="solidFgAcc1" presStyleIdx="1" presStyleCnt="3"/>
      <dgm:spPr>
        <a:xfrm>
          <a:off x="583864" y="1609022"/>
          <a:ext cx="1072681" cy="1072681"/>
        </a:xfrm>
        <a:prstGeom prst="ellipse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gm:spPr>
      <dgm:t>
        <a:bodyPr/>
        <a:lstStyle/>
        <a:p>
          <a:endParaRPr lang="uk-UA"/>
        </a:p>
      </dgm:t>
    </dgm:pt>
    <dgm:pt modelId="{A4C5C421-49F1-43F3-B8F6-E832A95A0B39}" type="pres">
      <dgm:prSet presAssocID="{EFCCC375-CBCC-4956-B8C7-58560DF2C0F3}" presName="text_3" presStyleLbl="node1" presStyleIdx="2" presStyleCnt="3" custScaleX="97320" custLinFactNeighborX="215" custLinFactNeighborY="-323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1A4B311-0F84-40CF-9D9E-D19DDC5C3558}" type="pres">
      <dgm:prSet presAssocID="{EFCCC375-CBCC-4956-B8C7-58560DF2C0F3}" presName="accent_3" presStyleCnt="0"/>
      <dgm:spPr/>
    </dgm:pt>
    <dgm:pt modelId="{A83D5ABE-41A9-4612-9CF2-038DE8723AD9}" type="pres">
      <dgm:prSet presAssocID="{EFCCC375-CBCC-4956-B8C7-58560DF2C0F3}" presName="accentRepeatNode" presStyleLbl="solidFgAcc1" presStyleIdx="2" presStyleCnt="3"/>
      <dgm:spPr>
        <a:xfrm>
          <a:off x="583864" y="2896464"/>
          <a:ext cx="1072681" cy="1072681"/>
        </a:xfrm>
        <a:prstGeom prst="ellipse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gm:spPr>
      <dgm:t>
        <a:bodyPr/>
        <a:lstStyle/>
        <a:p>
          <a:endParaRPr lang="uk-UA"/>
        </a:p>
      </dgm:t>
    </dgm:pt>
  </dgm:ptLst>
  <dgm:cxnLst>
    <dgm:cxn modelId="{DC554F7C-DB9B-4AEC-ADBB-43BE208EFA38}" type="presOf" srcId="{A90524CA-3602-43A4-8820-DD7C2DC70676}" destId="{BF67EB82-CE91-4094-83D9-B23D4BFA8E98}" srcOrd="0" destOrd="0" presId="urn:microsoft.com/office/officeart/2008/layout/VerticalCurvedList"/>
    <dgm:cxn modelId="{1B8462ED-0E82-4A46-B806-18EDA1C8DB7A}" type="presOf" srcId="{B68A3B5E-F9FB-4669-8DBC-E01C7A4B24BB}" destId="{3F30D981-F0EF-4686-A0EF-517EEE919335}" srcOrd="0" destOrd="0" presId="urn:microsoft.com/office/officeart/2008/layout/VerticalCurvedList"/>
    <dgm:cxn modelId="{5E652CC2-148A-4F43-8C2A-3741A55174A0}" srcId="{B68A3B5E-F9FB-4669-8DBC-E01C7A4B24BB}" destId="{A90524CA-3602-43A4-8820-DD7C2DC70676}" srcOrd="0" destOrd="0" parTransId="{121F7B59-CB46-4799-9333-BB4BD7A6E871}" sibTransId="{AF169DCE-F8D2-49DA-BAFA-7B0182019A7D}"/>
    <dgm:cxn modelId="{3AC9A3E5-2C3B-4FB6-AA94-128357D718C8}" type="presOf" srcId="{AF169DCE-F8D2-49DA-BAFA-7B0182019A7D}" destId="{EA358CE7-A140-43E8-9988-647D7A3C4B2C}" srcOrd="0" destOrd="0" presId="urn:microsoft.com/office/officeart/2008/layout/VerticalCurvedList"/>
    <dgm:cxn modelId="{E02904A2-05AB-46D3-935C-A312A1D4B088}" srcId="{B68A3B5E-F9FB-4669-8DBC-E01C7A4B24BB}" destId="{4B6EE0CB-1AB0-4AE7-816E-3E2A2355C2E1}" srcOrd="1" destOrd="0" parTransId="{76BBC849-133F-47A0-B693-09DEDE205AC8}" sibTransId="{53B8A3FA-B311-4804-A659-FA923FFE7E6F}"/>
    <dgm:cxn modelId="{0B439CCF-D090-45E3-B111-55A5EA8212FB}" type="presOf" srcId="{EFCCC375-CBCC-4956-B8C7-58560DF2C0F3}" destId="{A4C5C421-49F1-43F3-B8F6-E832A95A0B39}" srcOrd="0" destOrd="0" presId="urn:microsoft.com/office/officeart/2008/layout/VerticalCurvedList"/>
    <dgm:cxn modelId="{0609A0F2-157A-43F1-A530-E6D5AE1A49BC}" type="presOf" srcId="{4B6EE0CB-1AB0-4AE7-816E-3E2A2355C2E1}" destId="{488937BA-3C2C-4DEC-A7EB-168ACB761AE0}" srcOrd="0" destOrd="0" presId="urn:microsoft.com/office/officeart/2008/layout/VerticalCurvedList"/>
    <dgm:cxn modelId="{8584E8B3-BB19-48DE-97B5-078CAA05D376}" srcId="{B68A3B5E-F9FB-4669-8DBC-E01C7A4B24BB}" destId="{EFCCC375-CBCC-4956-B8C7-58560DF2C0F3}" srcOrd="2" destOrd="0" parTransId="{0321BB8D-70A7-4D01-AF73-3AEDBA6991E1}" sibTransId="{033ABC55-40B6-4A8C-BD3B-F736ED656068}"/>
    <dgm:cxn modelId="{EEAFAE58-47F5-4A61-9D6D-D00AE1FDF698}" type="presParOf" srcId="{3F30D981-F0EF-4686-A0EF-517EEE919335}" destId="{D317A75A-0B05-4205-BE7E-56A66EA1AC20}" srcOrd="0" destOrd="0" presId="urn:microsoft.com/office/officeart/2008/layout/VerticalCurvedList"/>
    <dgm:cxn modelId="{DAD355C8-CEA7-46A9-AC2F-04CDFFF279C2}" type="presParOf" srcId="{D317A75A-0B05-4205-BE7E-56A66EA1AC20}" destId="{39940982-AEE3-4814-92C3-79671C4BFF59}" srcOrd="0" destOrd="0" presId="urn:microsoft.com/office/officeart/2008/layout/VerticalCurvedList"/>
    <dgm:cxn modelId="{B47DD17D-D397-4CA2-AA0C-D37C26F04489}" type="presParOf" srcId="{39940982-AEE3-4814-92C3-79671C4BFF59}" destId="{48B9C8DF-CCEA-4C39-916F-E8EE66804E6E}" srcOrd="0" destOrd="0" presId="urn:microsoft.com/office/officeart/2008/layout/VerticalCurvedList"/>
    <dgm:cxn modelId="{1835D426-B72F-4FCF-9618-BB74DE333865}" type="presParOf" srcId="{39940982-AEE3-4814-92C3-79671C4BFF59}" destId="{EA358CE7-A140-43E8-9988-647D7A3C4B2C}" srcOrd="1" destOrd="0" presId="urn:microsoft.com/office/officeart/2008/layout/VerticalCurvedList"/>
    <dgm:cxn modelId="{CE8DF4A1-4AEA-4448-9D13-34A80B495250}" type="presParOf" srcId="{39940982-AEE3-4814-92C3-79671C4BFF59}" destId="{D034C935-F583-4CBB-BE3D-E80A3A6A0531}" srcOrd="2" destOrd="0" presId="urn:microsoft.com/office/officeart/2008/layout/VerticalCurvedList"/>
    <dgm:cxn modelId="{E950A2C4-8C3A-4A6B-B9CD-F251E623524B}" type="presParOf" srcId="{39940982-AEE3-4814-92C3-79671C4BFF59}" destId="{25FBC794-5F86-414D-A64D-C1A3B94D3B85}" srcOrd="3" destOrd="0" presId="urn:microsoft.com/office/officeart/2008/layout/VerticalCurvedList"/>
    <dgm:cxn modelId="{44D1142B-5DE8-4D42-B4A6-3324C4B68446}" type="presParOf" srcId="{D317A75A-0B05-4205-BE7E-56A66EA1AC20}" destId="{BF67EB82-CE91-4094-83D9-B23D4BFA8E98}" srcOrd="1" destOrd="0" presId="urn:microsoft.com/office/officeart/2008/layout/VerticalCurvedList"/>
    <dgm:cxn modelId="{1846A4D0-4767-499F-91DE-3BC6851FB790}" type="presParOf" srcId="{D317A75A-0B05-4205-BE7E-56A66EA1AC20}" destId="{B615B2F7-93B8-4A5A-A30A-C7735EDCE719}" srcOrd="2" destOrd="0" presId="urn:microsoft.com/office/officeart/2008/layout/VerticalCurvedList"/>
    <dgm:cxn modelId="{B4EFA968-B452-4B0B-8649-48B84BA02E7B}" type="presParOf" srcId="{B615B2F7-93B8-4A5A-A30A-C7735EDCE719}" destId="{1A2ECE08-E293-4E2B-9F62-B60F45F50378}" srcOrd="0" destOrd="0" presId="urn:microsoft.com/office/officeart/2008/layout/VerticalCurvedList"/>
    <dgm:cxn modelId="{61615904-B43A-4B99-B185-26C60CB29C04}" type="presParOf" srcId="{D317A75A-0B05-4205-BE7E-56A66EA1AC20}" destId="{488937BA-3C2C-4DEC-A7EB-168ACB761AE0}" srcOrd="3" destOrd="0" presId="urn:microsoft.com/office/officeart/2008/layout/VerticalCurvedList"/>
    <dgm:cxn modelId="{517C30F3-718B-4C30-A00E-7D693659CCC2}" type="presParOf" srcId="{D317A75A-0B05-4205-BE7E-56A66EA1AC20}" destId="{B38F767C-8BD3-4EEF-9E11-CC3925D4FF6F}" srcOrd="4" destOrd="0" presId="urn:microsoft.com/office/officeart/2008/layout/VerticalCurvedList"/>
    <dgm:cxn modelId="{3B498E55-676E-4904-8AF7-961F9872A669}" type="presParOf" srcId="{B38F767C-8BD3-4EEF-9E11-CC3925D4FF6F}" destId="{EA5B869C-6ADC-4011-A782-5D02C528EAC2}" srcOrd="0" destOrd="0" presId="urn:microsoft.com/office/officeart/2008/layout/VerticalCurvedList"/>
    <dgm:cxn modelId="{07A5599F-9E71-435E-99A0-4FB3E799107E}" type="presParOf" srcId="{D317A75A-0B05-4205-BE7E-56A66EA1AC20}" destId="{A4C5C421-49F1-43F3-B8F6-E832A95A0B39}" srcOrd="5" destOrd="0" presId="urn:microsoft.com/office/officeart/2008/layout/VerticalCurvedList"/>
    <dgm:cxn modelId="{8BF048A8-C92C-4B10-9A8C-CF215DA1A86E}" type="presParOf" srcId="{D317A75A-0B05-4205-BE7E-56A66EA1AC20}" destId="{21A4B311-0F84-40CF-9D9E-D19DDC5C3558}" srcOrd="6" destOrd="0" presId="urn:microsoft.com/office/officeart/2008/layout/VerticalCurvedList"/>
    <dgm:cxn modelId="{FB5D4808-59E4-4539-B1AE-A35F025CB72E}" type="presParOf" srcId="{21A4B311-0F84-40CF-9D9E-D19DDC5C3558}" destId="{A83D5ABE-41A9-4612-9CF2-038DE8723AD9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58CE7-A140-43E8-9988-647D7A3C4B2C}">
      <dsp:nvSpPr>
        <dsp:cNvPr id="0" name=""/>
        <dsp:cNvSpPr/>
      </dsp:nvSpPr>
      <dsp:spPr>
        <a:xfrm>
          <a:off x="-6517328" y="-991107"/>
          <a:ext cx="7713074" cy="7713074"/>
        </a:xfrm>
        <a:prstGeom prst="blockArc">
          <a:avLst>
            <a:gd name="adj1" fmla="val 18900000"/>
            <a:gd name="adj2" fmla="val 2700000"/>
            <a:gd name="adj3" fmla="val 288"/>
          </a:avLst>
        </a:prstGeom>
        <a:noFill/>
        <a:ln w="254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7EB82-CE91-4094-83D9-B23D4BFA8E98}">
      <dsp:nvSpPr>
        <dsp:cNvPr id="0" name=""/>
        <dsp:cNvSpPr/>
      </dsp:nvSpPr>
      <dsp:spPr>
        <a:xfrm>
          <a:off x="676745" y="573085"/>
          <a:ext cx="10702166" cy="114617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977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Проаналізували </a:t>
          </a:r>
          <a:r>
            <a:rPr lang="uk-UA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сукупність усних, речових та письмових історичних джерел, а також встановили участь Вінського А.Л. у подіях Другої світової війни у складі «І польської дивізії»</a:t>
          </a:r>
          <a:endParaRPr lang="uk-UA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76745" y="573085"/>
        <a:ext cx="10702166" cy="1146171"/>
      </dsp:txXfrm>
    </dsp:sp>
    <dsp:sp modelId="{1A2ECE08-E293-4E2B-9F62-B60F45F50378}">
      <dsp:nvSpPr>
        <dsp:cNvPr id="0" name=""/>
        <dsp:cNvSpPr/>
      </dsp:nvSpPr>
      <dsp:spPr>
        <a:xfrm>
          <a:off x="39519" y="429814"/>
          <a:ext cx="1432714" cy="1432714"/>
        </a:xfrm>
        <a:prstGeom prst="ellipse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937BA-3C2C-4DEC-A7EB-168ACB761AE0}">
      <dsp:nvSpPr>
        <dsp:cNvPr id="0" name=""/>
        <dsp:cNvSpPr/>
      </dsp:nvSpPr>
      <dsp:spPr>
        <a:xfrm>
          <a:off x="1172510" y="2292343"/>
          <a:ext cx="10127269" cy="114617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9774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Завдяки вивченню бойового шляху Аркадія Леонтійовича ми змогли визначити причини появи почесної подяки в родині Вінських-Стрільців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2510" y="2292343"/>
        <a:ext cx="10127269" cy="1146171"/>
      </dsp:txXfrm>
    </dsp:sp>
    <dsp:sp modelId="{EA5B869C-6ADC-4011-A782-5D02C528EAC2}">
      <dsp:nvSpPr>
        <dsp:cNvPr id="0" name=""/>
        <dsp:cNvSpPr/>
      </dsp:nvSpPr>
      <dsp:spPr>
        <a:xfrm>
          <a:off x="456153" y="2149072"/>
          <a:ext cx="1432714" cy="1432714"/>
        </a:xfrm>
        <a:prstGeom prst="ellipse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C5C421-49F1-43F3-B8F6-E832A95A0B39}">
      <dsp:nvSpPr>
        <dsp:cNvPr id="0" name=""/>
        <dsp:cNvSpPr/>
      </dsp:nvSpPr>
      <dsp:spPr>
        <a:xfrm>
          <a:off x="919834" y="3974522"/>
          <a:ext cx="10261326" cy="114617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9774" tIns="50800" rIns="50800" bIns="5080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</a:t>
          </a:r>
          <a:r>
            <a:rPr lang="uk-UA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основі анкетування зрозуміли, чому цей артефакт має високу цінність для родини </a:t>
          </a:r>
          <a:r>
            <a:rPr lang="uk-UA" sz="20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Вінських-Стрільців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</dsp:txBody>
      <dsp:txXfrm>
        <a:off x="919834" y="3974522"/>
        <a:ext cx="10261326" cy="1146171"/>
      </dsp:txXfrm>
    </dsp:sp>
    <dsp:sp modelId="{A83D5ABE-41A9-4612-9CF2-038DE8723AD9}">
      <dsp:nvSpPr>
        <dsp:cNvPr id="0" name=""/>
        <dsp:cNvSpPr/>
      </dsp:nvSpPr>
      <dsp:spPr>
        <a:xfrm>
          <a:off x="39519" y="3868329"/>
          <a:ext cx="1432714" cy="1432714"/>
        </a:xfrm>
        <a:prstGeom prst="ellipse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4AB4-17F7-4CD6-ADE4-EA8034371B68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0F1A-6212-4C91-9575-EA79279F75E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676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4AB4-17F7-4CD6-ADE4-EA8034371B68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0F1A-6212-4C91-9575-EA79279F75E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787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4AB4-17F7-4CD6-ADE4-EA8034371B68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0F1A-6212-4C91-9575-EA79279F75E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808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4AB4-17F7-4CD6-ADE4-EA8034371B68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0F1A-6212-4C91-9575-EA79279F75E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631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4AB4-17F7-4CD6-ADE4-EA8034371B68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0F1A-6212-4C91-9575-EA79279F75E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22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4AB4-17F7-4CD6-ADE4-EA8034371B68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0F1A-6212-4C91-9575-EA79279F75E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24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4AB4-17F7-4CD6-ADE4-EA8034371B68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0F1A-6212-4C91-9575-EA79279F75E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8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4AB4-17F7-4CD6-ADE4-EA8034371B68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0F1A-6212-4C91-9575-EA79279F75E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149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4AB4-17F7-4CD6-ADE4-EA8034371B68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0F1A-6212-4C91-9575-EA79279F75E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060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4AB4-17F7-4CD6-ADE4-EA8034371B68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0F1A-6212-4C91-9575-EA79279F75E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83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4AB4-17F7-4CD6-ADE4-EA8034371B68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0F1A-6212-4C91-9575-EA79279F75E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05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14AB4-17F7-4CD6-ADE4-EA8034371B68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80F1A-6212-4C91-9575-EA79279F75E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35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/>
          <p:cNvSpPr/>
          <p:nvPr/>
        </p:nvSpPr>
        <p:spPr>
          <a:xfrm rot="2132583">
            <a:off x="75606" y="-3619725"/>
            <a:ext cx="7115019" cy="1237815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Dashboard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1348370" y="83951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4" name="Підзаголовок 2"/>
          <p:cNvSpPr txBox="1">
            <a:spLocks/>
          </p:cNvSpPr>
          <p:nvPr/>
        </p:nvSpPr>
        <p:spPr>
          <a:xfrm>
            <a:off x="2211154" y="701977"/>
            <a:ext cx="4521193" cy="80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Київська Мала Академія Наук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ідзаголовок 2"/>
          <p:cNvSpPr txBox="1">
            <a:spLocks/>
          </p:cNvSpPr>
          <p:nvPr/>
        </p:nvSpPr>
        <p:spPr>
          <a:xfrm>
            <a:off x="2088825" y="219918"/>
            <a:ext cx="4521193" cy="80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Історик-Юніор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кутник 15"/>
          <p:cNvSpPr/>
          <p:nvPr/>
        </p:nvSpPr>
        <p:spPr>
          <a:xfrm rot="18383569">
            <a:off x="-1234375" y="5660795"/>
            <a:ext cx="7931509" cy="41295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0613" y="1174655"/>
            <a:ext cx="5774798" cy="1637604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«Не» просто почесна подяка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увати 11"/>
          <p:cNvGrpSpPr/>
          <p:nvPr/>
        </p:nvGrpSpPr>
        <p:grpSpPr>
          <a:xfrm rot="454732">
            <a:off x="7677809" y="-981170"/>
            <a:ext cx="5155728" cy="8510930"/>
            <a:chOff x="7572854" y="-1946520"/>
            <a:chExt cx="5155728" cy="8510930"/>
          </a:xfrm>
          <a:blipFill dpi="0" rotWithShape="1">
            <a:blip r:embed="rId2">
              <a:alphaModFix amt="95000"/>
            </a:blip>
            <a:srcRect/>
            <a:stretch>
              <a:fillRect t="3000" r="5000" b="6000"/>
            </a:stretch>
          </a:blipFill>
        </p:grpSpPr>
        <p:sp>
          <p:nvSpPr>
            <p:cNvPr id="7" name="Прямокутник 6"/>
            <p:cNvSpPr/>
            <p:nvPr/>
          </p:nvSpPr>
          <p:spPr>
            <a:xfrm rot="1678789">
              <a:off x="7572854" y="-1946520"/>
              <a:ext cx="2022335" cy="6467697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кутник 9"/>
            <p:cNvSpPr/>
            <p:nvPr/>
          </p:nvSpPr>
          <p:spPr>
            <a:xfrm rot="1678789">
              <a:off x="9346544" y="-1379173"/>
              <a:ext cx="2465673" cy="7943583"/>
            </a:xfrm>
            <a:prstGeom prst="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кутник 10"/>
            <p:cNvSpPr/>
            <p:nvPr/>
          </p:nvSpPr>
          <p:spPr>
            <a:xfrm rot="1678789">
              <a:off x="11201778" y="2721690"/>
              <a:ext cx="1526804" cy="3538826"/>
            </a:xfrm>
            <a:prstGeom prst="rect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Прямокутник 16"/>
          <p:cNvSpPr/>
          <p:nvPr/>
        </p:nvSpPr>
        <p:spPr>
          <a:xfrm rot="18383569">
            <a:off x="-2389699" y="4023436"/>
            <a:ext cx="5809314" cy="351709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-315370" y="3776381"/>
            <a:ext cx="3371059" cy="2012165"/>
          </a:xfrm>
        </p:spPr>
        <p:txBody>
          <a:bodyPr>
            <a:normAutofit fontScale="550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: Стрілець Дар’я Ігорівна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 : 9-А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 заклад : Київський Ліцей</a:t>
            </a:r>
          </a:p>
          <a:p>
            <a:pPr algn="l"/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Тріумф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: Філь Валентин Михайлович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Посада : вчитель історії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uk-UA" sz="2800" dirty="0">
              <a:solidFill>
                <a:schemeClr val="accent3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0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кутник 16"/>
          <p:cNvSpPr/>
          <p:nvPr/>
        </p:nvSpPr>
        <p:spPr>
          <a:xfrm>
            <a:off x="3863769" y="495866"/>
            <a:ext cx="3940584" cy="30384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кутний трикутник 6"/>
          <p:cNvSpPr/>
          <p:nvPr/>
        </p:nvSpPr>
        <p:spPr>
          <a:xfrm>
            <a:off x="-4553" y="319220"/>
            <a:ext cx="4523672" cy="6538780"/>
          </a:xfrm>
          <a:prstGeom prst="rtTriangl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кутник 3"/>
          <p:cNvSpPr/>
          <p:nvPr/>
        </p:nvSpPr>
        <p:spPr>
          <a:xfrm>
            <a:off x="-14816" y="-7980"/>
            <a:ext cx="12203184" cy="6878159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Місце для вмісту 2"/>
          <p:cNvSpPr txBox="1">
            <a:spLocks/>
          </p:cNvSpPr>
          <p:nvPr/>
        </p:nvSpPr>
        <p:spPr>
          <a:xfrm>
            <a:off x="1425259" y="2506662"/>
            <a:ext cx="61184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/>
          </a:p>
        </p:txBody>
      </p:sp>
      <p:sp>
        <p:nvSpPr>
          <p:cNvPr id="10" name="Місце для вмісту 2"/>
          <p:cNvSpPr txBox="1">
            <a:spLocks/>
          </p:cNvSpPr>
          <p:nvPr/>
        </p:nvSpPr>
        <p:spPr>
          <a:xfrm rot="16200000">
            <a:off x="48174" y="1650266"/>
            <a:ext cx="7284355" cy="729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uk-UA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 о р а н е н </a:t>
            </a:r>
            <a:r>
              <a:rPr lang="uk-UA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</a:p>
        </p:txBody>
      </p:sp>
      <p:sp>
        <p:nvSpPr>
          <p:cNvPr id="15" name="Прямокутний трикутник 14"/>
          <p:cNvSpPr/>
          <p:nvPr/>
        </p:nvSpPr>
        <p:spPr>
          <a:xfrm flipH="1">
            <a:off x="7224583" y="1370127"/>
            <a:ext cx="4963785" cy="5508031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rgbClr val="2C3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-64714" y="3281966"/>
            <a:ext cx="2405812" cy="3568105"/>
          </a:xfrm>
        </p:spPr>
        <p:txBody>
          <a:bodyPr>
            <a:normAutofit fontScale="70000" lnSpcReduction="2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uk-UA" sz="2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цій медичній довідці написано про тяжке поранення 06.05.1944 литок ніг, в старшому віці отримав посвідчення “Інвалід війни”. Саме цим можна підтвердити розвідницьку діяльність, скоріш за все вороги стріляли по нижніх кінцівках, щоб взяти в полон живим</a:t>
            </a:r>
            <a:endParaRPr lang="ru-RU" sz="2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Bahnschrift Light Condensed" panose="020B0502040204020203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0789" y="-131587"/>
            <a:ext cx="5049031" cy="1284229"/>
          </a:xfrm>
        </p:spPr>
        <p:txBody>
          <a:bodyPr>
            <a:normAutofit/>
          </a:bodyPr>
          <a:lstStyle/>
          <a:p>
            <a:pPr algn="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 Другої світової війни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7177" t="5775" r="2108" b="32647"/>
          <a:stretch/>
        </p:blipFill>
        <p:spPr>
          <a:xfrm>
            <a:off x="4129293" y="639505"/>
            <a:ext cx="3474539" cy="2667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471" flipH="1">
            <a:off x="2825631" y="3806681"/>
            <a:ext cx="1348927" cy="1604025"/>
          </a:xfrm>
          <a:prstGeom prst="rect">
            <a:avLst/>
          </a:prstGeom>
        </p:spPr>
      </p:pic>
      <p:sp>
        <p:nvSpPr>
          <p:cNvPr id="23" name="Місце для вмісту 2"/>
          <p:cNvSpPr txBox="1">
            <a:spLocks/>
          </p:cNvSpPr>
          <p:nvPr/>
        </p:nvSpPr>
        <p:spPr>
          <a:xfrm rot="5400000">
            <a:off x="4326491" y="1909335"/>
            <a:ext cx="7284355" cy="729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uk-UA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 а г о р о д и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68485">
            <a:off x="10656801" y="2609805"/>
            <a:ext cx="1590663" cy="189147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6500" y="4022796"/>
            <a:ext cx="2723768" cy="2674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Прямокутник 8"/>
          <p:cNvSpPr/>
          <p:nvPr/>
        </p:nvSpPr>
        <p:spPr>
          <a:xfrm>
            <a:off x="4080209" y="3746367"/>
            <a:ext cx="3617015" cy="24963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4C4C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35586" t="11410" r="23171" b="7639"/>
          <a:stretch/>
        </p:blipFill>
        <p:spPr>
          <a:xfrm rot="5400000">
            <a:off x="4699727" y="3262913"/>
            <a:ext cx="2362944" cy="3478495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5743980" y="2639256"/>
            <a:ext cx="3699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Bahnschrift Condensed" panose="020B0502040204020203" pitchFamily="34" charset="0"/>
              </a:rPr>
              <a:t>Період</a:t>
            </a:r>
            <a:endParaRPr lang="ru-RU" dirty="0"/>
          </a:p>
        </p:txBody>
      </p:sp>
      <p:cxnSp>
        <p:nvCxnSpPr>
          <p:cNvPr id="20" name="Пряма сполучна лінія 19"/>
          <p:cNvCxnSpPr/>
          <p:nvPr/>
        </p:nvCxnSpPr>
        <p:spPr>
          <a:xfrm>
            <a:off x="6630" y="324115"/>
            <a:ext cx="7804353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52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 сполучна лінія 5"/>
          <p:cNvCxnSpPr/>
          <p:nvPr/>
        </p:nvCxnSpPr>
        <p:spPr>
          <a:xfrm flipH="1" flipV="1">
            <a:off x="5878986" y="0"/>
            <a:ext cx="43348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Прямокутник 16"/>
          <p:cNvSpPr/>
          <p:nvPr/>
        </p:nvSpPr>
        <p:spPr>
          <a:xfrm>
            <a:off x="4200525" y="906435"/>
            <a:ext cx="3619500" cy="29322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кутник 3"/>
          <p:cNvSpPr/>
          <p:nvPr/>
        </p:nvSpPr>
        <p:spPr>
          <a:xfrm>
            <a:off x="0" y="0"/>
            <a:ext cx="12192000" cy="6878159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 </a:t>
            </a:r>
            <a:endParaRPr lang="en-US" dirty="0"/>
          </a:p>
        </p:txBody>
      </p:sp>
      <p:sp>
        <p:nvSpPr>
          <p:cNvPr id="8" name="Місце для вмісту 2"/>
          <p:cNvSpPr txBox="1">
            <a:spLocks/>
          </p:cNvSpPr>
          <p:nvPr/>
        </p:nvSpPr>
        <p:spPr>
          <a:xfrm>
            <a:off x="1425259" y="2506662"/>
            <a:ext cx="61184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/>
          </a:p>
        </p:txBody>
      </p:sp>
      <p:sp>
        <p:nvSpPr>
          <p:cNvPr id="10" name="Місце для вмісту 2"/>
          <p:cNvSpPr txBox="1">
            <a:spLocks/>
          </p:cNvSpPr>
          <p:nvPr/>
        </p:nvSpPr>
        <p:spPr>
          <a:xfrm>
            <a:off x="-2468111" y="259149"/>
            <a:ext cx="7284355" cy="729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uk-UA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7242" y="1688237"/>
            <a:ext cx="3607682" cy="1325563"/>
          </a:xfrm>
        </p:spPr>
        <p:txBody>
          <a:bodyPr>
            <a:noAutofit/>
          </a:bodyPr>
          <a:lstStyle/>
          <a:p>
            <a:pPr algn="ctr"/>
            <a:r>
              <a:rPr lang="uk-UA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Почесна польська подяка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25.01.2003</a:t>
            </a:r>
            <a:endParaRPr lang="en-US" sz="36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Місце для вмісту 2"/>
          <p:cNvSpPr txBox="1">
            <a:spLocks/>
          </p:cNvSpPr>
          <p:nvPr/>
        </p:nvSpPr>
        <p:spPr>
          <a:xfrm>
            <a:off x="6705916" y="217956"/>
            <a:ext cx="7284355" cy="729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uk-UA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068">
            <a:off x="3931453" y="3536880"/>
            <a:ext cx="1590663" cy="21542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914" t="1760" b="4664"/>
          <a:stretch/>
        </p:blipFill>
        <p:spPr>
          <a:xfrm>
            <a:off x="63270" y="906435"/>
            <a:ext cx="4017445" cy="53244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47" y="925262"/>
            <a:ext cx="4103365" cy="530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15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 сполучна лінія 5"/>
          <p:cNvCxnSpPr/>
          <p:nvPr/>
        </p:nvCxnSpPr>
        <p:spPr>
          <a:xfrm flipH="1" flipV="1">
            <a:off x="5878986" y="0"/>
            <a:ext cx="43348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Прямокутник 16"/>
          <p:cNvSpPr/>
          <p:nvPr/>
        </p:nvSpPr>
        <p:spPr>
          <a:xfrm>
            <a:off x="4200525" y="906435"/>
            <a:ext cx="3619500" cy="29322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0" y="-20159"/>
            <a:ext cx="12192000" cy="6878159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Місце для вмісту 2"/>
          <p:cNvSpPr txBox="1">
            <a:spLocks/>
          </p:cNvSpPr>
          <p:nvPr/>
        </p:nvSpPr>
        <p:spPr>
          <a:xfrm>
            <a:off x="1425259" y="2506662"/>
            <a:ext cx="61184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7242" y="1688237"/>
            <a:ext cx="3607682" cy="1325563"/>
          </a:xfrm>
        </p:spPr>
        <p:txBody>
          <a:bodyPr>
            <a:noAutofit/>
          </a:bodyPr>
          <a:lstStyle/>
          <a:p>
            <a:pPr algn="ctr"/>
            <a:r>
              <a:rPr lang="uk-UA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Лист, що супроводжував подяку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25.01.2003</a:t>
            </a:r>
            <a:endParaRPr lang="en-US" sz="36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068">
            <a:off x="3931453" y="3536880"/>
            <a:ext cx="1590663" cy="21542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0" y="867929"/>
            <a:ext cx="3945763" cy="5485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r="1452"/>
          <a:stretch/>
        </p:blipFill>
        <p:spPr bwMode="auto">
          <a:xfrm>
            <a:off x="8099314" y="867929"/>
            <a:ext cx="3888986" cy="555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Місце для вмісту 2"/>
          <p:cNvSpPr txBox="1">
            <a:spLocks/>
          </p:cNvSpPr>
          <p:nvPr/>
        </p:nvSpPr>
        <p:spPr>
          <a:xfrm>
            <a:off x="-2216919" y="184515"/>
            <a:ext cx="7284355" cy="729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uk-UA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</a:t>
            </a:r>
          </a:p>
        </p:txBody>
      </p:sp>
      <p:sp>
        <p:nvSpPr>
          <p:cNvPr id="12" name="Місце для вмісту 2"/>
          <p:cNvSpPr txBox="1">
            <a:spLocks/>
          </p:cNvSpPr>
          <p:nvPr/>
        </p:nvSpPr>
        <p:spPr>
          <a:xfrm>
            <a:off x="6705916" y="217956"/>
            <a:ext cx="7284355" cy="729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uk-UA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</a:t>
            </a:r>
          </a:p>
        </p:txBody>
      </p:sp>
    </p:spTree>
    <p:extLst>
      <p:ext uri="{BB962C8B-B14F-4D97-AF65-F5344CB8AC3E}">
        <p14:creationId xmlns:p14="http://schemas.microsoft.com/office/powerpoint/2010/main" val="11120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619125" y="1"/>
            <a:ext cx="11572875" cy="685800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Місце для вмісту 2"/>
          <p:cNvSpPr txBox="1">
            <a:spLocks/>
          </p:cNvSpPr>
          <p:nvPr/>
        </p:nvSpPr>
        <p:spPr>
          <a:xfrm>
            <a:off x="1425259" y="2506662"/>
            <a:ext cx="61184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943" y="-247779"/>
            <a:ext cx="844142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соціологічного опитування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471" flipH="1">
            <a:off x="320531" y="220274"/>
            <a:ext cx="1892474" cy="2250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650" y="5200650"/>
            <a:ext cx="1657350" cy="1657350"/>
          </a:xfrm>
          <a:prstGeom prst="rect">
            <a:avLst/>
          </a:prstGeom>
        </p:spPr>
      </p:pic>
      <p:sp>
        <p:nvSpPr>
          <p:cNvPr id="6" name="AutoShape 2" descr="Діаграма відповідей у Формах. Назва запитання: Чи знаєте ви, хто такий  Вінський Аркадій Леонтійович?. Кількість відповідей: 6 відповідей."/>
          <p:cNvSpPr>
            <a:spLocks noChangeAspect="1" noChangeArrowheads="1"/>
          </p:cNvSpPr>
          <p:nvPr/>
        </p:nvSpPr>
        <p:spPr bwMode="auto">
          <a:xfrm>
            <a:off x="5834893" y="214358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Діаграма відповідей у Формах. Назва запитання: Чи знаєте ви, хто такий  Вінський Аркадій Леонтійович?. Кількість відповідей: 6 відповідей."/>
          <p:cNvSpPr>
            <a:spLocks noChangeAspect="1" noChangeArrowheads="1"/>
          </p:cNvSpPr>
          <p:nvPr/>
        </p:nvSpPr>
        <p:spPr bwMode="auto">
          <a:xfrm>
            <a:off x="307975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8" descr="Діаграма відповідей у Формах. Назва запитання: Чи знаєте ви, хто такий  Вінський Аркадій Леонтійович?. Кількість відповідей: 6 відповідей.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t="29557" r="11908" b="7980"/>
          <a:stretch/>
        </p:blipFill>
        <p:spPr>
          <a:xfrm>
            <a:off x="809807" y="3838534"/>
            <a:ext cx="4662617" cy="2062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t="32538" r="12965" b="9620"/>
          <a:stretch/>
        </p:blipFill>
        <p:spPr>
          <a:xfrm>
            <a:off x="1962988" y="1306745"/>
            <a:ext cx="4563116" cy="188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кутник 13"/>
          <p:cNvSpPr/>
          <p:nvPr/>
        </p:nvSpPr>
        <p:spPr>
          <a:xfrm>
            <a:off x="5754757" y="1414807"/>
            <a:ext cx="673688" cy="1754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Місце для вмісту 2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" t="32825" r="11875" b="8487"/>
          <a:stretch/>
        </p:blipFill>
        <p:spPr>
          <a:xfrm>
            <a:off x="7233541" y="1244027"/>
            <a:ext cx="4739984" cy="1946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Прямокутник 20"/>
          <p:cNvSpPr/>
          <p:nvPr/>
        </p:nvSpPr>
        <p:spPr>
          <a:xfrm>
            <a:off x="11040832" y="1347180"/>
            <a:ext cx="806612" cy="1635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круглений прямокутник 26"/>
          <p:cNvSpPr/>
          <p:nvPr/>
        </p:nvSpPr>
        <p:spPr>
          <a:xfrm>
            <a:off x="5875491" y="3794480"/>
            <a:ext cx="3859925" cy="6397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380537" y="3918127"/>
            <a:ext cx="486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вас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подяка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34893" y="4512309"/>
            <a:ext cx="48685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Повага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вдячність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сміливість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хоробрість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відповідальність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такому юному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віці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Відчуття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гордості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прадіда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звʼязок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минулим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сімʼї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Для мене -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реліквія.І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пишаюся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прадід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пішов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добровольцем на Другу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світову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війну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Взірець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</a:t>
            </a:r>
            <a:r>
              <a:rPr 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акі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Пряма сполучна лінія 29"/>
          <p:cNvCxnSpPr/>
          <p:nvPr/>
        </p:nvCxnSpPr>
        <p:spPr>
          <a:xfrm flipV="1">
            <a:off x="1558486" y="824699"/>
            <a:ext cx="7864334" cy="2819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Прямокутник 32"/>
          <p:cNvSpPr/>
          <p:nvPr/>
        </p:nvSpPr>
        <p:spPr>
          <a:xfrm>
            <a:off x="4632715" y="3925229"/>
            <a:ext cx="729093" cy="1814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78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21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0" y="0"/>
            <a:ext cx="11572875" cy="685800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Місце для вмісту 2"/>
          <p:cNvSpPr txBox="1">
            <a:spLocks/>
          </p:cNvSpPr>
          <p:nvPr/>
        </p:nvSpPr>
        <p:spPr>
          <a:xfrm>
            <a:off x="1425259" y="2506662"/>
            <a:ext cx="61184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4247" y="-224959"/>
            <a:ext cx="8441420" cy="1325563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 С Н О В К И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Діаграма відповідей у Формах. Назва запитання: Чи знаєте ви, хто такий  Вінський Аркадій Леонтійович?. Кількість відповідей: 6 відповідей."/>
          <p:cNvSpPr>
            <a:spLocks noChangeAspect="1" noChangeArrowheads="1"/>
          </p:cNvSpPr>
          <p:nvPr/>
        </p:nvSpPr>
        <p:spPr bwMode="auto">
          <a:xfrm>
            <a:off x="5834893" y="214358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Діаграма відповідей у Формах. Назва запитання: Чи знаєте ви, хто такий  Вінський Аркадій Леонтійович?. Кількість відповідей: 6 відповідей."/>
          <p:cNvSpPr>
            <a:spLocks noChangeAspect="1" noChangeArrowheads="1"/>
          </p:cNvSpPr>
          <p:nvPr/>
        </p:nvSpPr>
        <p:spPr bwMode="auto">
          <a:xfrm>
            <a:off x="307975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8" descr="Діаграма відповідей у Формах. Назва запитання: Чи знаєте ви, хто такий  Вінський Аркадій Леонтійович?. Кількість відповідей: 6 відповідей.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1" name="Пряма сполучна лінія 10"/>
          <p:cNvCxnSpPr/>
          <p:nvPr/>
        </p:nvCxnSpPr>
        <p:spPr>
          <a:xfrm flipV="1">
            <a:off x="57665" y="415002"/>
            <a:ext cx="3912973" cy="10597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Пряма сполучна лінія 22"/>
          <p:cNvCxnSpPr/>
          <p:nvPr/>
        </p:nvCxnSpPr>
        <p:spPr>
          <a:xfrm>
            <a:off x="7179276" y="388938"/>
            <a:ext cx="4393599" cy="3666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Пряма сполучна лінія 31"/>
          <p:cNvCxnSpPr/>
          <p:nvPr/>
        </p:nvCxnSpPr>
        <p:spPr>
          <a:xfrm flipV="1">
            <a:off x="4096131" y="693870"/>
            <a:ext cx="2961503" cy="164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6D9E1BA7-2480-4725-B480-0EDD648290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6746042"/>
              </p:ext>
            </p:extLst>
          </p:nvPr>
        </p:nvGraphicFramePr>
        <p:xfrm>
          <a:off x="0" y="766297"/>
          <a:ext cx="11418432" cy="5730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995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3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0" y="388938"/>
            <a:ext cx="12192000" cy="6469062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Місце для вмісту 2"/>
          <p:cNvSpPr txBox="1">
            <a:spLocks/>
          </p:cNvSpPr>
          <p:nvPr/>
        </p:nvSpPr>
        <p:spPr>
          <a:xfrm>
            <a:off x="1425259" y="2506662"/>
            <a:ext cx="61184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179778"/>
            <a:ext cx="8441420" cy="1325563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використаних джерел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Діаграма відповідей у Формах. Назва запитання: Чи знаєте ви, хто такий  Вінський Аркадій Леонтійович?. Кількість відповідей: 6 відповідей."/>
          <p:cNvSpPr>
            <a:spLocks noChangeAspect="1" noChangeArrowheads="1"/>
          </p:cNvSpPr>
          <p:nvPr/>
        </p:nvSpPr>
        <p:spPr bwMode="auto">
          <a:xfrm>
            <a:off x="5834893" y="214358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Діаграма відповідей у Формах. Назва запитання: Чи знаєте ви, хто такий  Вінський Аркадій Леонтійович?. Кількість відповідей: 6 відповідей."/>
          <p:cNvSpPr>
            <a:spLocks noChangeAspect="1" noChangeArrowheads="1"/>
          </p:cNvSpPr>
          <p:nvPr/>
        </p:nvSpPr>
        <p:spPr bwMode="auto">
          <a:xfrm>
            <a:off x="307975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8" descr="Діаграма відповідей у Формах. Назва запитання: Чи знаєте ви, хто такий  Вінський Аркадій Леонтійович?. Кількість відповідей: 6 відповідей.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55575" y="1505341"/>
            <a:ext cx="6916882" cy="5080000"/>
          </a:xfrm>
        </p:spPr>
        <p:txBody>
          <a:bodyPr>
            <a:normAutofit/>
          </a:bodyPr>
          <a:lstStyle/>
          <a:p>
            <a:pPr marL="571500" indent="-571500" algn="just">
              <a:buFont typeface="+mj-lt"/>
              <a:buAutoNum type="romanUcPeriod"/>
            </a:pP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Першоджерела 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Вінська Світлана Вікентіївна. Особисте інтерв’ю.-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с.Гнідин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 квітня 2023 р.</a:t>
            </a:r>
          </a:p>
          <a:p>
            <a:pPr marL="514350" indent="-514350" algn="just">
              <a:buFont typeface="+mj-lt"/>
              <a:buAutoNum type="arabicPeriod"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Кирисюк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Володимир Володимирович. Особисте інтерв’ю. –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с.Вишеньки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28 березня 2023 р.</a:t>
            </a:r>
          </a:p>
          <a:p>
            <a:pPr marL="514350" indent="-514350" algn="just">
              <a:buFont typeface="+mj-lt"/>
              <a:buAutoNum type="arabicPeriod"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Кирисюк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Світлана Аркадіївна. Особисте інтерв’ю. –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с.Вишеньки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 квітня 2023 р.</a:t>
            </a:r>
          </a:p>
          <a:p>
            <a:pPr marL="514350" indent="-514350" algn="just">
              <a:buFont typeface="+mj-lt"/>
              <a:buAutoNum type="arabicPeriod"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Кирисюк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Юлія Володимирівна. Особисте інтерв’ю. –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с.Вишеньки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 квітня 2023 р.</a:t>
            </a:r>
          </a:p>
          <a:p>
            <a:pPr algn="just"/>
            <a:endParaRPr lang="uk-UA" dirty="0">
              <a:latin typeface="Bahnschrift Light Condensed" panose="020B0502040204020203" pitchFamily="34" charset="0"/>
            </a:endParaRPr>
          </a:p>
          <a:p>
            <a:pPr algn="just"/>
            <a:endParaRPr lang="uk-UA" dirty="0">
              <a:latin typeface="Bahnschrift Light Condensed" panose="020B0502040204020203" pitchFamily="34" charset="0"/>
            </a:endParaRPr>
          </a:p>
          <a:p>
            <a:pPr algn="just"/>
            <a:endParaRPr lang="uk-UA" dirty="0">
              <a:latin typeface="Bahnschrift Light Condensed" panose="020B0502040204020203" pitchFamily="34" charset="0"/>
            </a:endParaRPr>
          </a:p>
        </p:txBody>
      </p:sp>
      <p:cxnSp>
        <p:nvCxnSpPr>
          <p:cNvPr id="32" name="Пряма сполучна лінія 31"/>
          <p:cNvCxnSpPr/>
          <p:nvPr/>
        </p:nvCxnSpPr>
        <p:spPr>
          <a:xfrm flipV="1">
            <a:off x="6545179" y="864973"/>
            <a:ext cx="5646821" cy="79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ямокутник 12"/>
          <p:cNvSpPr/>
          <p:nvPr/>
        </p:nvSpPr>
        <p:spPr>
          <a:xfrm>
            <a:off x="7465090" y="1722838"/>
            <a:ext cx="4510993" cy="362618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r="11296" b="1904"/>
          <a:stretch/>
        </p:blipFill>
        <p:spPr>
          <a:xfrm>
            <a:off x="7465090" y="1842276"/>
            <a:ext cx="4378872" cy="36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1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-38100" y="-1"/>
            <a:ext cx="12230100" cy="6858001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кутник 7"/>
          <p:cNvSpPr/>
          <p:nvPr/>
        </p:nvSpPr>
        <p:spPr>
          <a:xfrm>
            <a:off x="-38100" y="-1"/>
            <a:ext cx="12230100" cy="53340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7786" y="266699"/>
            <a:ext cx="2990485" cy="1325563"/>
          </a:xfrm>
        </p:spPr>
        <p:txBody>
          <a:bodyPr>
            <a:normAutofit/>
          </a:bodyPr>
          <a:lstStyle/>
          <a:p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8857786" y="1674674"/>
            <a:ext cx="28008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дослідити причини та історію появи почесної подяки за службу у війську польському в роки Другої світової війни в родині Вінських-Стрільців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t="4629" r="6353" b="5556"/>
          <a:stretch/>
        </p:blipFill>
        <p:spPr>
          <a:xfrm>
            <a:off x="4121004" y="622300"/>
            <a:ext cx="4432850" cy="5613400"/>
          </a:xfrm>
          <a:prstGeom prst="rect">
            <a:avLst/>
          </a:prstGeom>
        </p:spPr>
      </p:pic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6" y="622300"/>
            <a:ext cx="3700686" cy="561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Пряма сполучна лінія 12"/>
          <p:cNvCxnSpPr/>
          <p:nvPr/>
        </p:nvCxnSpPr>
        <p:spPr>
          <a:xfrm>
            <a:off x="8994169" y="1264024"/>
            <a:ext cx="126402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3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550" y="-84597"/>
            <a:ext cx="10420350" cy="1703388"/>
          </a:xfrm>
        </p:spPr>
        <p:txBody>
          <a:bodyPr>
            <a:normAutofit/>
          </a:bodyPr>
          <a:lstStyle/>
          <a:p>
            <a:pPr lvl="0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3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ослідницькі завдання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основі мети </a:t>
            </a:r>
            <a:r>
              <a:rPr lang="uk-UA" sz="3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-19050" y="0"/>
            <a:ext cx="736600" cy="6858000"/>
          </a:xfrm>
          <a:prstGeom prst="rect">
            <a:avLst/>
          </a:prstGeom>
          <a:solidFill>
            <a:schemeClr val="dk1">
              <a:alpha val="4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04800" y="2304256"/>
            <a:ext cx="9182100" cy="1703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82249" y="1749884"/>
            <a:ext cx="5767163" cy="4770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0" indent="-74295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5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Зібрати та записати усні свідчення про життя Вінського А. Л., удостоєного почесної подяки за службу у війську польському в роки </a:t>
            </a:r>
            <a:r>
              <a:rPr lang="uk-UA" sz="5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Другої світової </a:t>
            </a:r>
            <a:r>
              <a:rPr lang="uk-UA" sz="5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війни</a:t>
            </a:r>
            <a:endParaRPr lang="uk-UA" sz="51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0" indent="-74295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</a:pPr>
            <a:endParaRPr lang="uk-UA" sz="5100" dirty="0">
              <a:latin typeface="Bahnschrift 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0" indent="-74295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5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Вивчити всі матеріальні та документальні </a:t>
            </a:r>
            <a:r>
              <a:rPr lang="uk-UA" sz="5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історичні джерела</a:t>
            </a:r>
            <a:r>
              <a:rPr lang="uk-UA" sz="5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пов’язані з життям Вінського Аркадія </a:t>
            </a:r>
            <a:r>
              <a:rPr lang="uk-UA" sz="5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Леонтійовича</a:t>
            </a:r>
            <a:endParaRPr lang="uk-UA" sz="5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9600" dirty="0"/>
          </a:p>
        </p:txBody>
      </p:sp>
      <p:sp>
        <p:nvSpPr>
          <p:cNvPr id="14" name="Прямокутник 13"/>
          <p:cNvSpPr/>
          <p:nvPr/>
        </p:nvSpPr>
        <p:spPr>
          <a:xfrm>
            <a:off x="6049412" y="2083049"/>
            <a:ext cx="637620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 Дослідити 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бойовий шлях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Вінського Аркадія                                                                                                              Леонтійовича на основі наявних історичних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Встановити, яке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духовно-історичне значення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родини Вінських-Стрільців має почесна подяка за службу у війську польському в роки Другої світової війни, яка видана їхньому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предку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12" y="3097848"/>
            <a:ext cx="739576" cy="739576"/>
          </a:xfrm>
        </p:spPr>
      </p:pic>
      <p:cxnSp>
        <p:nvCxnSpPr>
          <p:cNvPr id="13" name="Пряма сполучна лінія 12"/>
          <p:cNvCxnSpPr/>
          <p:nvPr/>
        </p:nvCxnSpPr>
        <p:spPr>
          <a:xfrm flipV="1">
            <a:off x="1133475" y="4007644"/>
            <a:ext cx="10925175" cy="50234"/>
          </a:xfrm>
          <a:prstGeom prst="line">
            <a:avLst/>
          </a:prstGeom>
          <a:ln>
            <a:solidFill>
              <a:srgbClr val="A5A5A5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Пряма сполучна лінія 24"/>
          <p:cNvCxnSpPr/>
          <p:nvPr/>
        </p:nvCxnSpPr>
        <p:spPr>
          <a:xfrm flipH="1">
            <a:off x="5991832" y="1749884"/>
            <a:ext cx="27968" cy="4708981"/>
          </a:xfrm>
          <a:prstGeom prst="line">
            <a:avLst/>
          </a:prstGeom>
          <a:ln>
            <a:solidFill>
              <a:srgbClr val="A5A5A5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 сполучна лінія 14"/>
          <p:cNvCxnSpPr/>
          <p:nvPr/>
        </p:nvCxnSpPr>
        <p:spPr>
          <a:xfrm flipV="1">
            <a:off x="809625" y="1095375"/>
            <a:ext cx="7905750" cy="211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Заокруглена сполучна лінія 19"/>
          <p:cNvCxnSpPr/>
          <p:nvPr/>
        </p:nvCxnSpPr>
        <p:spPr>
          <a:xfrm>
            <a:off x="9039225" y="748369"/>
            <a:ext cx="1651786" cy="58631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Заокруглена сполучна лінія 26"/>
          <p:cNvCxnSpPr/>
          <p:nvPr/>
        </p:nvCxnSpPr>
        <p:spPr>
          <a:xfrm>
            <a:off x="10756117" y="1342331"/>
            <a:ext cx="907119" cy="51546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Заокруглена сполучна лінія 33"/>
          <p:cNvCxnSpPr/>
          <p:nvPr/>
        </p:nvCxnSpPr>
        <p:spPr>
          <a:xfrm rot="16200000" flipH="1">
            <a:off x="11397953" y="2270206"/>
            <a:ext cx="923581" cy="27318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Заокруглена сполучна лінія 37"/>
          <p:cNvCxnSpPr/>
          <p:nvPr/>
        </p:nvCxnSpPr>
        <p:spPr>
          <a:xfrm rot="10800000" flipV="1">
            <a:off x="10886042" y="3066894"/>
            <a:ext cx="1110293" cy="28065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Заокруглена сполучна лінія 50"/>
          <p:cNvCxnSpPr/>
          <p:nvPr/>
        </p:nvCxnSpPr>
        <p:spPr>
          <a:xfrm rot="10800000" flipV="1">
            <a:off x="9662481" y="3344413"/>
            <a:ext cx="1110293" cy="28065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Заокруглена сполучна лінія 51"/>
          <p:cNvCxnSpPr/>
          <p:nvPr/>
        </p:nvCxnSpPr>
        <p:spPr>
          <a:xfrm rot="10800000" flipV="1">
            <a:off x="8464397" y="3609584"/>
            <a:ext cx="1110293" cy="28065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Заокруглена сполучна лінія 52"/>
          <p:cNvCxnSpPr/>
          <p:nvPr/>
        </p:nvCxnSpPr>
        <p:spPr>
          <a:xfrm rot="10800000">
            <a:off x="7065260" y="3749917"/>
            <a:ext cx="1223557" cy="13876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82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кутник 4"/>
          <p:cNvSpPr/>
          <p:nvPr/>
        </p:nvSpPr>
        <p:spPr>
          <a:xfrm>
            <a:off x="11385551" y="0"/>
            <a:ext cx="806450" cy="6858000"/>
          </a:xfrm>
          <a:prstGeom prst="rect">
            <a:avLst/>
          </a:prstGeom>
          <a:solidFill>
            <a:schemeClr val="dk1">
              <a:alpha val="4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00" y="162327"/>
            <a:ext cx="10515600" cy="1325563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дослідження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60292" y="1573213"/>
            <a:ext cx="5532483" cy="437318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дослідження приурочено до 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100-річного ювілею 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дати народження Вінського Аркадія Леонтійовича 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20-річчя нагородження почесною подякою 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службу у війську польському в роки Другої світової війни</a:t>
            </a:r>
          </a:p>
          <a:p>
            <a:pPr>
              <a:buFont typeface="Wingdings" panose="05000000000000000000" pitchFamily="2" charset="2"/>
              <a:buChar char="q"/>
            </a:pPr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специфіка дослідження полягала в проведенні збору усних історичних джерел на основі </a:t>
            </a:r>
            <a:r>
              <a:rPr lang="uk-UA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юванн</a:t>
            </a:r>
            <a:r>
              <a:rPr lang="uk-UA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членів родини</a:t>
            </a:r>
            <a:endParaRPr lang="ru-RU" sz="25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Bahnschrift Light Condensed" panose="020B0502040204020203" pitchFamily="34" charset="0"/>
            </a:endParaRPr>
          </a:p>
        </p:txBody>
      </p:sp>
      <p:cxnSp>
        <p:nvCxnSpPr>
          <p:cNvPr id="7" name="Пряма сполучна лінія 6"/>
          <p:cNvCxnSpPr/>
          <p:nvPr/>
        </p:nvCxnSpPr>
        <p:spPr>
          <a:xfrm>
            <a:off x="363071" y="1102661"/>
            <a:ext cx="5470736" cy="9447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Прямокутник 7"/>
          <p:cNvSpPr/>
          <p:nvPr/>
        </p:nvSpPr>
        <p:spPr>
          <a:xfrm>
            <a:off x="6577967" y="1449388"/>
            <a:ext cx="4366258" cy="377847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14614"/>
          <a:stretch/>
        </p:blipFill>
        <p:spPr>
          <a:xfrm>
            <a:off x="6432816" y="1620033"/>
            <a:ext cx="4324084" cy="379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кутник 5"/>
          <p:cNvSpPr/>
          <p:nvPr/>
        </p:nvSpPr>
        <p:spPr>
          <a:xfrm>
            <a:off x="0" y="392813"/>
            <a:ext cx="12192000" cy="1045229"/>
          </a:xfrm>
          <a:prstGeom prst="rect">
            <a:avLst/>
          </a:prstGeom>
          <a:solidFill>
            <a:schemeClr val="dk1">
              <a:alpha val="4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154" y="211510"/>
            <a:ext cx="10515600" cy="1325563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та принципи дослідження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30777" y="2021867"/>
            <a:ext cx="6118412" cy="4351338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вдалось відшукати багато документальних матеріалів, які відображали як життєвий, так і бойовий шлях Вінського Аркадія Леонтійовича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 декількох груп джерел дозволяла зіставляти інформацію та зменшувати значення суб’єктивних оцінок та суджень характерних для усних історичних джерел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Прямокутник 9"/>
          <p:cNvSpPr/>
          <p:nvPr/>
        </p:nvSpPr>
        <p:spPr>
          <a:xfrm>
            <a:off x="6656378" y="2322641"/>
            <a:ext cx="1912587" cy="287104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720" y="2403723"/>
            <a:ext cx="1942137" cy="2831362"/>
          </a:xfrm>
          <a:prstGeom prst="rect">
            <a:avLst/>
          </a:prstGeom>
        </p:spPr>
      </p:pic>
      <p:sp>
        <p:nvSpPr>
          <p:cNvPr id="13" name="Прямокутник 12"/>
          <p:cNvSpPr/>
          <p:nvPr/>
        </p:nvSpPr>
        <p:spPr>
          <a:xfrm>
            <a:off x="9756287" y="3918605"/>
            <a:ext cx="1592890" cy="274416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5713" y="4003561"/>
            <a:ext cx="1649539" cy="2659206"/>
          </a:xfrm>
          <a:prstGeom prst="rect">
            <a:avLst/>
          </a:prstGeom>
        </p:spPr>
      </p:pic>
      <p:sp>
        <p:nvSpPr>
          <p:cNvPr id="14" name="Прямокутник 13"/>
          <p:cNvSpPr/>
          <p:nvPr/>
        </p:nvSpPr>
        <p:spPr>
          <a:xfrm>
            <a:off x="9216077" y="1569795"/>
            <a:ext cx="2514524" cy="178483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926" y="1643199"/>
            <a:ext cx="2554552" cy="17522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96514" y="1895578"/>
            <a:ext cx="304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Військовий білет Вінського А.Л</a:t>
            </a:r>
            <a:r>
              <a:rPr lang="uk-UA" i="1" dirty="0">
                <a:latin typeface="Bahnschrift Light Condensed" panose="020B0502040204020203" pitchFamily="34" charset="0"/>
              </a:rPr>
              <a:t>.</a:t>
            </a:r>
            <a:endParaRPr lang="en-US" i="1" dirty="0">
              <a:latin typeface="Bahnschrift Light Condense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74926" y="3439589"/>
            <a:ext cx="2768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Посвідчення  ‘’Інвалід війни‘’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5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кутник 5"/>
          <p:cNvSpPr/>
          <p:nvPr/>
        </p:nvSpPr>
        <p:spPr>
          <a:xfrm>
            <a:off x="0" y="987659"/>
            <a:ext cx="12192000" cy="675808"/>
          </a:xfrm>
          <a:prstGeom prst="rect">
            <a:avLst/>
          </a:prstGeom>
          <a:solidFill>
            <a:schemeClr val="dk1">
              <a:alpha val="4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2058"/>
            <a:ext cx="10515600" cy="1325563"/>
          </a:xfrm>
        </p:spPr>
        <p:txBody>
          <a:bodyPr>
            <a:normAutofit/>
          </a:bodyPr>
          <a:lstStyle/>
          <a:p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Біографія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01706" y="1950593"/>
            <a:ext cx="6118412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ПІБ : </a:t>
            </a:r>
          </a:p>
          <a:p>
            <a:pPr marL="0" indent="0">
              <a:buNone/>
            </a:pP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Вінський Аркадій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Леонтійович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народження : </a:t>
            </a:r>
          </a:p>
          <a:p>
            <a:pPr marL="0" indent="0">
              <a:buNone/>
            </a:pP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31.12.1923 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 народження 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Кам’янець-Подільська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Національність : </a:t>
            </a:r>
          </a:p>
          <a:p>
            <a:pPr marL="0" indent="0">
              <a:buNone/>
            </a:pP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поляк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79737" y="1190633"/>
            <a:ext cx="4185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Свідоцтво </a:t>
            </a:r>
            <a:r>
              <a:rPr lang="uk-UA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народження </a:t>
            </a:r>
            <a:endParaRPr lang="en-US" b="1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5718876" y="1805525"/>
            <a:ext cx="6359612" cy="470487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542" t="2785" r="1688" b="2649"/>
          <a:stretch/>
        </p:blipFill>
        <p:spPr>
          <a:xfrm>
            <a:off x="5605364" y="1908298"/>
            <a:ext cx="6359611" cy="470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1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302963" y="1561398"/>
            <a:ext cx="5634979" cy="32102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кутник 3"/>
          <p:cNvSpPr/>
          <p:nvPr/>
        </p:nvSpPr>
        <p:spPr>
          <a:xfrm>
            <a:off x="0" y="-2963"/>
            <a:ext cx="12192000" cy="685800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кутник 5"/>
          <p:cNvSpPr/>
          <p:nvPr/>
        </p:nvSpPr>
        <p:spPr>
          <a:xfrm>
            <a:off x="0" y="0"/>
            <a:ext cx="6073588" cy="6858000"/>
          </a:xfrm>
          <a:prstGeom prst="rect">
            <a:avLst/>
          </a:prstGeom>
          <a:solidFill>
            <a:schemeClr val="dk1">
              <a:alpha val="4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6032" y="0"/>
            <a:ext cx="4635784" cy="1325563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Життєвий шлях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854967" y="1543936"/>
            <a:ext cx="6118412" cy="4351338"/>
          </a:xfrm>
        </p:spPr>
        <p:txBody>
          <a:bodyPr>
            <a:normAutofit fontScale="85000" lnSpcReduction="20000"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віці 13-ти років (1936р) його родину було розкуркулено та заслано до Казахстану з поясненнями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національними мотивами в адміністративному порядку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marL="457200" lvl="1" indent="0">
              <a:buNone/>
            </a:pP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оголошення Німеччиною війни проти СРСР, а саме у 1941 він вирішує добровільно вступити до лав радянської армії і вирушає з Казахстану в неповнолітньому віці – 17 р. 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8" name="Місце для вмісту 2"/>
          <p:cNvSpPr txBox="1">
            <a:spLocks/>
          </p:cNvSpPr>
          <p:nvPr/>
        </p:nvSpPr>
        <p:spPr>
          <a:xfrm>
            <a:off x="1425259" y="2506662"/>
            <a:ext cx="61184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/>
          </a:p>
        </p:txBody>
      </p:sp>
      <p:sp>
        <p:nvSpPr>
          <p:cNvPr id="10" name="Місце для вмісту 2"/>
          <p:cNvSpPr txBox="1">
            <a:spLocks/>
          </p:cNvSpPr>
          <p:nvPr/>
        </p:nvSpPr>
        <p:spPr>
          <a:xfrm>
            <a:off x="-393387" y="499179"/>
            <a:ext cx="6092905" cy="1344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uk-UA" b="1" dirty="0">
                <a:solidFill>
                  <a:schemeClr val="bg1">
                    <a:lumMod val="75000"/>
                  </a:schemeClr>
                </a:solidFill>
                <a:latin typeface="Bahnschrift Condensed" panose="020B0502040204020203" pitchFamily="34" charset="0"/>
              </a:rPr>
              <a:t>‘</a:t>
            </a:r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’Свідоцтво про реабілітацію” його молодшого брата – Вінського Вікентія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009" r="4704"/>
          <a:stretch/>
        </p:blipFill>
        <p:spPr>
          <a:xfrm>
            <a:off x="98349" y="1725001"/>
            <a:ext cx="5710479" cy="340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7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кутник 15"/>
          <p:cNvSpPr/>
          <p:nvPr/>
        </p:nvSpPr>
        <p:spPr>
          <a:xfrm>
            <a:off x="9228740" y="2506662"/>
            <a:ext cx="2772336" cy="369189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кутник 13"/>
          <p:cNvSpPr/>
          <p:nvPr/>
        </p:nvSpPr>
        <p:spPr>
          <a:xfrm>
            <a:off x="6364629" y="2781966"/>
            <a:ext cx="2444662" cy="35296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кутник 3"/>
          <p:cNvSpPr/>
          <p:nvPr/>
        </p:nvSpPr>
        <p:spPr>
          <a:xfrm>
            <a:off x="-686" y="-5926"/>
            <a:ext cx="12192000" cy="6863926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кутник 5"/>
          <p:cNvSpPr/>
          <p:nvPr/>
        </p:nvSpPr>
        <p:spPr>
          <a:xfrm>
            <a:off x="6118412" y="0"/>
            <a:ext cx="6073588" cy="6858000"/>
          </a:xfrm>
          <a:prstGeom prst="rect">
            <a:avLst/>
          </a:prstGeom>
          <a:solidFill>
            <a:schemeClr val="dk1">
              <a:alpha val="4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8155" y="142875"/>
            <a:ext cx="4729338" cy="1325563"/>
          </a:xfrm>
        </p:spPr>
        <p:txBody>
          <a:bodyPr>
            <a:normAutofit/>
          </a:bodyPr>
          <a:lstStyle/>
          <a:p>
            <a:pPr algn="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Початок Другої світової війни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895" y="430655"/>
            <a:ext cx="5365206" cy="5628299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endParaRPr lang="uk-UA" dirty="0">
              <a:latin typeface="Bahnschrift Light Condensed" panose="020B0502040204020203" pitchFamily="34" charset="0"/>
            </a:endParaRPr>
          </a:p>
          <a:p>
            <a:pPr lvl="0"/>
            <a:endParaRPr lang="ru-RU" dirty="0">
              <a:latin typeface="Bahnschrift Light Condensed" panose="020B0502040204020203" pitchFamily="34" charset="0"/>
            </a:endParaRPr>
          </a:p>
          <a:p>
            <a:pPr lvl="0"/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Вінський А.Л. воював в лавах радянської армії, не будучи офіційно оформленим. Вже ставши дієздатною особою, його приймають рядовим (1942).</a:t>
            </a:r>
          </a:p>
          <a:p>
            <a:pPr lvl="0"/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жовтні 1942 р. прийняв воєнну присягу СРСР  «І польської дивізії»; спочатку був рядовим автоматником, а починаючи з жовтня 1943 розвідником у  39 армії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0" name="Місце для вмісту 2"/>
          <p:cNvSpPr txBox="1">
            <a:spLocks/>
          </p:cNvSpPr>
          <p:nvPr/>
        </p:nvSpPr>
        <p:spPr>
          <a:xfrm>
            <a:off x="4644545" y="1269964"/>
            <a:ext cx="7356531" cy="1344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endParaRPr lang="uk-UA" b="1" dirty="0">
              <a:solidFill>
                <a:schemeClr val="bg1">
                  <a:lumMod val="75000"/>
                </a:schemeClr>
              </a:solidFill>
              <a:latin typeface="Bahnschrift Condensed" panose="020B0502040204020203" pitchFamily="34" charset="0"/>
            </a:endParaRPr>
          </a:p>
          <a:p>
            <a:pPr marL="457200" lvl="1" indent="0" algn="ctr">
              <a:buNone/>
            </a:pPr>
            <a:r>
              <a:rPr lang="uk-UA" sz="20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Підтвердження військовим білетом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9524">
            <a:off x="5373356" y="1842820"/>
            <a:ext cx="1200526" cy="12005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654" t="2563" b="3123"/>
          <a:stretch/>
        </p:blipFill>
        <p:spPr>
          <a:xfrm>
            <a:off x="6252436" y="2955099"/>
            <a:ext cx="2444662" cy="34617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4477" y="2669154"/>
            <a:ext cx="2822068" cy="3685965"/>
          </a:xfrm>
          <a:prstGeom prst="rect">
            <a:avLst/>
          </a:prstGeom>
        </p:spPr>
      </p:pic>
      <p:cxnSp>
        <p:nvCxnSpPr>
          <p:cNvPr id="7" name="Пряма сполучна лінія 6"/>
          <p:cNvCxnSpPr/>
          <p:nvPr/>
        </p:nvCxnSpPr>
        <p:spPr>
          <a:xfrm flipV="1">
            <a:off x="0" y="739331"/>
            <a:ext cx="6119098" cy="2268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Пряма сполучна лінія 16"/>
          <p:cNvCxnSpPr/>
          <p:nvPr/>
        </p:nvCxnSpPr>
        <p:spPr>
          <a:xfrm flipV="1">
            <a:off x="0" y="5931243"/>
            <a:ext cx="6117726" cy="57247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3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/>
          <p:cNvSpPr/>
          <p:nvPr/>
        </p:nvSpPr>
        <p:spPr>
          <a:xfrm>
            <a:off x="4436711" y="3266338"/>
            <a:ext cx="4639647" cy="33471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кутник 5"/>
          <p:cNvSpPr/>
          <p:nvPr/>
        </p:nvSpPr>
        <p:spPr>
          <a:xfrm>
            <a:off x="9269618" y="2767914"/>
            <a:ext cx="2746362" cy="384372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кутний трикутник 6"/>
          <p:cNvSpPr/>
          <p:nvPr/>
        </p:nvSpPr>
        <p:spPr>
          <a:xfrm>
            <a:off x="0" y="2024743"/>
            <a:ext cx="4048125" cy="4833257"/>
          </a:xfrm>
          <a:prstGeom prst="rtTriangl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кутник 3"/>
          <p:cNvSpPr/>
          <p:nvPr/>
        </p:nvSpPr>
        <p:spPr>
          <a:xfrm>
            <a:off x="-31577" y="-20159"/>
            <a:ext cx="12223577" cy="6878159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5330" y="-130766"/>
            <a:ext cx="5529269" cy="1325563"/>
          </a:xfrm>
        </p:spPr>
        <p:txBody>
          <a:bodyPr>
            <a:normAutofit/>
          </a:bodyPr>
          <a:lstStyle/>
          <a:p>
            <a:pPr algn="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 Другої світової війни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661666" y="1194982"/>
            <a:ext cx="9230493" cy="21648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бойових дій на території Білорусі, коли він разом з товаришами хотів дістати води з колодязя, витягнув  звідти мертву дівчинку. Це свідчить про те, яким чином німці намагалися отруїти воду, а разом з нею ворогів.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Місце для вмісту 2"/>
          <p:cNvSpPr txBox="1">
            <a:spLocks/>
          </p:cNvSpPr>
          <p:nvPr/>
        </p:nvSpPr>
        <p:spPr>
          <a:xfrm>
            <a:off x="1425259" y="2506662"/>
            <a:ext cx="61184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/>
          </a:p>
        </p:txBody>
      </p:sp>
      <p:sp>
        <p:nvSpPr>
          <p:cNvPr id="10" name="Місце для вмісту 2"/>
          <p:cNvSpPr txBox="1">
            <a:spLocks/>
          </p:cNvSpPr>
          <p:nvPr/>
        </p:nvSpPr>
        <p:spPr>
          <a:xfrm rot="3004315">
            <a:off x="-1109622" y="4196468"/>
            <a:ext cx="5322858" cy="40338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uk-UA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Інформація, отримана з усних джерел </a:t>
            </a:r>
            <a:r>
              <a:rPr lang="uk-UA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Прямокутний трикутник 14"/>
          <p:cNvSpPr/>
          <p:nvPr/>
        </p:nvSpPr>
        <p:spPr>
          <a:xfrm>
            <a:off x="-22052" y="4016720"/>
            <a:ext cx="2259875" cy="2841280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8082" t="28411" r="20185" b="14209"/>
          <a:stretch/>
        </p:blipFill>
        <p:spPr>
          <a:xfrm rot="5400000">
            <a:off x="8797389" y="3393427"/>
            <a:ext cx="3690819" cy="25675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5623" t="10458" r="28314" b="2959"/>
          <a:stretch/>
        </p:blipFill>
        <p:spPr>
          <a:xfrm rot="5400000">
            <a:off x="5176118" y="2684650"/>
            <a:ext cx="3166202" cy="44635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8559" y="3399611"/>
            <a:ext cx="1125166" cy="112516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3582" flipH="1">
            <a:off x="3215262" y="4716472"/>
            <a:ext cx="1093181" cy="1193289"/>
          </a:xfrm>
          <a:prstGeom prst="rect">
            <a:avLst/>
          </a:prstGeom>
        </p:spPr>
      </p:pic>
      <p:cxnSp>
        <p:nvCxnSpPr>
          <p:cNvPr id="19" name="Пряма сполучна лінія 18"/>
          <p:cNvCxnSpPr/>
          <p:nvPr/>
        </p:nvCxnSpPr>
        <p:spPr>
          <a:xfrm>
            <a:off x="5495925" y="529332"/>
            <a:ext cx="6683544" cy="877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96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722</Words>
  <Application>Microsoft Office PowerPoint</Application>
  <PresentationFormat>Широкий екран</PresentationFormat>
  <Paragraphs>92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5" baseType="lpstr">
      <vt:lpstr>Arial</vt:lpstr>
      <vt:lpstr>Bahnschrift Condensed</vt:lpstr>
      <vt:lpstr>Bahnschrift Light Condensed</vt:lpstr>
      <vt:lpstr>Calibri</vt:lpstr>
      <vt:lpstr>Calibri Light</vt:lpstr>
      <vt:lpstr>Century Gothic</vt:lpstr>
      <vt:lpstr>Dashboard</vt:lpstr>
      <vt:lpstr>Times New Roman</vt:lpstr>
      <vt:lpstr>Wingdings</vt:lpstr>
      <vt:lpstr>Тема Office</vt:lpstr>
      <vt:lpstr>«Не» просто почесна подяка</vt:lpstr>
      <vt:lpstr>Мета :</vt:lpstr>
      <vt:lpstr>Дослідницькі завдання на основі мети :</vt:lpstr>
      <vt:lpstr>Актуальність дослідження</vt:lpstr>
      <vt:lpstr>Методи та принципи дослідження</vt:lpstr>
      <vt:lpstr>Біографія</vt:lpstr>
      <vt:lpstr>Життєвий шлях</vt:lpstr>
      <vt:lpstr>Початок Другої світової війни</vt:lpstr>
      <vt:lpstr>Період Другої світової війни</vt:lpstr>
      <vt:lpstr>Період Другої світової війни</vt:lpstr>
      <vt:lpstr>Почесна польська подяка   25.01.2003</vt:lpstr>
      <vt:lpstr>Лист, що супроводжував подяку   25.01.2003</vt:lpstr>
      <vt:lpstr>Результати соціологічного опитування</vt:lpstr>
      <vt:lpstr>В И С Н О В К И</vt:lpstr>
      <vt:lpstr>Список використаних джерел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Dasha</dc:creator>
  <cp:lastModifiedBy>Dasha</cp:lastModifiedBy>
  <cp:revision>91</cp:revision>
  <dcterms:created xsi:type="dcterms:W3CDTF">2023-04-11T18:48:58Z</dcterms:created>
  <dcterms:modified xsi:type="dcterms:W3CDTF">2023-04-18T17:55:48Z</dcterms:modified>
</cp:coreProperties>
</file>