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1" r:id="rId5"/>
    <p:sldId id="277" r:id="rId6"/>
    <p:sldId id="278" r:id="rId7"/>
    <p:sldId id="279" r:id="rId8"/>
    <p:sldId id="281" r:id="rId9"/>
    <p:sldId id="280" r:id="rId10"/>
    <p:sldId id="275" r:id="rId11"/>
    <p:sldId id="285" r:id="rId12"/>
    <p:sldId id="286" r:id="rId13"/>
    <p:sldId id="287" r:id="rId14"/>
    <p:sldId id="288" r:id="rId15"/>
    <p:sldId id="289" r:id="rId16"/>
    <p:sldId id="282" r:id="rId17"/>
    <p:sldId id="283" r:id="rId18"/>
    <p:sldId id="284" r:id="rId19"/>
  </p:sldIdLst>
  <p:sldSz cx="12192000" cy="6858000"/>
  <p:notesSz cx="6858000" cy="9144000"/>
  <p:defaultTextStyle>
    <a:defPPr rtl="0">
      <a:defRPr lang="uk-ua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13600"/>
    <a:srgbClr val="033F04"/>
    <a:srgbClr val="66FF99"/>
    <a:srgbClr val="0D0D0D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6BFF2A9-00DA-4254-A6C1-4DA78CF07172}" type="datetime1">
              <a:rPr lang="uk-UA" smtClean="0"/>
              <a:t>23.04.2023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2A2551-A97A-41BA-8506-864E9B1B7F14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81417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9690B-5DE4-4965-A6DD-B402AB7D91C7}" type="datetime1">
              <a:rPr lang="uk-UA" smtClean="0"/>
              <a:pPr/>
              <a:t>23.04.2023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 dirty="0"/>
              <a:t>Зразки заголовків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48EA56-9E57-4CE6-BE55-CAC1FDCAA019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60251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448EA56-9E57-4CE6-BE55-CAC1FDCAA019}" type="slidenum">
              <a:rPr lang="uk-UA" smtClean="0"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60291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448EA56-9E57-4CE6-BE55-CAC1FDCAA019}" type="slidenum">
              <a:rPr lang="uk-UA" smtClean="0"/>
              <a:t>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8412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 rtl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 rtl="0"/>
            <a:r>
              <a:rPr lang="ru-RU" noProof="0" dirty="0"/>
              <a:t>КЛАЦНІТЬ, ЩОБ ЗМІНИТИ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D531B2-BE38-4EF3-ABA9-72AF1ED82537}" type="datetime1">
              <a:rPr lang="uk-UA" noProof="0" smtClean="0"/>
              <a:t>23.04.2023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  <p:cxnSp>
        <p:nvCxnSpPr>
          <p:cNvPr id="15" name="Пряма сполучна лінія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67EE44-EA6A-4A31-937B-5A138FC8CF71}" type="datetime1">
              <a:rPr lang="uk-UA" noProof="0" smtClean="0"/>
              <a:t>23.04.2023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  <p:cxnSp>
        <p:nvCxnSpPr>
          <p:cNvPr id="26" name="Пряма сполучна лінія 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 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4D5233-EE51-42F9-BF0D-D34938FA309D}" type="datetime1">
              <a:rPr lang="uk-UA" noProof="0" smtClean="0"/>
              <a:t>23.04.2023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  <p:cxnSp>
        <p:nvCxnSpPr>
          <p:cNvPr id="15" name="Пряма сполучна лінія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 rtlCol="0" anchor="t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397B56-7070-4B34-A8D8-BE6220EF3A1B}" type="datetime1">
              <a:rPr lang="uk-UA" noProof="0" smtClean="0"/>
              <a:t>23.04.2023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  <p:cxnSp>
        <p:nvCxnSpPr>
          <p:cNvPr id="33" name="Пряма сполучна лінія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9F513B-689B-4A71-9B20-1BF4F5C26E1A}" type="datetime1">
              <a:rPr lang="uk-UA" noProof="0" smtClean="0"/>
              <a:t>23.04.2023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  <p:cxnSp>
        <p:nvCxnSpPr>
          <p:cNvPr id="15" name="Пряма сполучна лінія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14ABB1-4D17-49B1-A761-067E80BAE22A}" type="datetime1">
              <a:rPr lang="uk-UA" noProof="0" smtClean="0"/>
              <a:t>23.04.2023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  <p:cxnSp>
        <p:nvCxnSpPr>
          <p:cNvPr id="35" name="Пряма сполучна лінія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15AF97-6498-4915-B099-0F89151C0481}" type="datetime1">
              <a:rPr lang="uk-UA" noProof="0" smtClean="0"/>
              <a:t>23.04.2023</a:t>
            </a:fld>
            <a:endParaRPr lang="uk-UA" noProof="0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  <p:cxnSp>
        <p:nvCxnSpPr>
          <p:cNvPr id="29" name="Пряма сполучна лінія 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51E304-8A80-4216-A43B-6FEDE176C1EA}" type="datetime1">
              <a:rPr lang="uk-UA" noProof="0" smtClean="0"/>
              <a:t>23.04.2023</a:t>
            </a:fld>
            <a:endParaRPr lang="uk-UA" noProof="0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  <p:cxnSp>
        <p:nvCxnSpPr>
          <p:cNvPr id="25" name="Пряма сполучна лінія 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6F5B42-5A4E-4104-A736-5BC6C08C71FA}" type="datetime1">
              <a:rPr lang="uk-UA" noProof="0" smtClean="0"/>
              <a:t>23.04.2023</a:t>
            </a:fld>
            <a:endParaRPr lang="uk-UA" noProof="0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DB1C4C-BB97-4E2F-9AB1-367C13F44095}" type="datetime1">
              <a:rPr lang="uk-UA" noProof="0" smtClean="0"/>
              <a:t>23.04.2023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  <p:cxnSp>
        <p:nvCxnSpPr>
          <p:cNvPr id="17" name="Пряма сполучна лінія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а 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Прямокутник 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Прямокутник 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зображення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 noProof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D35FB1ED-1CAA-44FE-8785-F0BD1B4C533D}" type="datetime1">
              <a:rPr lang="uk-UA" noProof="0" smtClean="0"/>
              <a:t>23.04.2023</a:t>
            </a:fld>
            <a:endParaRPr lang="uk-UA" noProof="0" dirty="0"/>
          </a:p>
        </p:txBody>
      </p:sp>
      <p:sp>
        <p:nvSpPr>
          <p:cNvPr id="6" name="Заповнювач для нижнього колонтитула 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uk-UA" noProof="0" dirty="0"/>
          </a:p>
        </p:txBody>
      </p:sp>
      <p:sp>
        <p:nvSpPr>
          <p:cNvPr id="7" name="Місце для номера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  <p:cxnSp>
        <p:nvCxnSpPr>
          <p:cNvPr id="31" name="Пряма сполучна лінія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 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Зображення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uk-UA" noProof="0" dirty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 noProof="0" dirty="0"/>
              <a:t>Зразки заголовків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E01CDD27-8003-4EDD-BA22-77C0ABB90DA7}" type="datetime1">
              <a:rPr lang="uk-UA" smtClean="0"/>
              <a:pPr/>
              <a:t>23.04.2023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fld id="{6D22F896-40B5-4ADD-8801-0D06FADFA095}" type="slidenum">
              <a:rPr lang="uk-UA" smtClean="0"/>
              <a:pPr/>
              <a:t>‹№›</a:t>
            </a:fld>
            <a:endParaRPr lang="uk-UA" dirty="0"/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17/06/relationships/model3d" Target="../media/model3d2.glb"/><Relationship Id="rId5" Type="http://schemas.openxmlformats.org/officeDocument/2006/relationships/image" Target="../media/image7.png"/><Relationship Id="rId4" Type="http://schemas.microsoft.com/office/2017/06/relationships/model3d" Target="../media/model3d1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8.xml"/><Relationship Id="rId7" Type="http://schemas.openxmlformats.org/officeDocument/2006/relationships/slide" Target="slide10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12.xml"/><Relationship Id="rId5" Type="http://schemas.openxmlformats.org/officeDocument/2006/relationships/slide" Target="slide9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D265DC-2623-44DB-8FE1-DB41A2D5D2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73" b="4773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dirty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F4085-7B99-4890-84CA-8B28482C1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511" y="3236470"/>
            <a:ext cx="7484338" cy="1252601"/>
          </a:xfrm>
        </p:spPr>
        <p:txBody>
          <a:bodyPr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Вивчення видової різноманітності хижих клопів-ентомофагів</a:t>
            </a:r>
            <a:endParaRPr lang="uk-UA" sz="24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AFED8D9-CFCB-454D-A2A6-7F299E2D1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511" y="4843890"/>
            <a:ext cx="7759545" cy="541783"/>
          </a:xfrm>
        </p:spPr>
        <p:txBody>
          <a:bodyPr numCol="1" rtlCol="0">
            <a:normAutofit/>
          </a:bodyPr>
          <a:lstStyle/>
          <a:p>
            <a:pPr>
              <a:lnSpc>
                <a:spcPts val="90"/>
              </a:lnSpc>
              <a:spcAft>
                <a:spcPts val="800"/>
              </a:spcAft>
            </a:pPr>
            <a:r>
              <a:rPr lang="uk-UA" sz="12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Столяр Олександра Олександрівна</a:t>
            </a:r>
            <a:endParaRPr lang="uk-UA" sz="12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90"/>
              </a:lnSpc>
              <a:spcAft>
                <a:spcPts val="800"/>
              </a:spcAft>
            </a:pPr>
            <a:r>
              <a:rPr lang="uk-UA" sz="12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Уманський ліцей №3 Уманської міської ради, 10 клас</a:t>
            </a:r>
            <a:r>
              <a:rPr lang="uk-UA" sz="1200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2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 Умань</a:t>
            </a:r>
            <a:endParaRPr lang="uk-UA" sz="12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uk-UA" sz="1600" dirty="0">
              <a:solidFill>
                <a:srgbClr val="FFFFF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CECB9-911B-4715-9C78-5F1E56E5367E}"/>
              </a:ext>
            </a:extLst>
          </p:cNvPr>
          <p:cNvSpPr txBox="1"/>
          <p:nvPr/>
        </p:nvSpPr>
        <p:spPr>
          <a:xfrm>
            <a:off x="3896786" y="5582788"/>
            <a:ext cx="8294911" cy="830997"/>
          </a:xfrm>
          <a:prstGeom prst="rect">
            <a:avLst/>
          </a:prstGeom>
          <a:solidFill>
            <a:srgbClr val="0D0D0D">
              <a:alpha val="83922"/>
            </a:srgbClr>
          </a:solidFill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</a:t>
            </a:r>
          </a:p>
          <a:p>
            <a:r>
              <a:rPr lang="uk-UA" sz="1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Столяр Вікторія Вікторівна</a:t>
            </a:r>
          </a:p>
          <a:p>
            <a:r>
              <a:rPr lang="uk-UA" sz="1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біології і екології, Уманського ліцею №3 Уманської міської ради</a:t>
            </a:r>
          </a:p>
        </p:txBody>
      </p:sp>
    </p:spTree>
    <p:extLst>
      <p:ext uri="{BB962C8B-B14F-4D97-AF65-F5344CB8AC3E}">
        <p14:creationId xmlns:p14="http://schemas.microsoft.com/office/powerpoint/2010/main" val="3837201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AE290D-8E2B-45AC-9176-8CF68F44B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3D9A1-6DE3-4C45-A7B6-C04A6BC5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654" y="1318627"/>
            <a:ext cx="4365657" cy="465667"/>
          </a:xfrm>
          <a:solidFill>
            <a:srgbClr val="000000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uk-UA" sz="3200" i="1" dirty="0" err="1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Nesidiocoris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28A99B5-A88B-42B4-BEC1-2F4EC02F7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noFill/>
          <a:effectLst>
            <a:softEdge rad="317500"/>
          </a:effectLst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985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Хижий клоп, якого давно використовують в країнах ЄС, </a:t>
            </a:r>
            <a:r>
              <a:rPr lang="uk-UA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985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Турції</a:t>
            </a:r>
            <a:r>
              <a:rPr lang="uk-UA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985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Тунісі, Марокко.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985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Шкідники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985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 якими допомагають 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боротися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985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томатна міль та її гусінь, </a:t>
            </a:r>
            <a:r>
              <a:rPr lang="uk-UA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985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білокрилка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985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кліщі, тля, гусінь.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985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Агрокультури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985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овочеві – томати та інші рослини родини Пасльонові.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985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Ефективність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985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для ефективної боротьби достатньо 1 клопа на 1 м</a:t>
            </a:r>
            <a:r>
              <a:rPr lang="uk-UA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985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985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6544E496-8344-405D-9E4B-0F87D3BD96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59332" y="2017713"/>
            <a:ext cx="2753360" cy="3441700"/>
          </a:xfrm>
        </p:spPr>
      </p:pic>
      <p:pic>
        <p:nvPicPr>
          <p:cNvPr id="5" name="Рисунок 4">
            <a:hlinkClick r:id="rId4" action="ppaction://hlinksldjump"/>
            <a:extLst>
              <a:ext uri="{FF2B5EF4-FFF2-40B4-BE49-F238E27FC236}">
                <a16:creationId xmlns:a16="http://schemas.microsoft.com/office/drawing/2014/main" id="{0AF5C6C2-96B7-4AB1-8DD5-5BB8B34467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97505" y="131035"/>
            <a:ext cx="1189953" cy="1187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487992-0845-4822-B098-01B1C27D09DF}"/>
              </a:ext>
            </a:extLst>
          </p:cNvPr>
          <p:cNvSpPr txBox="1"/>
          <p:nvPr/>
        </p:nvSpPr>
        <p:spPr>
          <a:xfrm>
            <a:off x="4990540" y="6119336"/>
            <a:ext cx="2203882" cy="738664"/>
          </a:xfrm>
          <a:prstGeom prst="rect">
            <a:avLst/>
          </a:prstGeom>
          <a:solidFill>
            <a:srgbClr val="000000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uk-UA" sz="1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повернення назад знову </a:t>
            </a:r>
            <a:r>
              <a:rPr lang="uk-UA" sz="1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натисність</a:t>
            </a:r>
            <a:r>
              <a:rPr lang="uk-UA" sz="1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іконку клопа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21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A7C5BA-192F-4B93-A2E9-AB6C3296C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3D9A1-6DE3-4C45-A7B6-C04A6BC5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907" y="1317681"/>
            <a:ext cx="4645152" cy="465667"/>
          </a:xfrm>
          <a:solidFill>
            <a:srgbClr val="000000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uk-UA" sz="3200" i="1" dirty="0" err="1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Podisus</a:t>
            </a:r>
            <a:r>
              <a:rPr lang="uk-UA" sz="3200" i="1" dirty="0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3200" i="1" dirty="0" err="1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maculiventris</a:t>
            </a:r>
            <a:endParaRPr lang="uk-UA" sz="3200" i="1" dirty="0">
              <a:solidFill>
                <a:schemeClr val="bg1"/>
              </a:solidFill>
              <a:effectLst>
                <a:outerShdw blurRad="1270000" dir="7800000" sx="111000" sy="111000" algn="ctr" rotWithShape="0">
                  <a:srgbClr val="000000"/>
                </a:outerShdw>
              </a:effectLst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28A99B5-A88B-42B4-BEC1-2F4EC02F7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7985"/>
          </a:xfrm>
          <a:noFill/>
          <a:effectLst>
            <a:softEdge rad="317500"/>
          </a:effectLst>
        </p:spPr>
        <p:txBody>
          <a:bodyPr>
            <a:normAutofit fontScale="92500" lnSpcReduction="10000"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1900" dirty="0">
                <a:effectLst>
                  <a:outerShdw blurRad="12700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Ендемік пн. Америки і півдня Канади, інтродукований до </a:t>
            </a:r>
            <a:r>
              <a:rPr lang="uk-UA" sz="1900" dirty="0" err="1">
                <a:effectLst>
                  <a:outerShdw blurRad="12700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європи</a:t>
            </a:r>
            <a:r>
              <a:rPr lang="uk-UA" sz="1900" dirty="0">
                <a:effectLst>
                  <a:outerShdw blurRad="12700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30-х роках ХХ століття.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</a:pPr>
            <a:r>
              <a:rPr lang="uk-UA" sz="1500" b="1" dirty="0">
                <a:effectLst>
                  <a:outerShdw blurRad="12700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Шкідники</a:t>
            </a:r>
            <a:r>
              <a:rPr lang="uk-UA" sz="1500" dirty="0">
                <a:effectLst>
                  <a:outerShdw blurRad="12700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 якими допомагають боротися:  личинки колорадського жука, непарного шовкопряда, американського білого метелика та ще 90 комах.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</a:pPr>
            <a:r>
              <a:rPr lang="uk-UA" sz="1500" b="1" dirty="0">
                <a:effectLst>
                  <a:outerShdw blurRad="12700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Агрокультури</a:t>
            </a:r>
            <a:r>
              <a:rPr lang="uk-UA" sz="1500" dirty="0">
                <a:effectLst>
                  <a:outerShdw blurRad="12700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овочеві – картопля, перець, томати, баклажани. 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</a:pPr>
            <a:r>
              <a:rPr lang="uk-UA" sz="1500" b="1" dirty="0">
                <a:effectLst>
                  <a:outerShdw blurRad="12700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Ефективність</a:t>
            </a:r>
            <a:r>
              <a:rPr lang="uk-UA" sz="1500" dirty="0">
                <a:effectLst>
                  <a:outerShdw blurRad="12700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самка </a:t>
            </a:r>
            <a:r>
              <a:rPr lang="uk-UA" sz="1500" dirty="0" err="1">
                <a:effectLst>
                  <a:outerShdw blurRad="12700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подіуса</a:t>
            </a:r>
            <a:r>
              <a:rPr lang="uk-UA" sz="1500" dirty="0">
                <a:effectLst>
                  <a:outerShdw blurRad="12700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відкладає 17 – 70 яєць, а личинка за добу здатна знищити 14 личинок колорадського жука.</a:t>
            </a: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C60789E1-8B53-4876-BB7C-5FB06F5CF7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15162" y="2017713"/>
            <a:ext cx="3441700" cy="3441700"/>
          </a:xfrm>
        </p:spPr>
      </p:pic>
      <p:pic>
        <p:nvPicPr>
          <p:cNvPr id="5" name="Рисунок 4">
            <a:hlinkClick r:id="rId4" action="ppaction://hlinksldjump"/>
            <a:extLst>
              <a:ext uri="{FF2B5EF4-FFF2-40B4-BE49-F238E27FC236}">
                <a16:creationId xmlns:a16="http://schemas.microsoft.com/office/drawing/2014/main" id="{0AF5C6C2-96B7-4AB1-8DD5-5BB8B34467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96081" y="131981"/>
            <a:ext cx="1192801" cy="118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487992-0845-4822-B098-01B1C27D09DF}"/>
              </a:ext>
            </a:extLst>
          </p:cNvPr>
          <p:cNvSpPr txBox="1"/>
          <p:nvPr/>
        </p:nvSpPr>
        <p:spPr>
          <a:xfrm>
            <a:off x="4990540" y="6119336"/>
            <a:ext cx="2203882" cy="738664"/>
          </a:xfrm>
          <a:prstGeom prst="rect">
            <a:avLst/>
          </a:prstGeom>
          <a:solidFill>
            <a:srgbClr val="000000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uk-UA" sz="1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повернення назад знову </a:t>
            </a:r>
            <a:r>
              <a:rPr lang="uk-UA" sz="1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натисність</a:t>
            </a:r>
            <a:r>
              <a:rPr lang="uk-UA" sz="1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іконку клопа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38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35144D-AED0-42BA-9CF6-51F11FFBF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3D9A1-6DE3-4C45-A7B6-C04A6BC5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654" y="1318627"/>
            <a:ext cx="4365657" cy="465667"/>
          </a:xfrm>
          <a:solidFill>
            <a:srgbClr val="000000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uk-UA" sz="3200" i="1" dirty="0" err="1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Perillus</a:t>
            </a:r>
            <a:r>
              <a:rPr lang="uk-UA" sz="3200" i="1" dirty="0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3200" i="1" dirty="0" err="1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bioculatus</a:t>
            </a:r>
            <a:endParaRPr lang="uk-UA" sz="3200" i="1" dirty="0">
              <a:solidFill>
                <a:schemeClr val="bg1"/>
              </a:solidFill>
              <a:effectLst>
                <a:outerShdw blurRad="1270000" dir="7800000" sx="111000" sy="111000" algn="ctr" rotWithShape="0">
                  <a:srgbClr val="000000"/>
                </a:outerShdw>
              </a:effectLst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28A99B5-A88B-42B4-BEC1-2F4EC02F7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noFill/>
          <a:effectLst>
            <a:softEdge rad="317500"/>
          </a:effectLst>
        </p:spPr>
        <p:txBody>
          <a:bodyPr>
            <a:normAutofit/>
          </a:bodyPr>
          <a:lstStyle/>
          <a:p>
            <a:pPr marL="457200" algn="just">
              <a:lnSpc>
                <a:spcPct val="107000"/>
              </a:lnSpc>
            </a:pPr>
            <a:r>
              <a:rPr lang="uk-UA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Шкідники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 якими допомагають боротися:  личинки колорадського жука, непарного шовкопряда, американського білого метелика та ще 90 комах.</a:t>
            </a:r>
          </a:p>
          <a:p>
            <a:pPr marL="457200" algn="just">
              <a:lnSpc>
                <a:spcPct val="107000"/>
              </a:lnSpc>
            </a:pPr>
            <a:r>
              <a:rPr lang="uk-UA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Агрокультури: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овочеві – картопля, перець, томати, баклажани. 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uk-UA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Ефективність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самка </a:t>
            </a:r>
            <a:r>
              <a:rPr lang="uk-UA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подіуса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відкладає 17 – 70 яєць, а личинка за добу здатна знищити 14 личинок колорадського жука.</a:t>
            </a: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6A08E869-E970-4DC9-AEFF-AEDB10579D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4422" y="2254711"/>
            <a:ext cx="3753703" cy="2503720"/>
          </a:xfrm>
        </p:spPr>
      </p:pic>
      <p:pic>
        <p:nvPicPr>
          <p:cNvPr id="5" name="Рисунок 4">
            <a:hlinkClick r:id="rId4" action="ppaction://hlinksldjump"/>
            <a:extLst>
              <a:ext uri="{FF2B5EF4-FFF2-40B4-BE49-F238E27FC236}">
                <a16:creationId xmlns:a16="http://schemas.microsoft.com/office/drawing/2014/main" id="{0AF5C6C2-96B7-4AB1-8DD5-5BB8B34467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96081" y="131981"/>
            <a:ext cx="1192801" cy="118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487992-0845-4822-B098-01B1C27D09DF}"/>
              </a:ext>
            </a:extLst>
          </p:cNvPr>
          <p:cNvSpPr txBox="1"/>
          <p:nvPr/>
        </p:nvSpPr>
        <p:spPr>
          <a:xfrm>
            <a:off x="4990540" y="6119336"/>
            <a:ext cx="2203882" cy="738664"/>
          </a:xfrm>
          <a:prstGeom prst="rect">
            <a:avLst/>
          </a:prstGeom>
          <a:solidFill>
            <a:srgbClr val="000000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uk-UA" sz="1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повернення назад знову </a:t>
            </a:r>
            <a:r>
              <a:rPr lang="uk-UA" sz="1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натисність</a:t>
            </a:r>
            <a:r>
              <a:rPr lang="uk-UA" sz="1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іконку клопа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82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784930-721A-49EE-8D49-F95203DE9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BD4A2-074D-4295-8939-4FE95F28BBFA}"/>
              </a:ext>
            </a:extLst>
          </p:cNvPr>
          <p:cNvSpPr txBox="1"/>
          <p:nvPr/>
        </p:nvSpPr>
        <p:spPr>
          <a:xfrm>
            <a:off x="843379" y="813059"/>
            <a:ext cx="10697592" cy="4837030"/>
          </a:xfrm>
          <a:prstGeom prst="rect">
            <a:avLst/>
          </a:prstGeom>
          <a:solidFill>
            <a:srgbClr val="0D0D0D">
              <a:alpha val="83922"/>
            </a:srgbClr>
          </a:solidFill>
        </p:spPr>
        <p:txBody>
          <a:bodyPr wrap="square" anchor="t" anchorCtr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Напівтвердокрилі (</a:t>
            </a:r>
            <a:r>
              <a:rPr lang="uk-UA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Hemiptera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зустрічаються </a:t>
            </a:r>
            <a:r>
              <a:rPr lang="uk-UA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усіх ландшафтних зонах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Завдяки своїй </a:t>
            </a:r>
            <a:r>
              <a:rPr lang="uk-UA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багаточисельності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особливостям живлення ці комахи відіграють значну роль у формуванні фітоценозів.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 клопів багато шкідників культур (трав'яні клопи, щитники, черепашки), паразитів людини (постільний клоп) і тварин, які можуть бути переносниками </a:t>
            </a:r>
            <a:r>
              <a:rPr lang="uk-UA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хвороб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Однак, хижі клопи корисні як природні регулятори чисельності шкідливих комах.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сьогодні в Україні можливо придбати ентомофагів, що були вирощені в лабораторних умовах у вигляді капсул та герметичних пакетів, які відчиняються у середовищі, де знайдено шкідників.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Ціни на вітчизняних ентомофагів коливаються від $20 до 70 за пакування, яке може налічувати кілька тисяч життєздатних особин. Раціональне використання ентомофагів дозволяє зберегти природну рівновагу у своєму агровиробництві та знизити витрати зусиль та часу на боротьбу зі шкідниками.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uk-UA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арто пам’ятати, що всі ентомофаги напрочуд чутливі до хімічних інсектицидів та потребують дбайливого ставлення до середовища, в якому вони існують.</a:t>
            </a:r>
          </a:p>
        </p:txBody>
      </p:sp>
    </p:spTree>
    <p:extLst>
      <p:ext uri="{BB962C8B-B14F-4D97-AF65-F5344CB8AC3E}">
        <p14:creationId xmlns:p14="http://schemas.microsoft.com/office/powerpoint/2010/main" val="1208406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784930-721A-49EE-8D49-F95203DE9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BD4A2-074D-4295-8939-4FE95F28BBFA}"/>
              </a:ext>
            </a:extLst>
          </p:cNvPr>
          <p:cNvSpPr txBox="1"/>
          <p:nvPr/>
        </p:nvSpPr>
        <p:spPr>
          <a:xfrm>
            <a:off x="747204" y="2156054"/>
            <a:ext cx="10697592" cy="2545890"/>
          </a:xfrm>
          <a:prstGeom prst="rect">
            <a:avLst/>
          </a:prstGeom>
          <a:solidFill>
            <a:srgbClr val="0D0D0D">
              <a:alpha val="83922"/>
            </a:srgbClr>
          </a:solidFill>
        </p:spPr>
        <p:txBody>
          <a:bodyPr wrap="square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використання клопів-ентомофагів слід врахувати</a:t>
            </a:r>
            <a:endParaRPr lang="uk-UA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Ентомофаги потребують дотримання температурного режиму. В даному випадку оптимальна температура становить +12-+35С. Тому нічні перепади температур чи спека на вулиці будуть згубними для комах.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Підбір ентомофагів є індивідуальним під майже кожного шкідника.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Правильно підібраний ентомофаг економічно вигідніший та безпечніший за хімічні засоби знищення комах.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Ентомофаги найкраще працюють в теплий сезон або у теплицях, що опалюються.</a:t>
            </a:r>
          </a:p>
        </p:txBody>
      </p:sp>
    </p:spTree>
    <p:extLst>
      <p:ext uri="{BB962C8B-B14F-4D97-AF65-F5344CB8AC3E}">
        <p14:creationId xmlns:p14="http://schemas.microsoft.com/office/powerpoint/2010/main" val="371508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784930-721A-49EE-8D49-F95203DE9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BD4A2-074D-4295-8939-4FE95F28BBFA}"/>
              </a:ext>
            </a:extLst>
          </p:cNvPr>
          <p:cNvSpPr txBox="1"/>
          <p:nvPr/>
        </p:nvSpPr>
        <p:spPr>
          <a:xfrm>
            <a:off x="843379" y="813059"/>
            <a:ext cx="10697592" cy="968278"/>
          </a:xfrm>
          <a:prstGeom prst="rect">
            <a:avLst/>
          </a:prstGeom>
          <a:solidFill>
            <a:srgbClr val="0D0D0D">
              <a:alpha val="83922"/>
            </a:srgbClr>
          </a:solidFill>
        </p:spPr>
        <p:txBody>
          <a:bodyPr wrap="square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Отже, використання хижих клопів-ентомофагів на відкритому грунті вітчизняних агроценозів має певні недоліки, зумовлені кліматичними особливостями в Україні, проте, зміна клімату вимагає новаторських підходів. Ми повинні потурбуватися про довкілля та стати агентами хороших змін!</a:t>
            </a:r>
            <a:endParaRPr lang="uk-UA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034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784930-721A-49EE-8D49-F95203DE9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BD4A2-074D-4295-8939-4FE95F28BBFA}"/>
              </a:ext>
            </a:extLst>
          </p:cNvPr>
          <p:cNvSpPr txBox="1"/>
          <p:nvPr/>
        </p:nvSpPr>
        <p:spPr>
          <a:xfrm>
            <a:off x="843379" y="813059"/>
            <a:ext cx="10697592" cy="4801314"/>
          </a:xfrm>
          <a:prstGeom prst="rect">
            <a:avLst/>
          </a:prstGeom>
          <a:solidFill>
            <a:srgbClr val="0D0D0D">
              <a:alpha val="83922"/>
            </a:srgbClr>
          </a:solidFill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роботи</a:t>
            </a:r>
          </a:p>
          <a:p>
            <a:pPr lvl="1"/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Встановити видовий склад хижих комах ряду Напівтвердокрилі (</a:t>
            </a:r>
            <a:r>
              <a:rPr lang="uk-UA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Heteroptera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важливих регуляторів чисельності шкідників рослин та </a:t>
            </a:r>
            <a:r>
              <a:rPr lang="uk-UA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обгрунтувати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їх необхідність для стабільності агробіоценозів.</a:t>
            </a:r>
          </a:p>
          <a:p>
            <a:endParaRPr lang="uk-UA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дослідження</a:t>
            </a:r>
          </a:p>
          <a:p>
            <a:pPr marL="800100" lvl="1" indent="-342900">
              <a:buFont typeface="+mj-lt"/>
              <a:buAutoNum type="arabicPeriod"/>
            </a:pP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З'ясувати принципи біологічного методу регулювання чисельності шкідників за допомогою комах-ентомофагів.</a:t>
            </a:r>
          </a:p>
          <a:p>
            <a:pPr marL="800100" lvl="1" indent="-342900">
              <a:buFont typeface="+mj-lt"/>
              <a:buAutoNum type="arabicPeriod"/>
            </a:pP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Ознайомитись з методами вивчення </a:t>
            </a:r>
            <a:r>
              <a:rPr lang="uk-UA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ентомофауни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 видовий склад хижих клопів та їх </a:t>
            </a:r>
            <a:r>
              <a:rPr lang="uk-UA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морфобіологічні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особливості.</a:t>
            </a:r>
          </a:p>
          <a:p>
            <a:pPr marL="800100" lvl="1" indent="-342900">
              <a:buFont typeface="+mj-lt"/>
              <a:buAutoNum type="arabicPeriod"/>
            </a:pP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Порівняти екологічну доцільність використання біологічного методу порівняно з використанням інсектицидів.</a:t>
            </a:r>
          </a:p>
          <a:p>
            <a:endParaRPr lang="uk-UA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дослідження</a:t>
            </a:r>
          </a:p>
          <a:p>
            <a:pPr lvl="1"/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 хижих клопів.</a:t>
            </a:r>
          </a:p>
          <a:p>
            <a:endParaRPr lang="uk-UA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дослідження</a:t>
            </a:r>
          </a:p>
          <a:p>
            <a:pPr lvl="1"/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Перспективи використання хижих клопів, як біологічних засобів боротьби з шкідниками-фітофагами.</a:t>
            </a:r>
          </a:p>
        </p:txBody>
      </p:sp>
    </p:spTree>
    <p:extLst>
      <p:ext uri="{BB962C8B-B14F-4D97-AF65-F5344CB8AC3E}">
        <p14:creationId xmlns:p14="http://schemas.microsoft.com/office/powerpoint/2010/main" val="2551167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D63B93-DE46-486C-911A-D284E57C0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751AB-8159-4710-9E79-8453CCBBF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853" y="1297538"/>
            <a:ext cx="9607661" cy="461344"/>
          </a:xfrm>
          <a:solidFill>
            <a:srgbClr val="000000">
              <a:alpha val="83922"/>
            </a:srgb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uk-UA" sz="2400" b="1" dirty="0">
                <a:solidFill>
                  <a:schemeClr val="bg1">
                    <a:lumMod val="95000"/>
                  </a:schemeClr>
                </a:solidFill>
                <a:effectLst>
                  <a:outerShdw blurRad="190500" dist="63500" dir="10800000" algn="r" rotWithShape="0">
                    <a:prstClr val="black">
                      <a:alpha val="85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Існують різні способи боротьби зі шкідниками рослин</a:t>
            </a:r>
            <a:endParaRPr lang="uk-UA" sz="2400" b="1" dirty="0">
              <a:solidFill>
                <a:schemeClr val="bg1">
                  <a:lumMod val="95000"/>
                </a:schemeClr>
              </a:solidFill>
              <a:effectLst>
                <a:outerShdw blurRad="190500" dist="63500" dir="10800000" algn="r" rotWithShape="0">
                  <a:prstClr val="black">
                    <a:alpha val="85000"/>
                  </a:prstClr>
                </a:outerShdw>
              </a:effectLst>
            </a:endParaRP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A5AF372-BBC8-4C53-AC85-F1666CADF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6398" y="4758224"/>
            <a:ext cx="1385419" cy="328699"/>
          </a:xfrm>
          <a:solidFill>
            <a:srgbClr val="000000">
              <a:alpha val="83922"/>
            </a:srgb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біологічний</a:t>
            </a:r>
            <a:endParaRPr lang="uk-UA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2A8014C3-1B54-4079-8986-41D660CE14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7142" y="2025124"/>
            <a:ext cx="3503933" cy="2635250"/>
          </a:xfrm>
        </p:spPr>
      </p:pic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7503580-CB48-4110-B942-60033AEDAD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17297" y="4758224"/>
            <a:ext cx="1131194" cy="328699"/>
          </a:xfrm>
          <a:solidFill>
            <a:srgbClr val="000000">
              <a:alpha val="83922"/>
            </a:srgb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uk-UA" sz="140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хімічний</a:t>
            </a:r>
            <a:endParaRPr lang="uk-UA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Місце для вмісту 9">
            <a:extLst>
              <a:ext uri="{FF2B5EF4-FFF2-40B4-BE49-F238E27FC236}">
                <a16:creationId xmlns:a16="http://schemas.microsoft.com/office/drawing/2014/main" id="{FAEE9476-6591-47FF-8A58-4F09FB3C4C1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l="23867" t="4297" r="34540" b="1857"/>
          <a:stretch/>
        </p:blipFill>
        <p:spPr>
          <a:xfrm>
            <a:off x="7930927" y="2025124"/>
            <a:ext cx="3503934" cy="2635250"/>
          </a:xfr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ACD6FF-CB78-483E-8CA5-F0E0A3080B67}"/>
              </a:ext>
            </a:extLst>
          </p:cNvPr>
          <p:cNvSpPr txBox="1"/>
          <p:nvPr/>
        </p:nvSpPr>
        <p:spPr>
          <a:xfrm>
            <a:off x="4376690" y="2193836"/>
            <a:ext cx="3503933" cy="2031325"/>
          </a:xfrm>
          <a:prstGeom prst="rect">
            <a:avLst/>
          </a:prstGeom>
          <a:solidFill>
            <a:schemeClr val="tx1">
              <a:lumMod val="75000"/>
              <a:lumOff val="25000"/>
              <a:alpha val="83922"/>
            </a:schemeClr>
          </a:solidFill>
          <a:effectLst>
            <a:softEdge rad="292100"/>
          </a:effectLst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Проте той, хто справді турбується про довкілля і власне здоров`я, обирають високоефективні і екологічно </a:t>
            </a:r>
            <a:r>
              <a:rPr lang="uk-UA" dirty="0">
                <a:ln w="12700">
                  <a:noFill/>
                </a:ln>
                <a:solidFill>
                  <a:schemeClr val="bg1">
                    <a:lumMod val="95000"/>
                  </a:schemeClr>
                </a:solidFill>
              </a:rPr>
              <a:t>безпечні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</a:rPr>
              <a:t> системи захисту рослин, які були б альтернативою використання інсектицидів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BCD00A-D7E9-441E-BD35-80F62D77C96C}"/>
              </a:ext>
            </a:extLst>
          </p:cNvPr>
          <p:cNvSpPr txBox="1"/>
          <p:nvPr/>
        </p:nvSpPr>
        <p:spPr>
          <a:xfrm>
            <a:off x="1449854" y="5184773"/>
            <a:ext cx="9607660" cy="966803"/>
          </a:xfrm>
          <a:prstGeom prst="rect">
            <a:avLst/>
          </a:prstGeom>
          <a:solidFill>
            <a:srgbClr val="000000">
              <a:alpha val="80000"/>
            </a:srgbClr>
          </a:solidFill>
          <a:effectLst>
            <a:outerShdw blurRad="127000" dir="3240000" sx="38000" sy="38000" algn="ctr" rotWithShape="0">
              <a:srgbClr val="000000">
                <a:alpha val="0"/>
              </a:srgbClr>
            </a:outerShdw>
            <a:softEdge rad="3810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chemeClr val="bg1"/>
                </a:solidFill>
                <a:effectLst>
                  <a:outerShdw blurRad="533400" dist="241300" dir="10800000" algn="r" rotWithShape="0">
                    <a:prstClr val="black">
                      <a:alpha val="79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Перспективним напрямком у розвитку біологічного методу протягом останніх 10-15 років є розширення спектра ентомофагів – комах </a:t>
            </a:r>
            <a:r>
              <a:rPr lang="uk-UA" sz="1800" dirty="0" err="1">
                <a:solidFill>
                  <a:schemeClr val="bg1"/>
                </a:solidFill>
                <a:effectLst>
                  <a:outerShdw blurRad="533400" dist="241300" dir="10800000" algn="r" rotWithShape="0">
                    <a:prstClr val="black">
                      <a:alpha val="79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паразитоїдів</a:t>
            </a:r>
            <a:r>
              <a:rPr lang="uk-UA" sz="1800" dirty="0">
                <a:solidFill>
                  <a:schemeClr val="bg1"/>
                </a:solidFill>
                <a:effectLst>
                  <a:outerShdw blurRad="533400" dist="241300" dir="10800000" algn="r" rotWithShape="0">
                    <a:prstClr val="black">
                      <a:alpha val="79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які харчуються шкідниками рослин, не завдаючи останнім ніякої шкоди.</a:t>
            </a:r>
            <a:endParaRPr lang="uk-UA" sz="1400" dirty="0">
              <a:solidFill>
                <a:schemeClr val="bg1"/>
              </a:solidFill>
              <a:effectLst>
                <a:outerShdw blurRad="533400" dist="241300" dir="10800000" algn="r" rotWithShape="0">
                  <a:prstClr val="black">
                    <a:alpha val="79000"/>
                  </a:prst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071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784930-721A-49EE-8D49-F95203DE9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BD4A2-074D-4295-8939-4FE95F28BBFA}"/>
              </a:ext>
            </a:extLst>
          </p:cNvPr>
          <p:cNvSpPr txBox="1"/>
          <p:nvPr/>
        </p:nvSpPr>
        <p:spPr>
          <a:xfrm>
            <a:off x="843379" y="813059"/>
            <a:ext cx="10697592" cy="2308324"/>
          </a:xfrm>
          <a:prstGeom prst="rect">
            <a:avLst/>
          </a:prstGeom>
          <a:solidFill>
            <a:srgbClr val="0D0D0D">
              <a:alpha val="83922"/>
            </a:srgbClr>
          </a:solidFill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Найважливішим критерієм, що визначає цінність виду для біометоду, є його </a:t>
            </a:r>
            <a:r>
              <a:rPr lang="uk-UA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екологічна пластичність</a:t>
            </a: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можливість займати всі ніші, в яких мешкає жертва (шкідник).</a:t>
            </a:r>
          </a:p>
          <a:p>
            <a:endParaRPr lang="uk-UA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 - агент біометоду повинен розвиватися і зберігати ефективність в якості ентомофага в широкому діапазоні температур і фотоперіодичних режимів, за різних умов вологості і освітлення. З організмів, які використовуються для біологічного захисту, найбільш поширені хижі комахи, комахоїдні птахи, паразитичні комахи, мікроорганізми. Серед хижих комах найбільш відомі жуки-</a:t>
            </a:r>
            <a:r>
              <a:rPr lang="uk-UA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кокцинеліди</a:t>
            </a: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або сонечка, мухи-</a:t>
            </a:r>
            <a:r>
              <a:rPr lang="uk-UA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дзюрчалки</a:t>
            </a: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золотоочки.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-модель 1" descr="Ladybug">
                <a:extLst>
                  <a:ext uri="{FF2B5EF4-FFF2-40B4-BE49-F238E27FC236}">
                    <a16:creationId xmlns:a16="http://schemas.microsoft.com/office/drawing/2014/main" id="{E6E0B5B1-43B0-4F25-86B0-D5F9496CBE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38530100"/>
                  </p:ext>
                </p:extLst>
              </p:nvPr>
            </p:nvGraphicFramePr>
            <p:xfrm>
              <a:off x="7150504" y="3544832"/>
              <a:ext cx="4202855" cy="296672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202855" cy="2966720"/>
                    </a:xfrm>
                    <a:prstGeom prst="rect">
                      <a:avLst/>
                    </a:prstGeom>
                    <a:effectLst>
                      <a:outerShdw blurRad="203200" dist="50800" dir="5400000" sx="96000" sy="96000" algn="ctr" rotWithShape="0">
                        <a:srgbClr val="000000">
                          <a:alpha val="97000"/>
                        </a:srgbClr>
                      </a:outerShdw>
                    </a:effectLst>
                  </am3d:spPr>
                  <am3d:camera>
                    <am3d:pos x="0" y="0" z="700795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2459524" d="1000000"/>
                    <am3d:preTrans dx="0" dy="-1066692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8093" ay="-1341057" az="-2589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629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-модель 1" descr="Ladybug">
                <a:extLst>
                  <a:ext uri="{FF2B5EF4-FFF2-40B4-BE49-F238E27FC236}">
                    <a16:creationId xmlns:a16="http://schemas.microsoft.com/office/drawing/2014/main" id="{E6E0B5B1-43B0-4F25-86B0-D5F9496CBE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50504" y="3544832"/>
                <a:ext cx="4202855" cy="2966720"/>
              </a:xfrm>
              <a:prstGeom prst="rect">
                <a:avLst/>
              </a:prstGeom>
              <a:effectLst>
                <a:outerShdw blurRad="203200" dist="50800" dir="5400000" sx="96000" sy="96000" algn="ctr" rotWithShape="0">
                  <a:srgbClr val="000000">
                    <a:alpha val="97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-модель 2" descr="Bee">
                <a:extLst>
                  <a:ext uri="{FF2B5EF4-FFF2-40B4-BE49-F238E27FC236}">
                    <a16:creationId xmlns:a16="http://schemas.microsoft.com/office/drawing/2014/main" id="{D9279D55-0F61-4E7B-A1EF-2C4DC69A2A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704341"/>
                  </p:ext>
                </p:extLst>
              </p:nvPr>
            </p:nvGraphicFramePr>
            <p:xfrm rot="21074561">
              <a:off x="1440707" y="2944068"/>
              <a:ext cx="3875917" cy="3437852"/>
            </p:xfrm>
            <a:graphic>
              <a:graphicData uri="http://schemas.microsoft.com/office/drawing/2017/model3d">
                <am3d:model3d r:embed="rId6">
                  <am3d:spPr>
                    <a:xfrm rot="21074561">
                      <a:off x="0" y="0"/>
                      <a:ext cx="3875917" cy="3437852"/>
                    </a:xfrm>
                    <a:prstGeom prst="rect">
                      <a:avLst/>
                    </a:prstGeom>
                    <a:noFill/>
                    <a:effectLst>
                      <a:outerShdw blurRad="469900" dist="50800" dir="5400000" sx="103000" sy="103000" algn="ctr" rotWithShape="0">
                        <a:srgbClr val="000000">
                          <a:alpha val="87000"/>
                        </a:srgbClr>
                      </a:outerShdw>
                      <a:softEdge rad="0"/>
                    </a:effectLst>
                  </am3d:spPr>
                  <am3d:camera>
                    <am3d:pos x="0" y="0" z="713541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141" d="1000000"/>
                    <am3d:preTrans dx="0" dy="-14821951" dz="-1683639"/>
                    <am3d:scale>
                      <am3d:sx n="1000000" d="1000000"/>
                      <am3d:sy n="1000000" d="1000000"/>
                      <am3d:sz n="1000000" d="1000000"/>
                    </am3d:scale>
                    <am3d:rot ax="-117591" ay="2975046" az="-8953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-модель 2" descr="Bee">
                <a:extLst>
                  <a:ext uri="{FF2B5EF4-FFF2-40B4-BE49-F238E27FC236}">
                    <a16:creationId xmlns:a16="http://schemas.microsoft.com/office/drawing/2014/main" id="{D9279D55-0F61-4E7B-A1EF-2C4DC69A2A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074561">
                <a:off x="1440707" y="2944068"/>
                <a:ext cx="3875917" cy="3437852"/>
              </a:xfrm>
              <a:prstGeom prst="rect">
                <a:avLst/>
              </a:prstGeom>
              <a:noFill/>
              <a:effectLst>
                <a:outerShdw blurRad="469900" dist="50800" dir="5400000" sx="103000" sy="103000" algn="ctr" rotWithShape="0">
                  <a:srgbClr val="000000">
                    <a:alpha val="87000"/>
                  </a:srgbClr>
                </a:outerShdw>
                <a:softEdge rad="0"/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4469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784930-721A-49EE-8D49-F95203DE9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BD4A2-074D-4295-8939-4FE95F28BBFA}"/>
              </a:ext>
            </a:extLst>
          </p:cNvPr>
          <p:cNvSpPr txBox="1"/>
          <p:nvPr/>
        </p:nvSpPr>
        <p:spPr>
          <a:xfrm>
            <a:off x="843379" y="813059"/>
            <a:ext cx="10697592" cy="3235566"/>
          </a:xfrm>
          <a:prstGeom prst="rect">
            <a:avLst/>
          </a:prstGeom>
          <a:solidFill>
            <a:srgbClr val="0D0D0D">
              <a:alpha val="83922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</a:t>
            </a:r>
            <a:r>
              <a:rPr lang="uk-UA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вропейських країнах біометод здебільшого використовують для боротьби зі шкідниками у тепличному господарстві. Особливої уваги заслуговують представники ряду </a:t>
            </a:r>
            <a:r>
              <a:rPr lang="uk-UA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Heteroptera</a:t>
            </a:r>
            <a:r>
              <a:rPr lang="uk-UA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саме види родів </a:t>
            </a:r>
            <a:r>
              <a:rPr lang="uk-UA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Macrolophus</a:t>
            </a:r>
            <a:r>
              <a:rPr lang="uk-UA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uk-UA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Orius</a:t>
            </a:r>
            <a:endParaRPr lang="uk-UA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Методи, які можуть бути використані для збору імаго хижих клопів</a:t>
            </a:r>
          </a:p>
          <a:p>
            <a:pPr marL="800100" lvl="1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збору наземних клопів – косіння рослинності ентомологічним сачком, або збір вручну ретельно оглядаючи рослинність.</a:t>
            </a:r>
          </a:p>
          <a:p>
            <a:pPr marL="800100" lvl="1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збору клопів, що мешкають на деревах та чагарниках - струшування їх з гілок на розстелене внизу рядно з світлої тканини у вранішні години.</a:t>
            </a:r>
          </a:p>
          <a:p>
            <a:pPr marL="800100" lvl="1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Визначення виду комах ряду Напівтвердокрилі за ентомологічними визначниками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Облік чисельності комах.</a:t>
            </a:r>
          </a:p>
        </p:txBody>
      </p:sp>
    </p:spTree>
    <p:extLst>
      <p:ext uri="{BB962C8B-B14F-4D97-AF65-F5344CB8AC3E}">
        <p14:creationId xmlns:p14="http://schemas.microsoft.com/office/powerpoint/2010/main" val="183352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784930-721A-49EE-8D49-F95203DE9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BD4A2-074D-4295-8939-4FE95F28BBFA}"/>
              </a:ext>
            </a:extLst>
          </p:cNvPr>
          <p:cNvSpPr txBox="1"/>
          <p:nvPr/>
        </p:nvSpPr>
        <p:spPr>
          <a:xfrm>
            <a:off x="843379" y="813059"/>
            <a:ext cx="10697592" cy="5399683"/>
          </a:xfrm>
          <a:prstGeom prst="rect">
            <a:avLst/>
          </a:prstGeom>
          <a:solidFill>
            <a:srgbClr val="0D0D0D">
              <a:alpha val="83922"/>
            </a:srgbClr>
          </a:solidFill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 перспективних комах-ентомофагів слід розглядати хижих клопів-щитників :</a:t>
            </a:r>
          </a:p>
          <a:p>
            <a:pPr marL="800100" lvl="1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Макролофус</a:t>
            </a: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Macrolophus</a:t>
            </a:r>
            <a:r>
              <a:rPr lang="uk-UA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nubilis</a:t>
            </a: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Оріус</a:t>
            </a: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Orius</a:t>
            </a:r>
            <a:r>
              <a:rPr lang="uk-UA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majuscules</a:t>
            </a: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Незідіокоріс</a:t>
            </a: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Nesidiocoris</a:t>
            </a: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Подизус</a:t>
            </a: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Podisus</a:t>
            </a: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maculiventris</a:t>
            </a: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Периллюс</a:t>
            </a: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Perillus</a:t>
            </a: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bioculatus</a:t>
            </a:r>
            <a:r>
              <a:rPr lang="uk-UA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uk-UA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Клопи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схожі на жуків, але ротові органи у них мають вигляд хоботка.</a:t>
            </a:r>
          </a:p>
          <a:p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Довжина тіла від 1 мм до 12 см,  2 пари, що в стані спокою складаються плоско; основна частина твердих крил (</a:t>
            </a:r>
            <a:r>
              <a:rPr lang="uk-UA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напівнадкрил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тверда, шкіряста, вершина — перетинчаста з характерним жилкуванням; задні крила — перетинчасті. Ротові органи у вигляді членистого хоботка, </a:t>
            </a:r>
            <a:r>
              <a:rPr lang="uk-UA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колючо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-сисні.</a:t>
            </a:r>
          </a:p>
          <a:p>
            <a:r>
              <a:rPr lang="uk-UA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Передньоспинка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сильно розвинена. На </a:t>
            </a:r>
            <a:r>
              <a:rPr lang="uk-UA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задньогрудях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дорослих клопів є пахучі залози.</a:t>
            </a:r>
          </a:p>
          <a:p>
            <a:endParaRPr lang="uk-UA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Понад 25 тис. видів (53 роди), поширені на всіх материках і океанічних островах. В Україні — близько 1000. Наземні та водні комахи, за способом живлення є - фітофаги, хижаки, кровососи.</a:t>
            </a:r>
          </a:p>
          <a:p>
            <a:endParaRPr lang="uk-UA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 з неповним перетворенням. Яйця відкладають на рослини або інший субстрат. Здебільшого дають 1 потомство на рік. Живуть як на суходолі, так і у воді.</a:t>
            </a:r>
          </a:p>
        </p:txBody>
      </p:sp>
    </p:spTree>
    <p:extLst>
      <p:ext uri="{BB962C8B-B14F-4D97-AF65-F5344CB8AC3E}">
        <p14:creationId xmlns:p14="http://schemas.microsoft.com/office/powerpoint/2010/main" val="2808160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Прямокутник 72">
            <a:extLst>
              <a:ext uri="{FF2B5EF4-FFF2-40B4-BE49-F238E27FC236}">
                <a16:creationId xmlns:a16="http://schemas.microsoft.com/office/drawing/2014/main" id="{482E7304-2AC2-4A5C-924D-A6AC3FFC5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dirty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FD706-D079-4781-BA12-63955F8A3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071" y="1320712"/>
            <a:ext cx="3981555" cy="462099"/>
          </a:xfrm>
          <a:solidFill>
            <a:srgbClr val="000000">
              <a:alpha val="83922"/>
            </a:srgbClr>
          </a:solidFill>
          <a:effectLst>
            <a:softEdge rad="127000"/>
          </a:effectLst>
        </p:spPr>
        <p:txBody>
          <a:bodyPr rtlCol="0">
            <a:norm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клопи-ентомофаги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Пряма сполучна лінія 74">
            <a:extLst>
              <a:ext uri="{FF2B5EF4-FFF2-40B4-BE49-F238E27FC236}">
                <a16:creationId xmlns:a16="http://schemas.microsoft.com/office/drawing/2014/main" id="{D259FEF2-F6A5-442F-BA10-4E39EECD0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96032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7" name="Прямокутник 76">
            <a:extLst>
              <a:ext uri="{FF2B5EF4-FFF2-40B4-BE49-F238E27FC236}">
                <a16:creationId xmlns:a16="http://schemas.microsoft.com/office/drawing/2014/main" id="{A3C183B1-1D4B-4E3D-A02E-A426E3BFA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uk-UA" dirty="0">
              <a:latin typeface="Calibri" panose="020F0502020204030204" pitchFamily="34" charset="0"/>
            </a:endParaRPr>
          </a:p>
        </p:txBody>
      </p:sp>
      <p:sp>
        <p:nvSpPr>
          <p:cNvPr id="9" name="Місце для вмісту 8">
            <a:extLst>
              <a:ext uri="{FF2B5EF4-FFF2-40B4-BE49-F238E27FC236}">
                <a16:creationId xmlns:a16="http://schemas.microsoft.com/office/drawing/2014/main" id="{12FFCA9B-D104-4BFA-AB2C-56E81437F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1323" y="2019475"/>
            <a:ext cx="7503786" cy="377495"/>
          </a:xfrm>
          <a:solidFill>
            <a:srgbClr val="000000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400" dirty="0">
                <a:solidFill>
                  <a:schemeClr val="bg1"/>
                </a:solidFill>
              </a:rPr>
              <a:t>Для переходу до відомостей про клопа-ентомофага натисніть на </a:t>
            </a:r>
            <a:r>
              <a:rPr lang="uk-UA" sz="1400">
                <a:solidFill>
                  <a:schemeClr val="bg1"/>
                </a:solidFill>
              </a:rPr>
              <a:t>іконку відповідної комахи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7C5E15-8D68-4A93-9F85-F6AB16272E50}"/>
              </a:ext>
            </a:extLst>
          </p:cNvPr>
          <p:cNvSpPr txBox="1"/>
          <p:nvPr/>
        </p:nvSpPr>
        <p:spPr>
          <a:xfrm>
            <a:off x="835758" y="4783640"/>
            <a:ext cx="22038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Macrolophus</a:t>
            </a:r>
            <a:r>
              <a:rPr lang="uk-UA" sz="1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nubilis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198E98-38BB-437F-8F6F-F397F6796187}"/>
              </a:ext>
            </a:extLst>
          </p:cNvPr>
          <p:cNvSpPr txBox="1"/>
          <p:nvPr/>
        </p:nvSpPr>
        <p:spPr>
          <a:xfrm>
            <a:off x="2915093" y="4811807"/>
            <a:ext cx="22038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i="1" dirty="0" err="1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Orius</a:t>
            </a:r>
            <a:r>
              <a:rPr lang="uk-UA" sz="1400" i="1" dirty="0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400" i="1" dirty="0" err="1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majuscules</a:t>
            </a:r>
            <a:endParaRPr lang="uk-UA" sz="1400" dirty="0">
              <a:solidFill>
                <a:schemeClr val="bg1"/>
              </a:solidFill>
              <a:effectLst>
                <a:outerShdw blurRad="1270000" dir="7800000" sx="111000" sy="111000" algn="ctr" rotWithShape="0">
                  <a:srgbClr val="000000"/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DA330C-335B-4F1A-B384-2F1B54289BDD}"/>
              </a:ext>
            </a:extLst>
          </p:cNvPr>
          <p:cNvSpPr txBox="1"/>
          <p:nvPr/>
        </p:nvSpPr>
        <p:spPr>
          <a:xfrm>
            <a:off x="4994059" y="4822755"/>
            <a:ext cx="22038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i="1" dirty="0" err="1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Nesidiocoris</a:t>
            </a:r>
            <a:endParaRPr lang="uk-UA" sz="1400" dirty="0">
              <a:solidFill>
                <a:schemeClr val="bg1"/>
              </a:solidFill>
              <a:effectLst>
                <a:outerShdw blurRad="1270000" dir="7800000" sx="111000" sy="111000" algn="ctr" rotWithShape="0">
                  <a:srgbClr val="000000"/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9FC4D0-11BA-4F3D-BC2A-4E91E9E09991}"/>
              </a:ext>
            </a:extLst>
          </p:cNvPr>
          <p:cNvSpPr txBox="1"/>
          <p:nvPr/>
        </p:nvSpPr>
        <p:spPr>
          <a:xfrm>
            <a:off x="7073025" y="4806913"/>
            <a:ext cx="22038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i="1" dirty="0" err="1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Podisus</a:t>
            </a:r>
            <a:r>
              <a:rPr lang="uk-UA" sz="1400" i="1" dirty="0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400" i="1" dirty="0" err="1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maculiventris</a:t>
            </a:r>
            <a:endParaRPr lang="uk-UA" sz="1400" i="1" dirty="0">
              <a:solidFill>
                <a:schemeClr val="bg1"/>
              </a:solidFill>
              <a:effectLst>
                <a:outerShdw blurRad="1270000" dir="7800000" sx="111000" sy="111000" algn="ctr" rotWithShape="0">
                  <a:srgbClr val="000000"/>
                </a:outerShd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DD6047-E122-492F-B6F4-1F0981B5631A}"/>
              </a:ext>
            </a:extLst>
          </p:cNvPr>
          <p:cNvSpPr txBox="1"/>
          <p:nvPr/>
        </p:nvSpPr>
        <p:spPr>
          <a:xfrm>
            <a:off x="9152360" y="4821603"/>
            <a:ext cx="22038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i="1" dirty="0" err="1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Perillus</a:t>
            </a:r>
            <a:r>
              <a:rPr lang="uk-UA" sz="1400" i="1" dirty="0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400" i="1" dirty="0" err="1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bioculatus</a:t>
            </a:r>
            <a:endParaRPr lang="uk-UA" sz="1400" i="1" dirty="0">
              <a:solidFill>
                <a:schemeClr val="bg1"/>
              </a:solidFill>
              <a:effectLst>
                <a:outerShdw blurRad="1270000" dir="7800000" sx="111000" sy="111000" algn="ctr" rotWithShape="0">
                  <a:srgbClr val="000000"/>
                </a:outerShdw>
              </a:effectLst>
            </a:endParaRPr>
          </a:p>
        </p:txBody>
      </p:sp>
      <p:pic>
        <p:nvPicPr>
          <p:cNvPr id="42" name="Рисунок 41">
            <a:hlinkClick r:id="rId3" action="ppaction://hlinksldjump"/>
            <a:extLst>
              <a:ext uri="{FF2B5EF4-FFF2-40B4-BE49-F238E27FC236}">
                <a16:creationId xmlns:a16="http://schemas.microsoft.com/office/drawing/2014/main" id="{8CEAA105-4702-4C2C-9E65-EE8847211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389" y="3420578"/>
            <a:ext cx="1406852" cy="1406852"/>
          </a:xfrm>
          <a:prstGeom prst="rect">
            <a:avLst/>
          </a:prstGeom>
        </p:spPr>
      </p:pic>
      <p:pic>
        <p:nvPicPr>
          <p:cNvPr id="52" name="Рисунок 51">
            <a:hlinkClick r:id="rId5" action="ppaction://hlinksldjump"/>
            <a:extLst>
              <a:ext uri="{FF2B5EF4-FFF2-40B4-BE49-F238E27FC236}">
                <a16:creationId xmlns:a16="http://schemas.microsoft.com/office/drawing/2014/main" id="{5987908A-D4D9-4A64-98E2-E5A23C398B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12005" y="3435110"/>
            <a:ext cx="1402202" cy="1396078"/>
          </a:xfrm>
          <a:prstGeom prst="rect">
            <a:avLst/>
          </a:prstGeom>
        </p:spPr>
      </p:pic>
      <p:pic>
        <p:nvPicPr>
          <p:cNvPr id="53" name="Рисунок 52">
            <a:hlinkClick r:id="rId7" action="ppaction://hlinksldjump"/>
            <a:extLst>
              <a:ext uri="{FF2B5EF4-FFF2-40B4-BE49-F238E27FC236}">
                <a16:creationId xmlns:a16="http://schemas.microsoft.com/office/drawing/2014/main" id="{1E4191BB-EAB0-42A6-BA1E-6EA9A5EB851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390971" y="3438723"/>
            <a:ext cx="1402202" cy="1399419"/>
          </a:xfrm>
          <a:prstGeom prst="rect">
            <a:avLst/>
          </a:prstGeom>
        </p:spPr>
      </p:pic>
      <p:pic>
        <p:nvPicPr>
          <p:cNvPr id="54" name="Рисунок 53">
            <a:hlinkClick r:id="rId9" action="ppaction://hlinksldjump"/>
            <a:extLst>
              <a:ext uri="{FF2B5EF4-FFF2-40B4-BE49-F238E27FC236}">
                <a16:creationId xmlns:a16="http://schemas.microsoft.com/office/drawing/2014/main" id="{E21D99BD-0410-48F7-8408-8CF115F476B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469937" y="3440986"/>
            <a:ext cx="1402202" cy="1393855"/>
          </a:xfrm>
          <a:prstGeom prst="rect">
            <a:avLst/>
          </a:prstGeom>
        </p:spPr>
      </p:pic>
      <p:pic>
        <p:nvPicPr>
          <p:cNvPr id="55" name="Рисунок 54">
            <a:hlinkClick r:id="rId11" action="ppaction://hlinksldjump"/>
            <a:extLst>
              <a:ext uri="{FF2B5EF4-FFF2-40B4-BE49-F238E27FC236}">
                <a16:creationId xmlns:a16="http://schemas.microsoft.com/office/drawing/2014/main" id="{5239B79A-D1D5-4644-8506-4191948DFE5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556759" y="3436221"/>
            <a:ext cx="1402202" cy="139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66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EA1452-04A4-4584-B429-63B4BB3E7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3D9A1-6DE3-4C45-A7B6-C04A6BC5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654" y="1318627"/>
            <a:ext cx="4365657" cy="465667"/>
          </a:xfrm>
          <a:solidFill>
            <a:srgbClr val="000000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uk-UA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Macrolophus</a:t>
            </a:r>
            <a:r>
              <a:rPr lang="uk-UA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nubilis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28A99B5-A88B-42B4-BEC1-2F4EC02F7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noFill/>
          <a:effectLst>
            <a:softEdge rad="317500"/>
          </a:effectLst>
        </p:spPr>
        <p:txBody>
          <a:bodyPr>
            <a:normAutofit fontScale="77500" lnSpcReduction="20000"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uk-UA" sz="1800" b="1" dirty="0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Тривалість життя: </a:t>
            </a:r>
            <a:r>
              <a:rPr lang="uk-UA" sz="1800" dirty="0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тижнів на генерацію, личинки з яєць з’являються за два тижні і розвиваються до дорослих особин за 3 тижні. Самки </a:t>
            </a:r>
            <a:r>
              <a:rPr lang="uk-UA" sz="1800" dirty="0" err="1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макролофуса</a:t>
            </a:r>
            <a:r>
              <a:rPr lang="uk-UA" sz="1800" dirty="0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відкладають яйця по одному, на прожилках листя та стеблах.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uk-UA" sz="1800" b="1" dirty="0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Шкідники, з якими </a:t>
            </a:r>
            <a:r>
              <a:rPr lang="uk-UA" sz="1800" b="1" dirty="0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12700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допомагають</a:t>
            </a:r>
            <a:r>
              <a:rPr lang="uk-UA" sz="1800" b="1" dirty="0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боротися: </a:t>
            </a:r>
            <a:r>
              <a:rPr lang="uk-UA" sz="1800" dirty="0" err="1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білокрилка</a:t>
            </a:r>
            <a:r>
              <a:rPr lang="uk-UA" sz="1800" dirty="0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тютюнова трипса, павутинний кліщ, попелиці, молі, </a:t>
            </a:r>
            <a:r>
              <a:rPr lang="uk-UA" sz="1800" dirty="0" err="1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сциариди</a:t>
            </a:r>
            <a:r>
              <a:rPr lang="uk-UA" sz="1800" dirty="0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1800" dirty="0" err="1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грунтові</a:t>
            </a:r>
            <a:r>
              <a:rPr lang="uk-UA" sz="1800" dirty="0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комарики) та інші комашки на різних стадіях розвитку[3].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uk-UA" sz="1800" b="1" dirty="0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Агрокультури:</a:t>
            </a:r>
            <a:r>
              <a:rPr lang="uk-UA" sz="1800" dirty="0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огірків, помідорів, перцю, а також найпопулярніших квітконоси — </a:t>
            </a:r>
            <a:r>
              <a:rPr lang="uk-UA" sz="1800" dirty="0" err="1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троянди</a:t>
            </a:r>
            <a:r>
              <a:rPr lang="uk-UA" sz="1800" dirty="0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хризантеми.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uk-UA" sz="1800" b="1" dirty="0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Ефективність</a:t>
            </a:r>
            <a:r>
              <a:rPr lang="uk-UA" sz="1800" dirty="0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одна особина клопа протягом життя здатна знищити 3200 яєць або 2500 личинок </a:t>
            </a:r>
            <a:r>
              <a:rPr lang="uk-UA" sz="1800" dirty="0" err="1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білокрилки</a:t>
            </a:r>
            <a:r>
              <a:rPr lang="uk-UA" sz="1800" dirty="0">
                <a:ln w="3175"/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effectLst>
                  <a:outerShdw blurRad="876300" algn="ctr" rotWithShape="0">
                    <a:schemeClr val="bg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D0CC32BE-7BD3-4BF0-94F2-0033FF696E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15162" y="2017713"/>
            <a:ext cx="3441700" cy="3441700"/>
          </a:xfrm>
        </p:spPr>
      </p:pic>
      <p:pic>
        <p:nvPicPr>
          <p:cNvPr id="5" name="Рисунок 4">
            <a:hlinkClick r:id="rId4" action="ppaction://hlinksldjump"/>
            <a:extLst>
              <a:ext uri="{FF2B5EF4-FFF2-40B4-BE49-F238E27FC236}">
                <a16:creationId xmlns:a16="http://schemas.microsoft.com/office/drawing/2014/main" id="{0AF5C6C2-96B7-4AB1-8DD5-5BB8B3446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081" y="131035"/>
            <a:ext cx="1192801" cy="1187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487992-0845-4822-B098-01B1C27D09DF}"/>
              </a:ext>
            </a:extLst>
          </p:cNvPr>
          <p:cNvSpPr txBox="1"/>
          <p:nvPr/>
        </p:nvSpPr>
        <p:spPr>
          <a:xfrm>
            <a:off x="4990540" y="6119336"/>
            <a:ext cx="2203882" cy="738664"/>
          </a:xfrm>
          <a:prstGeom prst="rect">
            <a:avLst/>
          </a:prstGeom>
          <a:solidFill>
            <a:srgbClr val="000000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uk-UA" sz="1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повернення назад знову </a:t>
            </a:r>
            <a:r>
              <a:rPr lang="uk-UA" sz="1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натисність</a:t>
            </a:r>
            <a:r>
              <a:rPr lang="uk-UA" sz="1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іконку клопа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12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1447CB-11F0-4DEC-BBA8-A7129FEFE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3D9A1-6DE3-4C45-A7B6-C04A6BC5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654" y="1318627"/>
            <a:ext cx="4365657" cy="465667"/>
          </a:xfrm>
          <a:solidFill>
            <a:srgbClr val="000000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uk-UA" sz="3200" i="1" dirty="0" err="1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Orius</a:t>
            </a:r>
            <a:r>
              <a:rPr lang="uk-UA" sz="3200" i="1" dirty="0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3200" i="1" dirty="0" err="1">
                <a:solidFill>
                  <a:schemeClr val="bg1"/>
                </a:solidFill>
                <a:effectLst>
                  <a:outerShdw blurRad="1270000" dir="7800000" sx="111000" sy="111000" algn="ctr" rotWithShape="0">
                    <a:srgbClr val="000000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majuscules</a:t>
            </a:r>
            <a:endParaRPr lang="uk-UA" sz="3200" dirty="0">
              <a:solidFill>
                <a:schemeClr val="bg1"/>
              </a:solidFill>
              <a:effectLst>
                <a:outerShdw blurRad="1270000" dir="7800000" sx="111000" sy="111000" algn="ctr" rotWithShape="0">
                  <a:srgbClr val="000000"/>
                </a:outerShdw>
              </a:effectLst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28A99B5-A88B-42B4-BEC1-2F4EC02F7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noFill/>
          <a:effectLst>
            <a:softEdge rad="317500"/>
          </a:effectLst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uk-UA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684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Шкідники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684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 якими допомагають боротися:  трипса, попелиці, павутинні 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кліщі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684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личинки </a:t>
            </a:r>
            <a:r>
              <a:rPr lang="uk-UA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684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білокрилок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684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яйця метеликів.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uk-UA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684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Агрокультури: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684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овочеві - перець, огірок, баклажан і </a:t>
            </a:r>
            <a:r>
              <a:rPr lang="uk-UA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684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декоративно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684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-квіткові - троянда, </a:t>
            </a:r>
            <a:r>
              <a:rPr lang="uk-UA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684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гербера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684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хризантема в умовах закритого ґрунту.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uk-UA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684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Ефективність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684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самка </a:t>
            </a:r>
            <a:r>
              <a:rPr lang="uk-UA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684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оріуса</a:t>
            </a:r>
            <a:r>
              <a:rPr lang="uk-UA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168400" algn="ctr" rotWithShape="0">
                    <a:schemeClr val="bg1">
                      <a:lumMod val="9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добу може знищити до 60-70 трипсів, а личинка – до 25-30, більшу частину серед яких становлять личинки шкідника. </a:t>
            </a: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FBD534A6-480E-4AE9-A188-1FF9EC7FF5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31114" y="2299650"/>
            <a:ext cx="3835816" cy="2871050"/>
          </a:xfrm>
        </p:spPr>
      </p:pic>
      <p:pic>
        <p:nvPicPr>
          <p:cNvPr id="5" name="Рисунок 4">
            <a:hlinkClick r:id="rId4" action="ppaction://hlinksldjump"/>
            <a:extLst>
              <a:ext uri="{FF2B5EF4-FFF2-40B4-BE49-F238E27FC236}">
                <a16:creationId xmlns:a16="http://schemas.microsoft.com/office/drawing/2014/main" id="{0AF5C6C2-96B7-4AB1-8DD5-5BB8B34467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96081" y="131035"/>
            <a:ext cx="1192801" cy="1187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487992-0845-4822-B098-01B1C27D09DF}"/>
              </a:ext>
            </a:extLst>
          </p:cNvPr>
          <p:cNvSpPr txBox="1"/>
          <p:nvPr/>
        </p:nvSpPr>
        <p:spPr>
          <a:xfrm>
            <a:off x="4990540" y="6119336"/>
            <a:ext cx="2203882" cy="738664"/>
          </a:xfrm>
          <a:prstGeom prst="rect">
            <a:avLst/>
          </a:prstGeom>
          <a:solidFill>
            <a:srgbClr val="000000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uk-UA" sz="1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повернення назад знову </a:t>
            </a:r>
            <a:r>
              <a:rPr lang="uk-UA" sz="1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натисність</a:t>
            </a:r>
            <a:r>
              <a:rPr lang="uk-UA" sz="1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іконку клопа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8962"/>
      </p:ext>
    </p:extLst>
  </p:cSld>
  <p:clrMapOvr>
    <a:masterClrMapping/>
  </p:clrMapOvr>
</p:sld>
</file>

<file path=ppt/theme/theme1.xml><?xml version="1.0" encoding="utf-8"?>
<a:theme xmlns:a="http://schemas.openxmlformats.org/drawingml/2006/main" name="Колекці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7425_TF12191297.potx" id="{E04D9364-1450-4B0E-A74C-396D90E2A7B3}" vid="{DF57834A-BE82-418C-8799-64F3698514F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84705B-9857-466E-B7C0-E9A49FB9FE6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6810D84-4527-4F58-9012-70F97B4A7D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2F5362-41A1-4270-9F69-10BBA654CA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оформлення Галерея</Template>
  <TotalTime>261</TotalTime>
  <Words>1257</Words>
  <Application>Microsoft Office PowerPoint</Application>
  <PresentationFormat>Широкий екран</PresentationFormat>
  <Paragraphs>99</Paragraphs>
  <Slides>15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1" baseType="lpstr">
      <vt:lpstr>Arial</vt:lpstr>
      <vt:lpstr>Calibri</vt:lpstr>
      <vt:lpstr>Gill Sans MT</vt:lpstr>
      <vt:lpstr>Symbol</vt:lpstr>
      <vt:lpstr>Times New Roman</vt:lpstr>
      <vt:lpstr>Колекція</vt:lpstr>
      <vt:lpstr>Вивчення видової різноманітності хижих клопів-ентомофагів</vt:lpstr>
      <vt:lpstr>Презентація PowerPoint</vt:lpstr>
      <vt:lpstr>Існують різні способи боротьби зі шкідниками рослин</vt:lpstr>
      <vt:lpstr>Презентація PowerPoint</vt:lpstr>
      <vt:lpstr>Презентація PowerPoint</vt:lpstr>
      <vt:lpstr>Презентація PowerPoint</vt:lpstr>
      <vt:lpstr>клопи-ентомофаги</vt:lpstr>
      <vt:lpstr>Macrolophus nubilis</vt:lpstr>
      <vt:lpstr>Orius majuscules</vt:lpstr>
      <vt:lpstr>Nesidiocoris</vt:lpstr>
      <vt:lpstr>Podisus maculiventris</vt:lpstr>
      <vt:lpstr>Perillus bioculatus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Вивчення видової різноманітності хижих клопів-ентомофагів біоценозів</dc:title>
  <dc:creator>school</dc:creator>
  <cp:lastModifiedBy>school</cp:lastModifiedBy>
  <cp:revision>30</cp:revision>
  <dcterms:created xsi:type="dcterms:W3CDTF">2023-04-19T09:09:41Z</dcterms:created>
  <dcterms:modified xsi:type="dcterms:W3CDTF">2023-04-23T18:09:49Z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