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71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7" d="100"/>
          <a:sy n="57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0AA0-69EF-DCF6-F914-97F39FC9F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334" y="2472268"/>
            <a:ext cx="11633200" cy="2421464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Закарпатське територіальне відділення МАН України</a:t>
            </a: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 МАН-Юніор, дослідник, астроном</a:t>
            </a: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Науково-дослідницька робота</a:t>
            </a: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тему:</a:t>
            </a: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АСТРОФІЗИЧНИЙ ТА ГЕОДИНАМІЧНИЙ АСПЕКТИ ЕКОЛОГІЧНОГО СТАНУ ЗАКАРПАТТЯ</a:t>
            </a: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РОБОТУ Виконали:</a:t>
            </a: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Столька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Ніколетта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Юріївна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 учениця 9-а класу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Тросницької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ЗОШ І-ІІ ст.;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Столька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Анастасія Юріївна,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учениця 8 класу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Тросницької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ЗОШ І-ІІ ст.;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Білак Вікторія Михайлівна, 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учениця 7 класу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Тросницької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ЗОШ І-ІІ ст.;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Шпонтак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Франческа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Зоранівна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учениця 9-класу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Фанчиківської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ЗОШ І-ІІІ ст.;</a:t>
            </a:r>
            <a:b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Фенич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Святослава Іванівна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учениця 10 класу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Фанчиківської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ЗОШ І-ІІІ ст.;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Сабов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Арпад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Арпадович,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учень 10 класу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Вилоцької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ЗОШ І-ІІІ ст.№2;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7A563-E8E8-361C-A59A-0843D397C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67" y="4893732"/>
            <a:ext cx="11921068" cy="1828801"/>
          </a:xfrm>
        </p:spPr>
        <p:txBody>
          <a:bodyPr>
            <a:normAutofit fontScale="85000" lnSpcReduction="20000"/>
          </a:bodyPr>
          <a:lstStyle/>
          <a:p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Наукові керівники: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Ігнатишин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Василь Васильович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кандидат  фізико-математичних наук, старший науковий співробітник Інституту геофізики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..С.І.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Субботіна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НАН України, вчитель фізики вищої категорії, методист, керівник гуртків методист філії МАН Закарпатського територіального відділення, доцент кафедри географії та туризму Закарпатського угорського  інституту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..Ференца Ракоці ІІ; вчитель фізики та астрономії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Вилоцької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ЗОШ І-ІІІ ст..№2, фізики  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Тросницької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ЗОШ І-ІІ ст.;</a:t>
            </a:r>
          </a:p>
          <a:p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Ігнатишин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Адальберт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Васильович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інженер ІІ категорії Інституту геофізики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..С.І.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Субботіна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НАН України;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Ігнатишин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Моніка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Бейлівна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провідний інженер Відділу сейсмічності Карпатського регіону Інституту геофізики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..С.І.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Субботіна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НАН України.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2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52483E-94B2-1890-6F25-A406B86EE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940" y="0"/>
            <a:ext cx="5052758" cy="27619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69ADD-CA6D-E04B-9B66-07F3F323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9237897" cy="1456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E688519-0FC0-0E5D-8558-9589D1025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-75315"/>
            <a:ext cx="4870938" cy="27619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4843D2-EBE5-03EE-FDAA-06D2ADEDF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820" y="2750782"/>
            <a:ext cx="5052759" cy="41072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1ED8A6-D0BB-6A84-E261-C29F6216E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939" y="2750782"/>
            <a:ext cx="5020523" cy="41072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E840BB-F086-4528-4E59-A52D5E4B4247}"/>
              </a:ext>
            </a:extLst>
          </p:cNvPr>
          <p:cNvSpPr txBox="1"/>
          <p:nvPr/>
        </p:nvSpPr>
        <p:spPr>
          <a:xfrm>
            <a:off x="9923698" y="-75315"/>
            <a:ext cx="2212615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 err="1"/>
              <a:t>Прискорення</a:t>
            </a:r>
            <a:r>
              <a:rPr lang="ru-RU" sz="1400" dirty="0"/>
              <a:t> </a:t>
            </a:r>
            <a:r>
              <a:rPr lang="ru-RU" sz="1400" dirty="0" err="1"/>
              <a:t>рухів</a:t>
            </a:r>
            <a:r>
              <a:rPr lang="ru-RU" sz="1400" dirty="0"/>
              <a:t> кори в </a:t>
            </a:r>
            <a:r>
              <a:rPr lang="ru-RU" sz="1400" dirty="0" err="1"/>
              <a:t>зоні</a:t>
            </a:r>
            <a:r>
              <a:rPr lang="ru-RU" sz="1400" dirty="0"/>
              <a:t> </a:t>
            </a:r>
            <a:r>
              <a:rPr lang="ru-RU" sz="1400" dirty="0" err="1"/>
              <a:t>Оашського</a:t>
            </a:r>
            <a:r>
              <a:rPr lang="ru-RU" sz="1400" dirty="0"/>
              <a:t> </a:t>
            </a:r>
            <a:r>
              <a:rPr lang="ru-RU" sz="1400" dirty="0" err="1"/>
              <a:t>глибинного</a:t>
            </a:r>
            <a:r>
              <a:rPr lang="ru-RU" sz="1400" dirty="0"/>
              <a:t> </a:t>
            </a:r>
            <a:r>
              <a:rPr lang="ru-RU" sz="1400" dirty="0" err="1"/>
              <a:t>розлому</a:t>
            </a:r>
            <a:r>
              <a:rPr lang="ru-RU" sz="1400" dirty="0"/>
              <a:t>( крива </a:t>
            </a:r>
            <a:r>
              <a:rPr lang="ru-RU" sz="1400" dirty="0" err="1"/>
              <a:t>сірого</a:t>
            </a:r>
            <a:r>
              <a:rPr lang="ru-RU" sz="1400" dirty="0"/>
              <a:t> </a:t>
            </a:r>
            <a:r>
              <a:rPr lang="ru-RU" sz="1400" dirty="0" err="1"/>
              <a:t>кольору</a:t>
            </a:r>
            <a:r>
              <a:rPr lang="ru-RU" sz="1400" dirty="0"/>
              <a:t>), </a:t>
            </a:r>
            <a:r>
              <a:rPr lang="ru-RU" sz="1400" dirty="0" err="1"/>
              <a:t>геомагнітний</a:t>
            </a:r>
            <a:r>
              <a:rPr lang="ru-RU" sz="1400" dirty="0"/>
              <a:t> </a:t>
            </a:r>
            <a:r>
              <a:rPr lang="ru-RU" sz="1400" dirty="0" err="1"/>
              <a:t>індекс</a:t>
            </a:r>
            <a:r>
              <a:rPr lang="ru-RU" sz="1400" dirty="0"/>
              <a:t>( крива </a:t>
            </a:r>
            <a:r>
              <a:rPr lang="ru-RU" sz="1400" dirty="0" err="1"/>
              <a:t>жовтого</a:t>
            </a:r>
            <a:r>
              <a:rPr lang="ru-RU" sz="1400" dirty="0"/>
              <a:t> </a:t>
            </a:r>
            <a:r>
              <a:rPr lang="ru-RU" sz="1400" dirty="0" err="1"/>
              <a:t>кольору</a:t>
            </a:r>
            <a:r>
              <a:rPr lang="ru-RU" sz="1400" dirty="0"/>
              <a:t>), </a:t>
            </a:r>
            <a:r>
              <a:rPr lang="ru-RU" sz="1400" dirty="0" err="1"/>
              <a:t>сонячна</a:t>
            </a:r>
            <a:r>
              <a:rPr lang="ru-RU" sz="1400" dirty="0"/>
              <a:t> </a:t>
            </a:r>
            <a:r>
              <a:rPr lang="ru-RU" sz="1400" dirty="0" err="1"/>
              <a:t>активність</a:t>
            </a:r>
            <a:r>
              <a:rPr lang="ru-RU" sz="1400" dirty="0"/>
              <a:t>( крива </a:t>
            </a:r>
            <a:r>
              <a:rPr lang="ru-RU" sz="1400" dirty="0" err="1"/>
              <a:t>синього</a:t>
            </a:r>
            <a:r>
              <a:rPr lang="ru-RU" sz="1400" dirty="0"/>
              <a:t> </a:t>
            </a:r>
            <a:r>
              <a:rPr lang="ru-RU" sz="1400" dirty="0" err="1"/>
              <a:t>кольору</a:t>
            </a:r>
            <a:r>
              <a:rPr lang="ru-RU" sz="1400" dirty="0"/>
              <a:t>). </a:t>
            </a:r>
            <a:r>
              <a:rPr lang="ru-RU" sz="1400" dirty="0" err="1"/>
              <a:t>Травень</a:t>
            </a:r>
            <a:r>
              <a:rPr lang="ru-RU" sz="1400" dirty="0"/>
              <a:t> 2022 року.</a:t>
            </a:r>
          </a:p>
          <a:p>
            <a:r>
              <a:rPr lang="ru-RU" sz="1400" dirty="0"/>
              <a:t>       </a:t>
            </a:r>
            <a:r>
              <a:rPr lang="ru-RU" sz="1400" dirty="0" err="1"/>
              <a:t>Динаміка</a:t>
            </a:r>
            <a:r>
              <a:rPr lang="ru-RU" sz="1400" dirty="0"/>
              <a:t> </a:t>
            </a:r>
            <a:r>
              <a:rPr lang="ru-RU" sz="1400" dirty="0" err="1"/>
              <a:t>сучасних</a:t>
            </a:r>
            <a:r>
              <a:rPr lang="ru-RU" sz="1400" dirty="0"/>
              <a:t> </a:t>
            </a:r>
            <a:r>
              <a:rPr lang="ru-RU" sz="1400" dirty="0" err="1"/>
              <a:t>рухів</a:t>
            </a:r>
            <a:r>
              <a:rPr lang="ru-RU" sz="1400" dirty="0"/>
              <a:t> кори та </a:t>
            </a:r>
            <a:r>
              <a:rPr lang="ru-RU" sz="1400" dirty="0" err="1"/>
              <a:t>сонячна</a:t>
            </a:r>
            <a:r>
              <a:rPr lang="ru-RU" sz="1400" dirty="0"/>
              <a:t> </a:t>
            </a:r>
            <a:r>
              <a:rPr lang="ru-RU" sz="1400" dirty="0" err="1"/>
              <a:t>активність</a:t>
            </a:r>
            <a:r>
              <a:rPr lang="ru-RU" sz="1400" dirty="0"/>
              <a:t>: </a:t>
            </a:r>
            <a:r>
              <a:rPr lang="ru-RU" sz="1400" dirty="0" err="1"/>
              <a:t>стиснення</a:t>
            </a:r>
            <a:r>
              <a:rPr lang="ru-RU" sz="1400" dirty="0"/>
              <a:t> </a:t>
            </a:r>
            <a:r>
              <a:rPr lang="ru-RU" sz="1400" dirty="0" err="1"/>
              <a:t>порід</a:t>
            </a:r>
            <a:r>
              <a:rPr lang="ru-RU" sz="1400" dirty="0"/>
              <a:t> </a:t>
            </a:r>
            <a:r>
              <a:rPr lang="ru-RU" sz="1400" dirty="0" err="1"/>
              <a:t>супроводжується</a:t>
            </a:r>
            <a:r>
              <a:rPr lang="ru-RU" sz="1400" dirty="0"/>
              <a:t> та </a:t>
            </a:r>
            <a:r>
              <a:rPr lang="ru-RU" sz="1400" dirty="0" err="1"/>
              <a:t>відповідає</a:t>
            </a:r>
            <a:r>
              <a:rPr lang="ru-RU" sz="1400" dirty="0"/>
              <a:t> </a:t>
            </a:r>
            <a:r>
              <a:rPr lang="ru-RU" sz="1400" dirty="0" err="1"/>
              <a:t>зниженню</a:t>
            </a:r>
            <a:r>
              <a:rPr lang="ru-RU" sz="1400" dirty="0"/>
              <a:t> </a:t>
            </a:r>
            <a:r>
              <a:rPr lang="ru-RU" sz="1400" dirty="0" err="1"/>
              <a:t>сонячної</a:t>
            </a:r>
            <a:r>
              <a:rPr lang="ru-RU" sz="1400" dirty="0"/>
              <a:t> </a:t>
            </a:r>
            <a:r>
              <a:rPr lang="ru-RU" sz="1400" dirty="0" err="1"/>
              <a:t>активності</a:t>
            </a:r>
            <a:r>
              <a:rPr lang="ru-RU" sz="1400" dirty="0"/>
              <a:t>. </a:t>
            </a:r>
            <a:r>
              <a:rPr lang="ru-RU" sz="1400" dirty="0" err="1"/>
              <a:t>Геомагнітний</a:t>
            </a:r>
            <a:r>
              <a:rPr lang="ru-RU" sz="1400" dirty="0"/>
              <a:t> </a:t>
            </a:r>
            <a:r>
              <a:rPr lang="ru-RU" sz="1400" dirty="0" err="1"/>
              <a:t>індекс</a:t>
            </a:r>
            <a:r>
              <a:rPr lang="ru-RU" sz="1400" dirty="0"/>
              <a:t> та </a:t>
            </a:r>
            <a:r>
              <a:rPr lang="ru-RU" sz="1400" dirty="0" err="1"/>
              <a:t>динаміка</a:t>
            </a:r>
            <a:r>
              <a:rPr lang="ru-RU" sz="1400" dirty="0"/>
              <a:t> </a:t>
            </a:r>
            <a:r>
              <a:rPr lang="ru-RU" sz="1400" dirty="0" err="1"/>
              <a:t>рухів</a:t>
            </a:r>
            <a:r>
              <a:rPr lang="ru-RU" sz="1400" dirty="0"/>
              <a:t> </a:t>
            </a:r>
            <a:r>
              <a:rPr lang="ru-RU" sz="1400" dirty="0" err="1"/>
              <a:t>кори:розширення</a:t>
            </a:r>
            <a:r>
              <a:rPr lang="ru-RU" sz="1400" dirty="0"/>
              <a:t> </a:t>
            </a:r>
            <a:r>
              <a:rPr lang="ru-RU" sz="1400" dirty="0" err="1"/>
              <a:t>порід</a:t>
            </a:r>
            <a:r>
              <a:rPr lang="ru-RU" sz="1400" dirty="0"/>
              <a:t> в часовому </a:t>
            </a:r>
            <a:r>
              <a:rPr lang="ru-RU" sz="1400" dirty="0" err="1"/>
              <a:t>інтервалі</a:t>
            </a:r>
            <a:r>
              <a:rPr lang="ru-RU" sz="1400" dirty="0"/>
              <a:t> </a:t>
            </a:r>
            <a:r>
              <a:rPr lang="ru-RU" sz="1400" dirty="0" err="1"/>
              <a:t>співпадає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зниженнями</a:t>
            </a:r>
            <a:r>
              <a:rPr lang="ru-RU" sz="1400" dirty="0"/>
              <a:t> </a:t>
            </a:r>
            <a:r>
              <a:rPr lang="ru-RU" sz="1400" dirty="0" err="1"/>
              <a:t>геомагнітного</a:t>
            </a:r>
            <a:r>
              <a:rPr lang="ru-RU" sz="1400" dirty="0"/>
              <a:t> </a:t>
            </a:r>
            <a:r>
              <a:rPr lang="ru-RU" sz="1400" dirty="0" err="1"/>
              <a:t>індексу</a:t>
            </a:r>
            <a:r>
              <a:rPr lang="ru-RU" sz="1400" dirty="0"/>
              <a:t>.</a:t>
            </a:r>
          </a:p>
          <a:p>
            <a:r>
              <a:rPr lang="ru-RU" sz="1400" dirty="0"/>
              <a:t>Таким чином,  </a:t>
            </a:r>
            <a:r>
              <a:rPr lang="ru-RU" sz="1400" dirty="0" err="1"/>
              <a:t>відмічено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геомагнітний</a:t>
            </a:r>
            <a:r>
              <a:rPr lang="ru-RU" sz="1400" dirty="0"/>
              <a:t> </a:t>
            </a:r>
            <a:r>
              <a:rPr lang="ru-RU" sz="1400" dirty="0" err="1"/>
              <a:t>індекс</a:t>
            </a:r>
            <a:r>
              <a:rPr lang="ru-RU" sz="1400" dirty="0"/>
              <a:t> </a:t>
            </a:r>
            <a:r>
              <a:rPr lang="ru-RU" sz="1400" dirty="0" err="1"/>
              <a:t>пов'язаний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сонячною</a:t>
            </a:r>
            <a:r>
              <a:rPr lang="ru-RU" sz="1400" dirty="0"/>
              <a:t> </a:t>
            </a:r>
            <a:r>
              <a:rPr lang="ru-RU" sz="1400" dirty="0" err="1"/>
              <a:t>активністю</a:t>
            </a:r>
            <a:r>
              <a:rPr lang="ru-RU" sz="1400" dirty="0"/>
              <a:t>, в свою </a:t>
            </a:r>
            <a:r>
              <a:rPr lang="ru-RU" sz="1400" dirty="0" err="1"/>
              <a:t>чергу</a:t>
            </a:r>
            <a:r>
              <a:rPr lang="ru-RU" sz="1400" dirty="0"/>
              <a:t>, </a:t>
            </a:r>
            <a:r>
              <a:rPr lang="ru-RU" sz="1400" dirty="0" err="1"/>
              <a:t>геомагнітний</a:t>
            </a:r>
            <a:r>
              <a:rPr lang="ru-RU" sz="1400" dirty="0"/>
              <a:t> </a:t>
            </a:r>
            <a:r>
              <a:rPr lang="ru-RU" sz="1400" dirty="0" err="1"/>
              <a:t>індекс</a:t>
            </a:r>
            <a:r>
              <a:rPr lang="ru-RU" sz="1400" dirty="0"/>
              <a:t> </a:t>
            </a:r>
            <a:r>
              <a:rPr lang="ru-RU" sz="1400" dirty="0" err="1"/>
              <a:t>звязаний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характером </a:t>
            </a:r>
            <a:r>
              <a:rPr lang="ru-RU" sz="1400" dirty="0" err="1"/>
              <a:t>рухів</a:t>
            </a:r>
            <a:r>
              <a:rPr lang="ru-RU" sz="1400" dirty="0"/>
              <a:t> кори, </a:t>
            </a:r>
            <a:r>
              <a:rPr lang="ru-RU" sz="1400" dirty="0" err="1"/>
              <a:t>виміряним</a:t>
            </a:r>
            <a:r>
              <a:rPr lang="ru-RU" sz="1400" dirty="0"/>
              <a:t> на ПДС( пункт </a:t>
            </a:r>
            <a:r>
              <a:rPr lang="ru-RU" sz="1400" dirty="0" err="1"/>
              <a:t>деформометричних</a:t>
            </a:r>
            <a:r>
              <a:rPr lang="ru-RU" sz="1400" dirty="0"/>
              <a:t> </a:t>
            </a:r>
            <a:r>
              <a:rPr lang="ru-RU" sz="1400" dirty="0" err="1"/>
              <a:t>спостережень</a:t>
            </a:r>
            <a:r>
              <a:rPr lang="ru-RU" sz="1400" dirty="0"/>
              <a:t> ,,Королеве,,).</a:t>
            </a:r>
          </a:p>
        </p:txBody>
      </p:sp>
    </p:spTree>
    <p:extLst>
      <p:ext uri="{BB962C8B-B14F-4D97-AF65-F5344CB8AC3E}">
        <p14:creationId xmlns:p14="http://schemas.microsoft.com/office/powerpoint/2010/main" val="3536674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0A416-4C3B-2EB7-79E8-BA353755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88977"/>
            <a:ext cx="11777473" cy="743712"/>
          </a:xfrm>
        </p:spPr>
        <p:txBody>
          <a:bodyPr>
            <a:normAutofit/>
          </a:bodyPr>
          <a:lstStyle/>
          <a:p>
            <a:r>
              <a:rPr lang="ru-RU" sz="1360" dirty="0"/>
              <a:t>Рисунок -</a:t>
            </a:r>
            <a:r>
              <a:rPr lang="ru-RU" sz="1360" dirty="0" err="1"/>
              <a:t>Сонячна</a:t>
            </a:r>
            <a:r>
              <a:rPr lang="ru-RU" sz="1360" dirty="0"/>
              <a:t> </a:t>
            </a:r>
            <a:r>
              <a:rPr lang="ru-RU" sz="1360" dirty="0" err="1"/>
              <a:t>активність</a:t>
            </a:r>
            <a:r>
              <a:rPr lang="ru-RU" sz="1360" dirty="0"/>
              <a:t>( крива </a:t>
            </a:r>
            <a:r>
              <a:rPr lang="ru-RU" sz="1360" dirty="0" err="1"/>
              <a:t>сірого</a:t>
            </a:r>
            <a:r>
              <a:rPr lang="ru-RU" sz="1360" dirty="0"/>
              <a:t> </a:t>
            </a:r>
            <a:r>
              <a:rPr lang="ru-RU" sz="1360" dirty="0" err="1"/>
              <a:t>кольору</a:t>
            </a:r>
            <a:r>
              <a:rPr lang="ru-RU" sz="1360" dirty="0"/>
              <a:t>), </a:t>
            </a:r>
            <a:r>
              <a:rPr lang="ru-RU" sz="1360" dirty="0" err="1"/>
              <a:t>геомагнітний</a:t>
            </a:r>
            <a:r>
              <a:rPr lang="ru-RU" sz="1360" dirty="0"/>
              <a:t> </a:t>
            </a:r>
            <a:r>
              <a:rPr lang="ru-RU" sz="1360" dirty="0" err="1"/>
              <a:t>індекс</a:t>
            </a:r>
            <a:r>
              <a:rPr lang="ru-RU" sz="1360" dirty="0"/>
              <a:t>( крива </a:t>
            </a:r>
            <a:r>
              <a:rPr lang="ru-RU" sz="1360" dirty="0" err="1"/>
              <a:t>жовтого</a:t>
            </a:r>
            <a:r>
              <a:rPr lang="ru-RU" sz="1360" dirty="0"/>
              <a:t> </a:t>
            </a:r>
            <a:r>
              <a:rPr lang="ru-RU" sz="1360" dirty="0" err="1"/>
              <a:t>кольору</a:t>
            </a:r>
            <a:r>
              <a:rPr lang="ru-RU" sz="1360" dirty="0"/>
              <a:t>), рухи кори( крива </a:t>
            </a:r>
            <a:r>
              <a:rPr lang="ru-RU" sz="1360" dirty="0" err="1"/>
              <a:t>синього</a:t>
            </a:r>
            <a:r>
              <a:rPr lang="ru-RU" sz="1360" dirty="0"/>
              <a:t> </a:t>
            </a:r>
            <a:r>
              <a:rPr lang="ru-RU" sz="1360" dirty="0" err="1"/>
              <a:t>кольору</a:t>
            </a:r>
            <a:r>
              <a:rPr lang="ru-RU" sz="1360" dirty="0"/>
              <a:t>); б)-</a:t>
            </a:r>
            <a:r>
              <a:rPr lang="ru-RU" sz="1360" dirty="0" err="1"/>
              <a:t>сонячна</a:t>
            </a:r>
            <a:r>
              <a:rPr lang="ru-RU" sz="1360" dirty="0"/>
              <a:t> </a:t>
            </a:r>
            <a:r>
              <a:rPr lang="ru-RU" sz="1360" dirty="0" err="1"/>
              <a:t>активність</a:t>
            </a:r>
            <a:r>
              <a:rPr lang="ru-RU" sz="1360" dirty="0"/>
              <a:t>( крива </a:t>
            </a:r>
            <a:r>
              <a:rPr lang="ru-RU" sz="1360" dirty="0" err="1"/>
              <a:t>синього</a:t>
            </a:r>
            <a:r>
              <a:rPr lang="ru-RU" sz="1360" dirty="0"/>
              <a:t> </a:t>
            </a:r>
            <a:r>
              <a:rPr lang="ru-RU" sz="1360" dirty="0" err="1"/>
              <a:t>кольору</a:t>
            </a:r>
            <a:r>
              <a:rPr lang="ru-RU" sz="1360" dirty="0"/>
              <a:t>), рухи кори( крива </a:t>
            </a:r>
            <a:r>
              <a:rPr lang="ru-RU" sz="1360" dirty="0" err="1"/>
              <a:t>жовтого</a:t>
            </a:r>
            <a:r>
              <a:rPr lang="ru-RU" sz="1360" dirty="0"/>
              <a:t> </a:t>
            </a:r>
            <a:r>
              <a:rPr lang="ru-RU" sz="1360" dirty="0" err="1"/>
              <a:t>кольору</a:t>
            </a:r>
            <a:r>
              <a:rPr lang="ru-RU" sz="1360" dirty="0"/>
              <a:t>).  2022 </a:t>
            </a:r>
            <a:r>
              <a:rPr lang="ru-RU" sz="1360" dirty="0" err="1"/>
              <a:t>рік</a:t>
            </a:r>
            <a:r>
              <a:rPr lang="ru-RU" sz="1360" dirty="0"/>
              <a:t>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BFE0BDE-FDD6-0E88-23D1-49512B546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41" y="3826111"/>
            <a:ext cx="5875084" cy="3031890"/>
          </a:xfrm>
          <a:prstGeom prst="rect">
            <a:avLst/>
          </a:prstGeom>
        </p:spPr>
      </p:pic>
      <p:pic>
        <p:nvPicPr>
          <p:cNvPr id="1026" name="Диаграмма 1">
            <a:extLst>
              <a:ext uri="{FF2B5EF4-FFF2-40B4-BE49-F238E27FC236}">
                <a16:creationId xmlns:a16="http://schemas.microsoft.com/office/drawing/2014/main" id="{151BA831-86C7-DF43-0805-281EB357F50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6" y="2705734"/>
            <a:ext cx="45719" cy="4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Диаграмма 1">
            <a:extLst>
              <a:ext uri="{FF2B5EF4-FFF2-40B4-BE49-F238E27FC236}">
                <a16:creationId xmlns:a16="http://schemas.microsoft.com/office/drawing/2014/main" id="{5950BF13-9CB7-6998-102B-BA18E47ABA2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25" y="3617977"/>
            <a:ext cx="6144768" cy="324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D5535-BD81-75EB-26CA-517C34265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026" y="1064204"/>
            <a:ext cx="6144768" cy="25537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1721EC-93B9-165B-F61C-FFF862990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1" y="1064205"/>
            <a:ext cx="5876190" cy="2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7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AF80-6E82-6C22-904C-BADC5A0C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25DC6F-6A96-6C44-DE1B-CBDE53A0A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63805"/>
            <a:ext cx="8974668" cy="6880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1B584A-4646-5269-660C-07A615EBD8BB}"/>
              </a:ext>
            </a:extLst>
          </p:cNvPr>
          <p:cNvSpPr txBox="1"/>
          <p:nvPr/>
        </p:nvSpPr>
        <p:spPr>
          <a:xfrm>
            <a:off x="8974667" y="169333"/>
            <a:ext cx="3217333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Рисунок 39. А)-</a:t>
            </a:r>
            <a:r>
              <a:rPr lang="ru-RU" sz="1600" dirty="0" err="1"/>
              <a:t>Сонячна</a:t>
            </a:r>
            <a:r>
              <a:rPr lang="ru-RU" sz="1600" dirty="0"/>
              <a:t> </a:t>
            </a:r>
            <a:r>
              <a:rPr lang="ru-RU" sz="1600" dirty="0" err="1"/>
              <a:t>активність</a:t>
            </a:r>
            <a:r>
              <a:rPr lang="ru-RU" sz="1600" dirty="0"/>
              <a:t>( крива </a:t>
            </a:r>
            <a:r>
              <a:rPr lang="ru-RU" sz="1600" dirty="0" err="1"/>
              <a:t>сірого</a:t>
            </a:r>
            <a:r>
              <a:rPr lang="ru-RU" sz="1600" dirty="0"/>
              <a:t> </a:t>
            </a:r>
            <a:r>
              <a:rPr lang="ru-RU" sz="1600" dirty="0" err="1"/>
              <a:t>кольору</a:t>
            </a:r>
            <a:r>
              <a:rPr lang="ru-RU" sz="1600" dirty="0"/>
              <a:t>), </a:t>
            </a:r>
            <a:r>
              <a:rPr lang="ru-RU" sz="1600" dirty="0" err="1"/>
              <a:t>геомагнітний</a:t>
            </a:r>
            <a:r>
              <a:rPr lang="ru-RU" sz="1600" dirty="0"/>
              <a:t> </a:t>
            </a:r>
            <a:r>
              <a:rPr lang="ru-RU" sz="1600" dirty="0" err="1"/>
              <a:t>індекс</a:t>
            </a:r>
            <a:r>
              <a:rPr lang="ru-RU" sz="1600" dirty="0"/>
              <a:t>( крива </a:t>
            </a:r>
            <a:r>
              <a:rPr lang="ru-RU" sz="1600" dirty="0" err="1"/>
              <a:t>жовтого</a:t>
            </a:r>
            <a:r>
              <a:rPr lang="ru-RU" sz="1600" dirty="0"/>
              <a:t> </a:t>
            </a:r>
            <a:r>
              <a:rPr lang="ru-RU" sz="1600" dirty="0" err="1"/>
              <a:t>кольору</a:t>
            </a:r>
            <a:r>
              <a:rPr lang="ru-RU" sz="1600" dirty="0"/>
              <a:t>), рухи кори( крива </a:t>
            </a:r>
            <a:r>
              <a:rPr lang="ru-RU" sz="1600" dirty="0" err="1"/>
              <a:t>синього</a:t>
            </a:r>
            <a:r>
              <a:rPr lang="ru-RU" sz="1600" dirty="0"/>
              <a:t> </a:t>
            </a:r>
            <a:r>
              <a:rPr lang="ru-RU" sz="1600" dirty="0" err="1"/>
              <a:t>кольору</a:t>
            </a:r>
            <a:r>
              <a:rPr lang="ru-RU" sz="1600" dirty="0"/>
              <a:t>); б)-</a:t>
            </a:r>
            <a:r>
              <a:rPr lang="ru-RU" sz="1600" dirty="0" err="1"/>
              <a:t>сонячна</a:t>
            </a:r>
            <a:r>
              <a:rPr lang="ru-RU" sz="1600" dirty="0"/>
              <a:t> </a:t>
            </a:r>
            <a:r>
              <a:rPr lang="ru-RU" sz="1600" dirty="0" err="1"/>
              <a:t>активність</a:t>
            </a:r>
            <a:r>
              <a:rPr lang="ru-RU" sz="1600" dirty="0"/>
              <a:t>( крива </a:t>
            </a:r>
            <a:r>
              <a:rPr lang="ru-RU" sz="1600" dirty="0" err="1"/>
              <a:t>синього</a:t>
            </a:r>
            <a:r>
              <a:rPr lang="ru-RU" sz="1600" dirty="0"/>
              <a:t> </a:t>
            </a:r>
            <a:r>
              <a:rPr lang="ru-RU" sz="1600" dirty="0" err="1"/>
              <a:t>кольору</a:t>
            </a:r>
            <a:r>
              <a:rPr lang="ru-RU" sz="1600" dirty="0"/>
              <a:t>), рухи кори( крива </a:t>
            </a:r>
            <a:r>
              <a:rPr lang="ru-RU" sz="1600" dirty="0" err="1"/>
              <a:t>жовтого</a:t>
            </a:r>
            <a:r>
              <a:rPr lang="ru-RU" sz="1600" dirty="0"/>
              <a:t> </a:t>
            </a:r>
            <a:r>
              <a:rPr lang="ru-RU" sz="1600" dirty="0" err="1"/>
              <a:t>кольору</a:t>
            </a:r>
            <a:r>
              <a:rPr lang="ru-RU" sz="1600" dirty="0"/>
              <a:t>).  2022 </a:t>
            </a:r>
            <a:r>
              <a:rPr lang="ru-RU" sz="1600" dirty="0" err="1"/>
              <a:t>рік</a:t>
            </a:r>
            <a:r>
              <a:rPr lang="ru-RU" sz="1600" dirty="0"/>
              <a:t>.</a:t>
            </a:r>
          </a:p>
          <a:p>
            <a:r>
              <a:rPr lang="ru-RU" sz="1600" dirty="0"/>
              <a:t>	</a:t>
            </a:r>
            <a:r>
              <a:rPr lang="ru-RU" sz="1600" dirty="0" err="1"/>
              <a:t>Сонячна</a:t>
            </a:r>
            <a:r>
              <a:rPr lang="ru-RU" sz="1600" dirty="0"/>
              <a:t> </a:t>
            </a:r>
            <a:r>
              <a:rPr lang="ru-RU" sz="1600" dirty="0" err="1"/>
              <a:t>активність</a:t>
            </a:r>
            <a:r>
              <a:rPr lang="ru-RU" sz="1600" dirty="0"/>
              <a:t> за 2022 </a:t>
            </a:r>
            <a:r>
              <a:rPr lang="ru-RU" sz="1600" dirty="0" err="1"/>
              <a:t>рік</a:t>
            </a:r>
            <a:r>
              <a:rPr lang="ru-RU" sz="1600" dirty="0"/>
              <a:t> </a:t>
            </a:r>
            <a:r>
              <a:rPr lang="ru-RU" sz="1600" dirty="0" err="1"/>
              <a:t>корелюється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сучасними</a:t>
            </a:r>
            <a:r>
              <a:rPr lang="ru-RU" sz="1600" dirty="0"/>
              <a:t> </a:t>
            </a:r>
            <a:r>
              <a:rPr lang="ru-RU" sz="1600" dirty="0" err="1"/>
              <a:t>горизонтальними</a:t>
            </a:r>
            <a:r>
              <a:rPr lang="ru-RU" sz="1600" dirty="0"/>
              <a:t> рухами кори. </a:t>
            </a:r>
            <a:r>
              <a:rPr lang="ru-RU" sz="1600" dirty="0" err="1"/>
              <a:t>Стиснення</a:t>
            </a:r>
            <a:r>
              <a:rPr lang="ru-RU" sz="1600" dirty="0"/>
              <a:t> </a:t>
            </a:r>
            <a:r>
              <a:rPr lang="ru-RU" sz="1600" dirty="0" err="1"/>
              <a:t>порід</a:t>
            </a:r>
            <a:r>
              <a:rPr lang="ru-RU" sz="1600" dirty="0"/>
              <a:t> </a:t>
            </a:r>
            <a:r>
              <a:rPr lang="ru-RU" sz="1600" dirty="0" err="1"/>
              <a:t>супроводжується</a:t>
            </a:r>
            <a:r>
              <a:rPr lang="ru-RU" sz="1600" dirty="0"/>
              <a:t> </a:t>
            </a:r>
            <a:r>
              <a:rPr lang="ru-RU" sz="1600" dirty="0" err="1"/>
              <a:t>пониженнями</a:t>
            </a:r>
            <a:r>
              <a:rPr lang="ru-RU" sz="1600" dirty="0"/>
              <a:t> </a:t>
            </a:r>
            <a:r>
              <a:rPr lang="ru-RU" sz="1600" dirty="0" err="1"/>
              <a:t>геомагнітного</a:t>
            </a:r>
            <a:r>
              <a:rPr lang="ru-RU" sz="1600" dirty="0"/>
              <a:t> </a:t>
            </a:r>
            <a:r>
              <a:rPr lang="ru-RU" sz="1600" dirty="0" err="1"/>
              <a:t>індексу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відповідає</a:t>
            </a:r>
            <a:r>
              <a:rPr lang="ru-RU" sz="1600" dirty="0"/>
              <a:t> за </a:t>
            </a:r>
            <a:r>
              <a:rPr lang="ru-RU" sz="1600" dirty="0" err="1"/>
              <a:t>магнітне</a:t>
            </a:r>
            <a:r>
              <a:rPr lang="ru-RU" sz="1600" dirty="0"/>
              <a:t> поле </a:t>
            </a:r>
            <a:r>
              <a:rPr lang="ru-RU" sz="1600" dirty="0" err="1"/>
              <a:t>Землі</a:t>
            </a:r>
            <a:r>
              <a:rPr lang="ru-RU" sz="1600" dirty="0"/>
              <a:t>. </a:t>
            </a:r>
          </a:p>
          <a:p>
            <a:r>
              <a:rPr lang="ru-RU" sz="1600" dirty="0"/>
              <a:t> </a:t>
            </a:r>
            <a:r>
              <a:rPr lang="ru-RU" sz="1600" dirty="0" err="1"/>
              <a:t>Геомагнітний</a:t>
            </a:r>
            <a:r>
              <a:rPr lang="ru-RU" sz="1600" dirty="0"/>
              <a:t> </a:t>
            </a:r>
            <a:r>
              <a:rPr lang="ru-RU" sz="1600" dirty="0" err="1"/>
              <a:t>індекс</a:t>
            </a:r>
            <a:r>
              <a:rPr lang="ru-RU" sz="1600" dirty="0"/>
              <a:t> </a:t>
            </a:r>
            <a:r>
              <a:rPr lang="ru-RU" sz="1600" dirty="0" err="1"/>
              <a:t>реагує</a:t>
            </a:r>
            <a:r>
              <a:rPr lang="ru-RU" sz="1600" dirty="0"/>
              <a:t> на </a:t>
            </a:r>
            <a:r>
              <a:rPr lang="ru-RU" sz="1600" dirty="0" err="1"/>
              <a:t>сонячну</a:t>
            </a:r>
            <a:r>
              <a:rPr lang="ru-RU" sz="1600" dirty="0"/>
              <a:t> </a:t>
            </a:r>
            <a:r>
              <a:rPr lang="ru-RU" sz="1600" dirty="0" err="1"/>
              <a:t>активність</a:t>
            </a:r>
            <a:r>
              <a:rPr lang="ru-RU" sz="1600" dirty="0"/>
              <a:t>.</a:t>
            </a:r>
          </a:p>
          <a:p>
            <a:r>
              <a:rPr lang="ru-RU" sz="1600" dirty="0"/>
              <a:t> </a:t>
            </a:r>
            <a:r>
              <a:rPr lang="ru-RU" sz="1600" dirty="0" err="1"/>
              <a:t>Періодичність</a:t>
            </a:r>
            <a:r>
              <a:rPr lang="ru-RU" sz="1600" dirty="0"/>
              <a:t> </a:t>
            </a:r>
            <a:r>
              <a:rPr lang="ru-RU" sz="1600" dirty="0" err="1"/>
              <a:t>зміни</a:t>
            </a:r>
            <a:r>
              <a:rPr lang="ru-RU" sz="1600" dirty="0"/>
              <a:t> </a:t>
            </a:r>
            <a:r>
              <a:rPr lang="ru-RU" sz="1600" dirty="0" err="1"/>
              <a:t>зміщень</a:t>
            </a:r>
            <a:r>
              <a:rPr lang="ru-RU" sz="1600" dirty="0"/>
              <a:t> </a:t>
            </a:r>
            <a:r>
              <a:rPr lang="ru-RU" sz="1600" dirty="0" err="1"/>
              <a:t>земної</a:t>
            </a:r>
            <a:r>
              <a:rPr lang="ru-RU" sz="1600" dirty="0"/>
              <a:t> кори </a:t>
            </a:r>
            <a:r>
              <a:rPr lang="ru-RU" sz="1600" dirty="0" err="1"/>
              <a:t>відрізняються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сонячної</a:t>
            </a:r>
            <a:r>
              <a:rPr lang="ru-RU" sz="1600" dirty="0"/>
              <a:t> </a:t>
            </a:r>
            <a:r>
              <a:rPr lang="ru-RU" sz="1600" dirty="0" err="1"/>
              <a:t>активності</a:t>
            </a:r>
            <a:r>
              <a:rPr lang="ru-RU" sz="1600" dirty="0"/>
              <a:t> та </a:t>
            </a:r>
            <a:r>
              <a:rPr lang="ru-RU" sz="1600" dirty="0" err="1"/>
              <a:t>геомагнітного</a:t>
            </a:r>
            <a:r>
              <a:rPr lang="ru-RU" sz="1600" dirty="0"/>
              <a:t> </a:t>
            </a:r>
            <a:r>
              <a:rPr lang="ru-RU" sz="1600" dirty="0" err="1"/>
              <a:t>індексу:періоди</a:t>
            </a:r>
            <a:r>
              <a:rPr lang="ru-RU" sz="1600" dirty="0"/>
              <a:t> </a:t>
            </a:r>
            <a:r>
              <a:rPr lang="ru-RU" sz="1600" dirty="0" err="1"/>
              <a:t>коливань</a:t>
            </a:r>
            <a:r>
              <a:rPr lang="ru-RU" sz="1600" dirty="0"/>
              <a:t> </a:t>
            </a:r>
            <a:r>
              <a:rPr lang="ru-RU" sz="1600" dirty="0" err="1"/>
              <a:t>спостережуваних</a:t>
            </a:r>
            <a:r>
              <a:rPr lang="ru-RU" sz="1600" dirty="0"/>
              <a:t> величин </a:t>
            </a:r>
            <a:r>
              <a:rPr lang="ru-RU" sz="1600" dirty="0" err="1"/>
              <a:t>зростають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геомагнітного</a:t>
            </a:r>
            <a:r>
              <a:rPr lang="ru-RU" sz="1600" dirty="0"/>
              <a:t> </a:t>
            </a:r>
            <a:r>
              <a:rPr lang="ru-RU" sz="1600" dirty="0" err="1"/>
              <a:t>індексу</a:t>
            </a:r>
            <a:r>
              <a:rPr lang="ru-RU" sz="1600" dirty="0"/>
              <a:t> до </a:t>
            </a:r>
            <a:r>
              <a:rPr lang="ru-RU" sz="1600" dirty="0" err="1"/>
              <a:t>сучасних</a:t>
            </a:r>
            <a:r>
              <a:rPr lang="ru-RU" sz="1600" dirty="0"/>
              <a:t> </a:t>
            </a:r>
            <a:r>
              <a:rPr lang="ru-RU" sz="1600" dirty="0" err="1"/>
              <a:t>рухів</a:t>
            </a:r>
            <a:r>
              <a:rPr lang="ru-RU" sz="1600" dirty="0"/>
              <a:t> кори.</a:t>
            </a:r>
            <a:r>
              <a:rPr lang="ru-RU" dirty="0"/>
              <a:t>		 </a:t>
            </a:r>
          </a:p>
        </p:txBody>
      </p:sp>
    </p:spTree>
    <p:extLst>
      <p:ext uri="{BB962C8B-B14F-4D97-AF65-F5344CB8AC3E}">
        <p14:creationId xmlns:p14="http://schemas.microsoft.com/office/powerpoint/2010/main" val="42610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19C2A-8F9B-662E-4C3D-8DC2937EC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09600"/>
          </a:xfrm>
        </p:spPr>
        <p:txBody>
          <a:bodyPr>
            <a:normAutofit fontScale="90000"/>
          </a:bodyPr>
          <a:lstStyle/>
          <a:p>
            <a:r>
              <a:rPr lang="uk-UA" dirty="0"/>
              <a:t>висновки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DDCB9A-3353-6FB5-916A-78274A04A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19201"/>
            <a:ext cx="10131425" cy="5469466"/>
          </a:xfrm>
        </p:spPr>
        <p:txBody>
          <a:bodyPr>
            <a:normAutofit/>
          </a:bodyPr>
          <a:lstStyle/>
          <a:p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екологічного</a:t>
            </a:r>
            <a:r>
              <a:rPr lang="ru-RU" dirty="0"/>
              <a:t> стану </a:t>
            </a:r>
            <a:r>
              <a:rPr lang="ru-RU" dirty="0" err="1"/>
              <a:t>регіону</a:t>
            </a:r>
            <a:r>
              <a:rPr lang="ru-RU" dirty="0"/>
              <a:t> </a:t>
            </a:r>
            <a:r>
              <a:rPr lang="ru-RU" dirty="0" err="1"/>
              <a:t>проведені</a:t>
            </a:r>
            <a:r>
              <a:rPr lang="ru-RU" dirty="0"/>
              <a:t> через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зміщень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кори на </a:t>
            </a:r>
            <a:r>
              <a:rPr lang="ru-RU" dirty="0" err="1"/>
              <a:t>пункті</a:t>
            </a:r>
            <a:r>
              <a:rPr lang="ru-RU" dirty="0"/>
              <a:t> </a:t>
            </a:r>
            <a:r>
              <a:rPr lang="ru-RU" dirty="0" err="1"/>
              <a:t>деформометричних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 в </a:t>
            </a:r>
            <a:r>
              <a:rPr lang="ru-RU" dirty="0" err="1"/>
              <a:t>смт</a:t>
            </a:r>
            <a:r>
              <a:rPr lang="ru-RU" dirty="0"/>
              <a:t> Королеве( </a:t>
            </a:r>
            <a:r>
              <a:rPr lang="ru-RU" dirty="0" err="1"/>
              <a:t>Закарпатська</a:t>
            </a:r>
            <a:r>
              <a:rPr lang="ru-RU" dirty="0"/>
              <a:t> область),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 -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лабораторії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 </a:t>
            </a:r>
            <a:r>
              <a:rPr lang="ru-RU" dirty="0" err="1"/>
              <a:t>астрофізичних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: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та </a:t>
            </a:r>
            <a:r>
              <a:rPr lang="ru-RU" dirty="0" err="1"/>
              <a:t>геомагнітного</a:t>
            </a:r>
            <a:r>
              <a:rPr lang="ru-RU" dirty="0"/>
              <a:t> </a:t>
            </a:r>
            <a:r>
              <a:rPr lang="ru-RU" dirty="0" err="1"/>
              <a:t>індексу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характеризував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кори в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Оашського</a:t>
            </a:r>
            <a:r>
              <a:rPr lang="ru-RU" dirty="0"/>
              <a:t> </a:t>
            </a:r>
            <a:r>
              <a:rPr lang="ru-RU" dirty="0" err="1"/>
              <a:t>глибинного</a:t>
            </a:r>
            <a:r>
              <a:rPr lang="ru-RU" dirty="0"/>
              <a:t> </a:t>
            </a:r>
            <a:r>
              <a:rPr lang="ru-RU" dirty="0" err="1"/>
              <a:t>розлому</a:t>
            </a:r>
            <a:r>
              <a:rPr lang="ru-RU" dirty="0"/>
              <a:t> за 2022 </a:t>
            </a:r>
            <a:r>
              <a:rPr lang="ru-RU" dirty="0" err="1"/>
              <a:t>рік</a:t>
            </a:r>
            <a:r>
              <a:rPr lang="ru-RU" dirty="0"/>
              <a:t> показали на </a:t>
            </a:r>
            <a:r>
              <a:rPr lang="ru-RU" dirty="0" err="1"/>
              <a:t>стиснення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 величиною: -10.9х10-7.</a:t>
            </a:r>
          </a:p>
          <a:p>
            <a:r>
              <a:rPr lang="ru-RU" dirty="0"/>
              <a:t> </a:t>
            </a:r>
            <a:r>
              <a:rPr lang="ru-RU" dirty="0" err="1"/>
              <a:t>Проаналізовано</a:t>
            </a:r>
            <a:r>
              <a:rPr lang="ru-RU" dirty="0"/>
              <a:t> </a:t>
            </a:r>
            <a:r>
              <a:rPr lang="ru-RU" dirty="0" err="1"/>
              <a:t>сонячну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за 2022 </a:t>
            </a:r>
            <a:r>
              <a:rPr lang="ru-RU" dirty="0" err="1"/>
              <a:t>рік</a:t>
            </a:r>
            <a:r>
              <a:rPr lang="ru-RU" dirty="0"/>
              <a:t> та </a:t>
            </a:r>
            <a:r>
              <a:rPr lang="ru-RU" dirty="0" err="1"/>
              <a:t>вивчено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геомагнітним</a:t>
            </a:r>
            <a:r>
              <a:rPr lang="ru-RU" dirty="0"/>
              <a:t> </a:t>
            </a:r>
            <a:r>
              <a:rPr lang="ru-RU" dirty="0" err="1"/>
              <a:t>індексом</a:t>
            </a:r>
            <a:r>
              <a:rPr lang="ru-RU" dirty="0"/>
              <a:t>. </a:t>
            </a:r>
          </a:p>
          <a:p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розглянуто</a:t>
            </a:r>
            <a:r>
              <a:rPr lang="ru-RU" dirty="0"/>
              <a:t> </a:t>
            </a:r>
            <a:r>
              <a:rPr lang="ru-RU" dirty="0" err="1"/>
              <a:t>варіації</a:t>
            </a:r>
            <a:r>
              <a:rPr lang="ru-RU" dirty="0"/>
              <a:t> </a:t>
            </a:r>
            <a:r>
              <a:rPr lang="ru-RU" dirty="0" err="1"/>
              <a:t>прискорення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кори в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Оашського</a:t>
            </a:r>
            <a:r>
              <a:rPr lang="ru-RU" dirty="0"/>
              <a:t> </a:t>
            </a:r>
            <a:r>
              <a:rPr lang="ru-RU" dirty="0" err="1"/>
              <a:t>глибинного</a:t>
            </a:r>
            <a:r>
              <a:rPr lang="ru-RU" dirty="0"/>
              <a:t> </a:t>
            </a:r>
            <a:r>
              <a:rPr lang="ru-RU" dirty="0" err="1"/>
              <a:t>розлому</a:t>
            </a:r>
            <a:r>
              <a:rPr lang="ru-RU" dirty="0"/>
              <a:t> на предмет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місцеву</a:t>
            </a:r>
            <a:r>
              <a:rPr lang="ru-RU" dirty="0"/>
              <a:t> </a:t>
            </a:r>
            <a:r>
              <a:rPr lang="ru-RU" dirty="0" err="1"/>
              <a:t>сейсмічність</a:t>
            </a:r>
            <a:r>
              <a:rPr lang="ru-RU" dirty="0"/>
              <a:t>.</a:t>
            </a:r>
          </a:p>
          <a:p>
            <a:r>
              <a:rPr lang="ru-RU" dirty="0"/>
              <a:t> Проведено </a:t>
            </a:r>
            <a:r>
              <a:rPr lang="ru-RU" dirty="0" err="1"/>
              <a:t>детальне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взаємозвязку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та </a:t>
            </a:r>
            <a:r>
              <a:rPr lang="ru-RU" dirty="0" err="1"/>
              <a:t>геомагнітного</a:t>
            </a:r>
            <a:r>
              <a:rPr lang="ru-RU" dirty="0"/>
              <a:t> </a:t>
            </a:r>
            <a:r>
              <a:rPr lang="ru-RU" dirty="0" err="1"/>
              <a:t>індексу</a:t>
            </a:r>
            <a:r>
              <a:rPr lang="ru-RU" dirty="0"/>
              <a:t>, </a:t>
            </a:r>
            <a:r>
              <a:rPr lang="ru-RU" dirty="0" err="1"/>
              <a:t>відмічено</a:t>
            </a:r>
            <a:r>
              <a:rPr lang="ru-RU" dirty="0"/>
              <a:t> </a:t>
            </a:r>
            <a:r>
              <a:rPr lang="ru-RU" dirty="0" err="1"/>
              <a:t>суттєву</a:t>
            </a:r>
            <a:r>
              <a:rPr lang="ru-RU" dirty="0"/>
              <a:t> </a:t>
            </a:r>
            <a:r>
              <a:rPr lang="ru-RU" dirty="0" err="1"/>
              <a:t>кореляцію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геофізичної</a:t>
            </a:r>
            <a:r>
              <a:rPr lang="ru-RU" dirty="0"/>
              <a:t> та </a:t>
            </a:r>
            <a:r>
              <a:rPr lang="ru-RU" dirty="0" err="1"/>
              <a:t>астрофізичної</a:t>
            </a:r>
            <a:r>
              <a:rPr lang="ru-RU" dirty="0"/>
              <a:t> величин: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підвищенням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</a:t>
            </a:r>
            <a:r>
              <a:rPr lang="ru-RU" dirty="0" err="1"/>
              <a:t>геомагнітного</a:t>
            </a:r>
            <a:r>
              <a:rPr lang="ru-RU" dirty="0"/>
              <a:t> </a:t>
            </a:r>
            <a:r>
              <a:rPr lang="ru-RU" dirty="0" err="1"/>
              <a:t>індексу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рухи кори в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Оашського</a:t>
            </a:r>
            <a:r>
              <a:rPr lang="ru-RU" dirty="0"/>
              <a:t> </a:t>
            </a:r>
            <a:r>
              <a:rPr lang="ru-RU" dirty="0" err="1"/>
              <a:t>глибинного</a:t>
            </a:r>
            <a:r>
              <a:rPr lang="ru-RU" dirty="0"/>
              <a:t> </a:t>
            </a:r>
            <a:r>
              <a:rPr lang="ru-RU" dirty="0" err="1"/>
              <a:t>розлому</a:t>
            </a:r>
            <a:r>
              <a:rPr lang="ru-RU" dirty="0"/>
              <a:t> в 2022 </a:t>
            </a:r>
            <a:r>
              <a:rPr lang="ru-RU" dirty="0" err="1"/>
              <a:t>році</a:t>
            </a:r>
            <a:r>
              <a:rPr lang="ru-RU" dirty="0"/>
              <a:t> та </a:t>
            </a:r>
            <a:r>
              <a:rPr lang="ru-RU" dirty="0" err="1"/>
              <a:t>варіації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корелювали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: </a:t>
            </a:r>
            <a:r>
              <a:rPr lang="ru-RU" dirty="0" err="1"/>
              <a:t>прискорення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кори </a:t>
            </a:r>
            <a:r>
              <a:rPr lang="ru-RU" dirty="0" err="1"/>
              <a:t>реагували</a:t>
            </a:r>
            <a:r>
              <a:rPr lang="ru-RU" dirty="0"/>
              <a:t> на </a:t>
            </a:r>
            <a:r>
              <a:rPr lang="ru-RU" dirty="0" err="1"/>
              <a:t>знакозмінні</a:t>
            </a:r>
            <a:r>
              <a:rPr lang="ru-RU" dirty="0"/>
              <a:t> </a:t>
            </a:r>
            <a:r>
              <a:rPr lang="ru-RU" dirty="0" err="1"/>
              <a:t>варіації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- </a:t>
            </a:r>
            <a:r>
              <a:rPr lang="ru-RU" dirty="0" err="1"/>
              <a:t>аномалії</a:t>
            </a:r>
            <a:r>
              <a:rPr lang="ru-RU" dirty="0"/>
              <a:t> </a:t>
            </a:r>
            <a:r>
              <a:rPr lang="ru-RU" dirty="0" err="1"/>
              <a:t>геодинаміки</a:t>
            </a:r>
            <a:r>
              <a:rPr lang="ru-RU" dirty="0"/>
              <a:t> </a:t>
            </a:r>
            <a:r>
              <a:rPr lang="ru-RU" dirty="0" err="1"/>
              <a:t>зареєстровано</a:t>
            </a:r>
            <a:r>
              <a:rPr lang="ru-RU" dirty="0"/>
              <a:t> в </a:t>
            </a:r>
            <a:r>
              <a:rPr lang="ru-RU" dirty="0" err="1"/>
              <a:t>періоди</a:t>
            </a:r>
            <a:r>
              <a:rPr lang="ru-RU" dirty="0"/>
              <a:t> </a:t>
            </a:r>
            <a:r>
              <a:rPr lang="ru-RU" dirty="0" err="1"/>
              <a:t>понижених</a:t>
            </a:r>
            <a:r>
              <a:rPr lang="ru-RU" dirty="0"/>
              <a:t> величин ( </a:t>
            </a:r>
            <a:r>
              <a:rPr lang="ru-RU" dirty="0" err="1"/>
              <a:t>мінімумів</a:t>
            </a:r>
            <a:r>
              <a:rPr lang="ru-RU" dirty="0"/>
              <a:t>)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за 2022 </a:t>
            </a:r>
            <a:r>
              <a:rPr lang="ru-RU" dirty="0" err="1"/>
              <a:t>рік</a:t>
            </a:r>
            <a:r>
              <a:rPr lang="ru-RU" dirty="0"/>
              <a:t>. 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968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9CD12-89A5-97C8-9FB0-59FCF60E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54001"/>
            <a:ext cx="10131425" cy="457200"/>
          </a:xfrm>
        </p:spPr>
        <p:txBody>
          <a:bodyPr>
            <a:normAutofit fontScale="90000"/>
          </a:bodyPr>
          <a:lstStyle/>
          <a:p>
            <a:r>
              <a:rPr lang="uk-UA" dirty="0"/>
              <a:t>Висновки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A51B01-D58C-EA20-E732-B66B7A851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00667"/>
            <a:ext cx="10131425" cy="5757333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варіації</a:t>
            </a:r>
            <a:r>
              <a:rPr lang="ru-RU" dirty="0"/>
              <a:t> вектора </a:t>
            </a:r>
            <a:r>
              <a:rPr lang="ru-RU" dirty="0" err="1"/>
              <a:t>магнітної</a:t>
            </a:r>
            <a:r>
              <a:rPr lang="ru-RU" dirty="0"/>
              <a:t> </a:t>
            </a:r>
            <a:r>
              <a:rPr lang="ru-RU" dirty="0" err="1"/>
              <a:t>індукції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поля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корелюють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геодинамічним</a:t>
            </a:r>
            <a:r>
              <a:rPr lang="ru-RU" dirty="0"/>
              <a:t> станом </a:t>
            </a:r>
            <a:r>
              <a:rPr lang="ru-RU" dirty="0" err="1"/>
              <a:t>сейсмогенеруючої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є </a:t>
            </a:r>
            <a:r>
              <a:rPr lang="ru-RU" dirty="0" err="1"/>
              <a:t>Закарпатський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 </a:t>
            </a:r>
            <a:r>
              <a:rPr lang="ru-RU" dirty="0" err="1"/>
              <a:t>прогин</a:t>
            </a:r>
            <a:r>
              <a:rPr lang="ru-RU" dirty="0"/>
              <a:t>. </a:t>
            </a:r>
          </a:p>
          <a:p>
            <a:r>
              <a:rPr lang="ru-RU" dirty="0"/>
              <a:t>	Таким чином,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підтвердили</a:t>
            </a:r>
            <a:r>
              <a:rPr lang="ru-RU" dirty="0"/>
              <a:t> </a:t>
            </a:r>
            <a:r>
              <a:rPr lang="ru-RU" dirty="0" err="1"/>
              <a:t>припущення</a:t>
            </a:r>
            <a:r>
              <a:rPr lang="ru-RU" dirty="0"/>
              <a:t> про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геомагнітного</a:t>
            </a:r>
            <a:r>
              <a:rPr lang="ru-RU" dirty="0"/>
              <a:t> </a:t>
            </a:r>
            <a:r>
              <a:rPr lang="ru-RU" dirty="0" err="1"/>
              <a:t>індексу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сучасними</a:t>
            </a:r>
            <a:r>
              <a:rPr lang="ru-RU" dirty="0"/>
              <a:t> рухами кори в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Оашського</a:t>
            </a:r>
            <a:r>
              <a:rPr lang="ru-RU" dirty="0"/>
              <a:t> </a:t>
            </a:r>
            <a:r>
              <a:rPr lang="ru-RU" dirty="0" err="1"/>
              <a:t>глибинного</a:t>
            </a:r>
            <a:r>
              <a:rPr lang="ru-RU" dirty="0"/>
              <a:t> </a:t>
            </a:r>
            <a:r>
              <a:rPr lang="ru-RU" dirty="0" err="1"/>
              <a:t>розлому</a:t>
            </a:r>
            <a:r>
              <a:rPr lang="ru-RU" dirty="0"/>
              <a:t>. </a:t>
            </a:r>
          </a:p>
          <a:p>
            <a:r>
              <a:rPr lang="ru-RU" dirty="0" err="1"/>
              <a:t>Варіації</a:t>
            </a:r>
            <a:r>
              <a:rPr lang="ru-RU" dirty="0"/>
              <a:t> </a:t>
            </a:r>
            <a:r>
              <a:rPr lang="ru-RU" dirty="0" err="1"/>
              <a:t>геомагнітного</a:t>
            </a:r>
            <a:r>
              <a:rPr lang="ru-RU" dirty="0"/>
              <a:t> </a:t>
            </a:r>
            <a:r>
              <a:rPr lang="ru-RU" dirty="0" err="1"/>
              <a:t>індексу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при </a:t>
            </a:r>
            <a:r>
              <a:rPr lang="ru-RU" dirty="0" err="1"/>
              <a:t>аналізі</a:t>
            </a:r>
            <a:r>
              <a:rPr lang="ru-RU" dirty="0"/>
              <a:t> </a:t>
            </a:r>
            <a:r>
              <a:rPr lang="ru-RU" dirty="0" err="1"/>
              <a:t>сейсмотектонічного</a:t>
            </a:r>
            <a:r>
              <a:rPr lang="ru-RU" dirty="0"/>
              <a:t> стану </a:t>
            </a:r>
            <a:r>
              <a:rPr lang="ru-RU" dirty="0" err="1"/>
              <a:t>регіону</a:t>
            </a:r>
            <a:r>
              <a:rPr lang="ru-RU" dirty="0"/>
              <a:t> як </a:t>
            </a:r>
            <a:r>
              <a:rPr lang="ru-RU" dirty="0" err="1"/>
              <a:t>сейсмопрогностичний</a:t>
            </a:r>
            <a:r>
              <a:rPr lang="ru-RU" dirty="0"/>
              <a:t> параметр,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дасть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екологічного</a:t>
            </a:r>
            <a:r>
              <a:rPr lang="ru-RU" dirty="0"/>
              <a:t> стану </a:t>
            </a:r>
            <a:r>
              <a:rPr lang="ru-RU" dirty="0" err="1"/>
              <a:t>регіону</a:t>
            </a:r>
            <a:r>
              <a:rPr lang="ru-RU" dirty="0"/>
              <a:t>. </a:t>
            </a:r>
          </a:p>
          <a:p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геомагнітним</a:t>
            </a:r>
            <a:r>
              <a:rPr lang="ru-RU" dirty="0"/>
              <a:t> </a:t>
            </a:r>
            <a:r>
              <a:rPr lang="ru-RU" dirty="0" err="1"/>
              <a:t>індексом</a:t>
            </a:r>
            <a:r>
              <a:rPr lang="ru-RU" dirty="0"/>
              <a:t>, то </a:t>
            </a:r>
            <a:r>
              <a:rPr lang="ru-RU" dirty="0" err="1"/>
              <a:t>пропонується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варіації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астрофізичних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при </a:t>
            </a:r>
            <a:r>
              <a:rPr lang="ru-RU" dirty="0" err="1"/>
              <a:t>побудові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сейсмотектонічних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в </a:t>
            </a:r>
            <a:r>
              <a:rPr lang="ru-RU" dirty="0" err="1"/>
              <a:t>регіоні</a:t>
            </a:r>
            <a:r>
              <a:rPr lang="ru-RU" dirty="0"/>
              <a:t>: </a:t>
            </a:r>
            <a:r>
              <a:rPr lang="ru-RU" dirty="0" err="1"/>
              <a:t>інтервалів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та </a:t>
            </a:r>
            <a:r>
              <a:rPr lang="ru-RU" dirty="0" err="1"/>
              <a:t>проявів</a:t>
            </a:r>
            <a:r>
              <a:rPr lang="ru-RU" dirty="0"/>
              <a:t> </a:t>
            </a:r>
            <a:r>
              <a:rPr lang="ru-RU" dirty="0" err="1"/>
              <a:t>місцевої</a:t>
            </a:r>
            <a:r>
              <a:rPr lang="ru-RU" dirty="0"/>
              <a:t> </a:t>
            </a:r>
            <a:r>
              <a:rPr lang="ru-RU" dirty="0" err="1"/>
              <a:t>сейсмічності</a:t>
            </a:r>
            <a:r>
              <a:rPr lang="ru-RU" dirty="0"/>
              <a:t>.</a:t>
            </a:r>
          </a:p>
          <a:p>
            <a:r>
              <a:rPr lang="ru-RU" dirty="0"/>
              <a:t>	</a:t>
            </a:r>
            <a:r>
              <a:rPr lang="ru-RU" dirty="0" err="1"/>
              <a:t>Важливо</a:t>
            </a:r>
            <a:r>
              <a:rPr lang="ru-RU" dirty="0"/>
              <a:t> для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проблем </a:t>
            </a:r>
            <a:r>
              <a:rPr lang="ru-RU" dirty="0" err="1"/>
              <a:t>геологічного</a:t>
            </a:r>
            <a:r>
              <a:rPr lang="ru-RU" dirty="0"/>
              <a:t> характеру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географії</a:t>
            </a:r>
            <a:r>
              <a:rPr lang="ru-RU" dirty="0"/>
              <a:t> </a:t>
            </a:r>
            <a:r>
              <a:rPr lang="ru-RU" dirty="0" err="1"/>
              <a:t>геофізичних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астрофізичних</a:t>
            </a:r>
            <a:r>
              <a:rPr lang="ru-RU" dirty="0"/>
              <a:t> величин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геодинаміки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Закарпатського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прогину</a:t>
            </a:r>
            <a:r>
              <a:rPr lang="ru-RU" dirty="0"/>
              <a:t>: </a:t>
            </a:r>
            <a:r>
              <a:rPr lang="ru-RU" dirty="0" err="1"/>
              <a:t>північно-західної</a:t>
            </a:r>
            <a:r>
              <a:rPr lang="ru-RU" dirty="0"/>
              <a:t> та </a:t>
            </a:r>
            <a:r>
              <a:rPr lang="ru-RU" dirty="0" err="1"/>
              <a:t>південно-східній</a:t>
            </a:r>
            <a:r>
              <a:rPr lang="ru-RU" dirty="0"/>
              <a:t> 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.</a:t>
            </a:r>
          </a:p>
          <a:p>
            <a:r>
              <a:rPr lang="ru-RU" dirty="0"/>
              <a:t>	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відкривають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можливого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астрофізичного</a:t>
            </a:r>
            <a:r>
              <a:rPr lang="ru-RU" dirty="0"/>
              <a:t> стану на </a:t>
            </a:r>
            <a:r>
              <a:rPr lang="ru-RU" dirty="0" err="1"/>
              <a:t>геодинамічний</a:t>
            </a:r>
            <a:r>
              <a:rPr lang="ru-RU" dirty="0"/>
              <a:t> стан </a:t>
            </a:r>
            <a:r>
              <a:rPr lang="ru-RU" dirty="0" err="1"/>
              <a:t>сейсмонебезпечних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498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CF8A3-2576-C18C-343E-C9C95066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87869"/>
            <a:ext cx="10131425" cy="304800"/>
          </a:xfrm>
        </p:spPr>
        <p:txBody>
          <a:bodyPr>
            <a:normAutofit fontScale="90000"/>
          </a:bodyPr>
          <a:lstStyle/>
          <a:p>
            <a:r>
              <a:rPr lang="uk-UA" dirty="0"/>
              <a:t>Список використаної літератури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155BD-9BB5-4907-CAE4-3D0921CB9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0"/>
            <a:ext cx="11785599" cy="6739467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0"/>
              </a:spcAft>
            </a:pPr>
            <a:r>
              <a:rPr lang="ru-RU" dirty="0"/>
              <a:t>1. К. Р. </a:t>
            </a:r>
            <a:r>
              <a:rPr lang="ru-RU" dirty="0" err="1"/>
              <a:t>Третяк</a:t>
            </a:r>
            <a:r>
              <a:rPr lang="ru-RU" dirty="0"/>
              <a:t>, І. В. </a:t>
            </a:r>
            <a:r>
              <a:rPr lang="ru-RU" dirty="0" err="1"/>
              <a:t>Брусак</a:t>
            </a:r>
            <a:r>
              <a:rPr lang="ru-RU" dirty="0"/>
              <a:t>.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взаємозв’язку</a:t>
            </a:r>
            <a:r>
              <a:rPr lang="ru-RU" dirty="0"/>
              <a:t> </a:t>
            </a:r>
            <a:r>
              <a:rPr lang="ru-RU" dirty="0" err="1"/>
              <a:t>сейсмічності</a:t>
            </a:r>
            <a:r>
              <a:rPr lang="ru-RU" dirty="0"/>
              <a:t>  та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горизонтальних</a:t>
            </a:r>
            <a:r>
              <a:rPr lang="ru-RU" dirty="0"/>
              <a:t> </a:t>
            </a:r>
            <a:r>
              <a:rPr lang="ru-RU" dirty="0" err="1"/>
              <a:t>зміщень</a:t>
            </a:r>
            <a:r>
              <a:rPr lang="ru-RU" dirty="0"/>
              <a:t> 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перманентних</a:t>
            </a:r>
            <a:r>
              <a:rPr lang="ru-RU" dirty="0"/>
              <a:t> ГНСС-</a:t>
            </a:r>
            <a:r>
              <a:rPr lang="ru-RU" dirty="0" err="1"/>
              <a:t>станцій</a:t>
            </a:r>
            <a:r>
              <a:rPr lang="ru-RU" dirty="0"/>
              <a:t>	 у </a:t>
            </a:r>
            <a:r>
              <a:rPr lang="ru-RU" dirty="0" err="1"/>
              <a:t>Крпато-Балканському</a:t>
            </a:r>
            <a:r>
              <a:rPr lang="ru-RU" dirty="0"/>
              <a:t> </a:t>
            </a:r>
            <a:r>
              <a:rPr lang="ru-RU" dirty="0" err="1"/>
              <a:t>регіоні</a:t>
            </a:r>
            <a:r>
              <a:rPr lang="ru-RU" dirty="0"/>
              <a:t>. </a:t>
            </a:r>
            <a:r>
              <a:rPr lang="en-US" dirty="0"/>
              <a:t>Geodynamics 1(28)/2020. </a:t>
            </a:r>
            <a:r>
              <a:rPr lang="ru-RU" dirty="0" err="1"/>
              <a:t>Геодинаміка</a:t>
            </a:r>
            <a:r>
              <a:rPr lang="ru-RU" dirty="0"/>
              <a:t> 2020, 1(28)С.5-18</a:t>
            </a:r>
          </a:p>
          <a:p>
            <a:pPr>
              <a:spcAft>
                <a:spcPts val="0"/>
              </a:spcAft>
            </a:pPr>
            <a:r>
              <a:rPr lang="ru-RU" dirty="0"/>
              <a:t>1.	Б. Є. </a:t>
            </a:r>
            <a:r>
              <a:rPr lang="ru-RU" dirty="0" err="1"/>
              <a:t>Купльовський</a:t>
            </a:r>
            <a:r>
              <a:rPr lang="ru-RU" dirty="0"/>
              <a:t>, І. М. </a:t>
            </a:r>
            <a:r>
              <a:rPr lang="ru-RU" dirty="0" err="1"/>
              <a:t>Бубняк</a:t>
            </a:r>
            <a:r>
              <a:rPr lang="ru-RU" dirty="0"/>
              <a:t>, П. К. Волошин, О. Павлюк, О. Крук, </a:t>
            </a:r>
            <a:r>
              <a:rPr lang="ru-RU" dirty="0" err="1"/>
              <a:t>І.Тревого</a:t>
            </a:r>
            <a:r>
              <a:rPr lang="ru-RU" dirty="0"/>
              <a:t>.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локальних</a:t>
            </a:r>
            <a:r>
              <a:rPr lang="ru-RU" dirty="0"/>
              <a:t> </a:t>
            </a:r>
            <a:r>
              <a:rPr lang="ru-RU" dirty="0" err="1"/>
              <a:t>сейсмотектонічних</a:t>
            </a:r>
            <a:r>
              <a:rPr lang="ru-RU" dirty="0"/>
              <a:t> та </a:t>
            </a:r>
            <a:r>
              <a:rPr lang="ru-RU" dirty="0" err="1"/>
              <a:t>інженерно-геологічних</a:t>
            </a:r>
            <a:r>
              <a:rPr lang="ru-RU" dirty="0"/>
              <a:t> умов на </a:t>
            </a:r>
            <a:r>
              <a:rPr lang="ru-RU" dirty="0" err="1"/>
              <a:t>сейсмічну</a:t>
            </a:r>
            <a:r>
              <a:rPr lang="ru-RU" dirty="0"/>
              <a:t> </a:t>
            </a:r>
            <a:r>
              <a:rPr lang="ru-RU" dirty="0" err="1"/>
              <a:t>небезпеку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( на </a:t>
            </a:r>
            <a:r>
              <a:rPr lang="ru-RU" dirty="0" err="1"/>
              <a:t>прикладі</a:t>
            </a:r>
            <a:r>
              <a:rPr lang="ru-RU" dirty="0"/>
              <a:t> </a:t>
            </a:r>
            <a:r>
              <a:rPr lang="ru-RU" dirty="0" err="1"/>
              <a:t>майданчика</a:t>
            </a:r>
            <a:r>
              <a:rPr lang="ru-RU" dirty="0"/>
              <a:t> </a:t>
            </a:r>
            <a:r>
              <a:rPr lang="ru-RU" dirty="0" err="1"/>
              <a:t>забудови</a:t>
            </a:r>
            <a:r>
              <a:rPr lang="ru-RU" dirty="0"/>
              <a:t> в м. Ужгород). </a:t>
            </a:r>
            <a:r>
              <a:rPr lang="en-US" dirty="0"/>
              <a:t>Geodynamics 1(28)/2020.</a:t>
            </a:r>
            <a:r>
              <a:rPr lang="ru-RU" dirty="0"/>
              <a:t>сс. 29-37.</a:t>
            </a:r>
          </a:p>
          <a:p>
            <a:pPr>
              <a:spcAft>
                <a:spcPts val="0"/>
              </a:spcAft>
            </a:pPr>
            <a:r>
              <a:rPr lang="ru-RU" dirty="0"/>
              <a:t>2.	</a:t>
            </a:r>
            <a:r>
              <a:rPr lang="en-US" dirty="0"/>
              <a:t>V. P. HNIDETS, K. H. HRYHORCHUK, L. </a:t>
            </a:r>
            <a:r>
              <a:rPr lang="ru-RU" dirty="0"/>
              <a:t>В. </a:t>
            </a:r>
            <a:r>
              <a:rPr lang="en-US" dirty="0"/>
              <a:t>KOSHIL, M. </a:t>
            </a:r>
            <a:r>
              <a:rPr lang="ru-RU" dirty="0"/>
              <a:t>В. </a:t>
            </a:r>
            <a:r>
              <a:rPr lang="en-US" dirty="0"/>
              <a:t>YAKOVENKO. CYCLICITY, LITHOFACIAL FEATURES AND SEDIMENTARY ENVIRONMENTS OF EIFELIAN DEPOSITS OF DOBRUDJA FOREDEEP. Geodynamics 1(28)/2020.</a:t>
            </a:r>
            <a:r>
              <a:rPr lang="ru-RU" dirty="0" err="1"/>
              <a:t>рр</a:t>
            </a:r>
            <a:r>
              <a:rPr lang="ru-RU" dirty="0"/>
              <a:t>. 38-51.</a:t>
            </a:r>
          </a:p>
          <a:p>
            <a:pPr>
              <a:spcAft>
                <a:spcPts val="0"/>
              </a:spcAft>
            </a:pPr>
            <a:r>
              <a:rPr lang="ru-RU" dirty="0"/>
              <a:t>3.	</a:t>
            </a:r>
            <a:r>
              <a:rPr lang="en-US" dirty="0"/>
              <a:t>E. KOZLOVSKYI, V. MAKSYMCHUK, D. MALYTSKYY, V. TYMOSCHUK, O. HRYTSAI, N. PYRIZHOK   STRUCTURAL-TECTONIC AND SEISMIC CHARACTERISTICS RELATIONSHIPS IN THE CENTRAL PART OF THE TRANSCARPATHIAN INTERNAL DEPRESSION. Geodynamics 1(28)/2020.</a:t>
            </a:r>
            <a:r>
              <a:rPr lang="ru-RU" dirty="0" err="1"/>
              <a:t>рр</a:t>
            </a:r>
            <a:r>
              <a:rPr lang="ru-RU" dirty="0"/>
              <a:t>. 62-70.</a:t>
            </a:r>
          </a:p>
          <a:p>
            <a:pPr>
              <a:spcAft>
                <a:spcPts val="0"/>
              </a:spcAft>
            </a:pPr>
            <a:r>
              <a:rPr lang="ru-RU" dirty="0"/>
              <a:t>4.	</a:t>
            </a:r>
            <a:r>
              <a:rPr lang="en-US" dirty="0"/>
              <a:t>V. A. KORCHIN, O. M. RUSAKOV, P. A. BURTNYI, E. E. KARNAUKHOVA. THE ORIGIN OF THE LOW DENSITY ZONES IN THE CRYSTALLINE CRUST OF THE TRANSCARPATHIAN DEPRESSION (UKRAINE) FROM PETROPHYSICAL THERMOBARIC MODELLING. Geodynamics 1(28)/2020.</a:t>
            </a:r>
            <a:r>
              <a:rPr lang="ru-RU" dirty="0" err="1"/>
              <a:t>рр</a:t>
            </a:r>
            <a:r>
              <a:rPr lang="ru-RU" dirty="0"/>
              <a:t>. 81-93.</a:t>
            </a:r>
          </a:p>
          <a:p>
            <a:pPr>
              <a:spcAft>
                <a:spcPts val="0"/>
              </a:spcAft>
            </a:pPr>
            <a:r>
              <a:rPr lang="ru-RU" dirty="0"/>
              <a:t>5.	О. М. Марченко. С. С. </a:t>
            </a:r>
            <a:r>
              <a:rPr lang="ru-RU" dirty="0" err="1"/>
              <a:t>Перій</a:t>
            </a:r>
            <a:r>
              <a:rPr lang="ru-RU" dirty="0"/>
              <a:t>. З. Р. </a:t>
            </a:r>
            <a:r>
              <a:rPr lang="ru-RU" dirty="0" err="1"/>
              <a:t>Тартачинська</a:t>
            </a:r>
            <a:r>
              <a:rPr lang="ru-RU" dirty="0"/>
              <a:t>. Тензор </a:t>
            </a:r>
            <a:r>
              <a:rPr lang="ru-RU" dirty="0" err="1"/>
              <a:t>інерції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часу, та 3</a:t>
            </a:r>
            <a:r>
              <a:rPr lang="en-US" dirty="0"/>
              <a:t>d </a:t>
            </a:r>
            <a:r>
              <a:rPr lang="ru-RU" dirty="0"/>
              <a:t>модель </a:t>
            </a:r>
            <a:r>
              <a:rPr lang="ru-RU" dirty="0" err="1"/>
              <a:t>густини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en-US" dirty="0"/>
              <a:t>UT CSR. </a:t>
            </a:r>
            <a:r>
              <a:rPr lang="ru-RU" dirty="0" err="1"/>
              <a:t>Геодинаміка</a:t>
            </a:r>
            <a:r>
              <a:rPr lang="ru-RU" dirty="0"/>
              <a:t> 2(29) 2020.сс. 5-20.</a:t>
            </a:r>
          </a:p>
          <a:p>
            <a:pPr>
              <a:spcAft>
                <a:spcPts val="0"/>
              </a:spcAft>
            </a:pPr>
            <a:r>
              <a:rPr lang="ru-RU" dirty="0"/>
              <a:t>6.	 М. М. Фис, А. М. </a:t>
            </a:r>
            <a:r>
              <a:rPr lang="ru-RU" dirty="0" err="1"/>
              <a:t>Бридун</a:t>
            </a:r>
            <a:r>
              <a:rPr lang="ru-RU" dirty="0"/>
              <a:t>, М. І. </a:t>
            </a:r>
            <a:r>
              <a:rPr lang="ru-RU" dirty="0" err="1"/>
              <a:t>Юрків</a:t>
            </a:r>
            <a:r>
              <a:rPr lang="ru-RU" dirty="0"/>
              <a:t>, А. Р. </a:t>
            </a:r>
            <a:r>
              <a:rPr lang="ru-RU" dirty="0" err="1"/>
              <a:t>Согор</a:t>
            </a:r>
            <a:r>
              <a:rPr lang="ru-RU" dirty="0"/>
              <a:t>. Методика </a:t>
            </a:r>
            <a:r>
              <a:rPr lang="ru-RU" dirty="0" err="1"/>
              <a:t>наближеної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тривимірної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градієнта</a:t>
            </a:r>
            <a:r>
              <a:rPr lang="ru-RU" dirty="0"/>
              <a:t> для </a:t>
            </a:r>
            <a:r>
              <a:rPr lang="ru-RU" dirty="0" err="1"/>
              <a:t>надр</a:t>
            </a:r>
            <a:r>
              <a:rPr lang="ru-RU" dirty="0"/>
              <a:t> </a:t>
            </a:r>
            <a:r>
              <a:rPr lang="ru-RU" dirty="0" err="1"/>
              <a:t>еліпсоїдальної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</a:t>
            </a:r>
            <a:r>
              <a:rPr lang="ru-RU" dirty="0" err="1"/>
              <a:t>Геодинаміка</a:t>
            </a:r>
            <a:r>
              <a:rPr lang="ru-RU" dirty="0"/>
              <a:t> 2(29) 2020.сс. 21-32.</a:t>
            </a:r>
          </a:p>
          <a:p>
            <a:pPr>
              <a:spcAft>
                <a:spcPts val="0"/>
              </a:spcAft>
            </a:pPr>
            <a:r>
              <a:rPr lang="ru-RU" dirty="0"/>
              <a:t>7.	</a:t>
            </a:r>
            <a:r>
              <a:rPr lang="en-US" dirty="0"/>
              <a:t>A. </a:t>
            </a:r>
            <a:r>
              <a:rPr lang="ru-RU" dirty="0"/>
              <a:t>Ковальчук. І. Ковальчук. </a:t>
            </a:r>
            <a:r>
              <a:rPr lang="en-US" dirty="0"/>
              <a:t>T. </a:t>
            </a:r>
            <a:r>
              <a:rPr lang="ru-RU" dirty="0" err="1"/>
              <a:t>Павловська</a:t>
            </a:r>
            <a:r>
              <a:rPr lang="ru-RU" dirty="0"/>
              <a:t>. </a:t>
            </a:r>
            <a:r>
              <a:rPr lang="ru-RU" dirty="0" err="1"/>
              <a:t>Трансформаційні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у </a:t>
            </a:r>
            <a:r>
              <a:rPr lang="ru-RU" dirty="0" err="1"/>
              <a:t>річково-басейновій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Бистриці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геоінформаційно-картографічні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. </a:t>
            </a:r>
            <a:r>
              <a:rPr lang="ru-RU" dirty="0" err="1"/>
              <a:t>Геодинаміка</a:t>
            </a:r>
            <a:r>
              <a:rPr lang="ru-RU" dirty="0"/>
              <a:t> 2(29) 2020.сс. 33-50.</a:t>
            </a:r>
          </a:p>
          <a:p>
            <a:pPr>
              <a:spcAft>
                <a:spcPts val="0"/>
              </a:spcAft>
            </a:pPr>
            <a:r>
              <a:rPr lang="ru-RU" dirty="0"/>
              <a:t>8.	</a:t>
            </a:r>
            <a:r>
              <a:rPr lang="en-US" dirty="0"/>
              <a:t>A. </a:t>
            </a:r>
            <a:r>
              <a:rPr lang="ru-RU" dirty="0"/>
              <a:t>В. </a:t>
            </a:r>
            <a:r>
              <a:rPr lang="ru-RU" dirty="0" err="1"/>
              <a:t>Бартащук</a:t>
            </a:r>
            <a:r>
              <a:rPr lang="ru-RU" dirty="0"/>
              <a:t>. В. Г. </a:t>
            </a:r>
            <a:r>
              <a:rPr lang="ru-RU" dirty="0" err="1"/>
              <a:t>Суярко</a:t>
            </a:r>
            <a:r>
              <a:rPr lang="ru-RU" dirty="0"/>
              <a:t>. </a:t>
            </a:r>
            <a:r>
              <a:rPr lang="ru-RU" dirty="0" err="1"/>
              <a:t>Геодинаміка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перехідної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Дніпровсько-Донецькою</a:t>
            </a:r>
            <a:r>
              <a:rPr lang="ru-RU" dirty="0"/>
              <a:t> западиною і </a:t>
            </a:r>
            <a:r>
              <a:rPr lang="ru-RU" dirty="0" err="1"/>
              <a:t>Донецькою</a:t>
            </a:r>
            <a:r>
              <a:rPr lang="ru-RU" dirty="0"/>
              <a:t> </a:t>
            </a:r>
            <a:r>
              <a:rPr lang="ru-RU" dirty="0" err="1"/>
              <a:t>складчастою</a:t>
            </a:r>
            <a:r>
              <a:rPr lang="ru-RU" dirty="0"/>
              <a:t> </a:t>
            </a:r>
            <a:r>
              <a:rPr lang="ru-RU" dirty="0" err="1"/>
              <a:t>спорудою</a:t>
            </a:r>
            <a:r>
              <a:rPr lang="ru-RU" dirty="0"/>
              <a:t>. </a:t>
            </a:r>
            <a:r>
              <a:rPr lang="ru-RU" dirty="0" err="1"/>
              <a:t>Тектонічний</a:t>
            </a:r>
            <a:r>
              <a:rPr lang="ru-RU" dirty="0"/>
              <a:t> стиль </a:t>
            </a:r>
            <a:r>
              <a:rPr lang="ru-RU" dirty="0" err="1"/>
              <a:t>інверсійних</a:t>
            </a:r>
            <a:r>
              <a:rPr lang="ru-RU" dirty="0"/>
              <a:t> </a:t>
            </a:r>
            <a:r>
              <a:rPr lang="ru-RU" dirty="0" err="1"/>
              <a:t>деформацій</a:t>
            </a:r>
            <a:r>
              <a:rPr lang="ru-RU" dirty="0"/>
              <a:t>. </a:t>
            </a:r>
            <a:r>
              <a:rPr lang="ru-RU" dirty="0" err="1"/>
              <a:t>Геодинаміка</a:t>
            </a:r>
            <a:r>
              <a:rPr lang="ru-RU" dirty="0"/>
              <a:t> 2(29) 2020.сс. 51-65.</a:t>
            </a:r>
          </a:p>
          <a:p>
            <a:pPr>
              <a:spcAft>
                <a:spcPts val="0"/>
              </a:spcAft>
            </a:pPr>
            <a:r>
              <a:rPr lang="ru-RU" dirty="0"/>
              <a:t>9.	 К. А. Безручко. Н. О. </a:t>
            </a:r>
            <a:r>
              <a:rPr lang="ru-RU" dirty="0" err="1"/>
              <a:t>Д’яченко</a:t>
            </a:r>
            <a:r>
              <a:rPr lang="ru-RU" dirty="0"/>
              <a:t>. Структурно-</a:t>
            </a:r>
            <a:r>
              <a:rPr lang="ru-RU" dirty="0" err="1"/>
              <a:t>кінематичні</a:t>
            </a:r>
            <a:r>
              <a:rPr lang="ru-RU" dirty="0"/>
              <a:t> </a:t>
            </a:r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зсувних</a:t>
            </a:r>
            <a:r>
              <a:rPr lang="ru-RU" dirty="0"/>
              <a:t> </a:t>
            </a:r>
            <a:r>
              <a:rPr lang="ru-RU" dirty="0" err="1"/>
              <a:t>дислокацій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локалізацію</a:t>
            </a:r>
            <a:r>
              <a:rPr lang="ru-RU" dirty="0"/>
              <a:t> </a:t>
            </a:r>
            <a:r>
              <a:rPr lang="ru-RU" dirty="0" err="1"/>
              <a:t>газодинамічних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на </a:t>
            </a:r>
            <a:r>
              <a:rPr lang="ru-RU" dirty="0" err="1"/>
              <a:t>прикладі</a:t>
            </a:r>
            <a:r>
              <a:rPr lang="ru-RU" dirty="0"/>
              <a:t> </a:t>
            </a:r>
            <a:r>
              <a:rPr lang="ru-RU" dirty="0" err="1"/>
              <a:t>Красноармійської</a:t>
            </a:r>
            <a:r>
              <a:rPr lang="ru-RU" dirty="0"/>
              <a:t> </a:t>
            </a:r>
            <a:r>
              <a:rPr lang="ru-RU" dirty="0" err="1"/>
              <a:t>монокліналі</a:t>
            </a:r>
            <a:r>
              <a:rPr lang="ru-RU" dirty="0"/>
              <a:t> </a:t>
            </a:r>
            <a:r>
              <a:rPr lang="ru-RU" dirty="0" err="1"/>
              <a:t>Донбасу</a:t>
            </a:r>
            <a:r>
              <a:rPr lang="ru-RU" dirty="0"/>
              <a:t>. . </a:t>
            </a:r>
            <a:r>
              <a:rPr lang="ru-RU" dirty="0" err="1"/>
              <a:t>Геодинаміка</a:t>
            </a:r>
            <a:r>
              <a:rPr lang="ru-RU" dirty="0"/>
              <a:t> 2(29) 2020.сс. 66-78.</a:t>
            </a:r>
          </a:p>
          <a:p>
            <a:pPr>
              <a:spcAft>
                <a:spcPts val="0"/>
              </a:spcAft>
            </a:pPr>
            <a:r>
              <a:rPr lang="ru-RU" dirty="0"/>
              <a:t>10.	Ю. В. Хоха. М. Б. Яковенко. О. В. </a:t>
            </a:r>
            <a:r>
              <a:rPr lang="ru-RU" dirty="0" err="1"/>
              <a:t>Любчак</a:t>
            </a:r>
            <a:r>
              <a:rPr lang="ru-RU" dirty="0"/>
              <a:t>. Метод </a:t>
            </a:r>
            <a:r>
              <a:rPr lang="ru-RU" dirty="0" err="1"/>
              <a:t>максимізації</a:t>
            </a:r>
            <a:r>
              <a:rPr lang="ru-RU" dirty="0"/>
              <a:t> </a:t>
            </a:r>
            <a:r>
              <a:rPr lang="ru-RU" dirty="0" err="1"/>
              <a:t>ентропії</a:t>
            </a:r>
            <a:r>
              <a:rPr lang="ru-RU" dirty="0"/>
              <a:t> в </a:t>
            </a:r>
            <a:r>
              <a:rPr lang="ru-RU" dirty="0" err="1"/>
              <a:t>геодинамічному</a:t>
            </a:r>
            <a:r>
              <a:rPr lang="ru-RU" dirty="0"/>
              <a:t> </a:t>
            </a:r>
            <a:r>
              <a:rPr lang="ru-RU" dirty="0" err="1"/>
              <a:t>аналізі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органічної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 </a:t>
            </a:r>
            <a:r>
              <a:rPr lang="ru-RU" dirty="0" err="1"/>
              <a:t>Геодинаміка</a:t>
            </a:r>
            <a:r>
              <a:rPr lang="ru-RU" dirty="0"/>
              <a:t> 2(29) 2020.сс. 79-88.</a:t>
            </a:r>
          </a:p>
          <a:p>
            <a:pPr>
              <a:spcAft>
                <a:spcPts val="0"/>
              </a:spcAft>
            </a:pPr>
            <a:r>
              <a:rPr lang="ru-RU" dirty="0"/>
              <a:t>11.	 М. І. </a:t>
            </a:r>
            <a:r>
              <a:rPr lang="ru-RU" dirty="0" err="1"/>
              <a:t>Орлюк</a:t>
            </a:r>
            <a:r>
              <a:rPr lang="ru-RU" dirty="0"/>
              <a:t>. В. В. </a:t>
            </a:r>
            <a:r>
              <a:rPr lang="ru-RU" dirty="0" err="1"/>
              <a:t>Друкаренко</a:t>
            </a:r>
            <a:r>
              <a:rPr lang="ru-RU" dirty="0"/>
              <a:t>. О. Є. Шестопалова. </a:t>
            </a:r>
            <a:r>
              <a:rPr lang="ru-RU" dirty="0" err="1"/>
              <a:t>Магнітомінералогічне</a:t>
            </a:r>
            <a:r>
              <a:rPr lang="ru-RU" dirty="0"/>
              <a:t> </a:t>
            </a:r>
            <a:r>
              <a:rPr lang="ru-RU" dirty="0" err="1"/>
              <a:t>обгрунтування</a:t>
            </a:r>
            <a:r>
              <a:rPr lang="ru-RU" dirty="0"/>
              <a:t> </a:t>
            </a:r>
            <a:r>
              <a:rPr lang="ru-RU" dirty="0" err="1"/>
              <a:t>намагніченості</a:t>
            </a:r>
            <a:r>
              <a:rPr lang="ru-RU" dirty="0"/>
              <a:t> </a:t>
            </a:r>
            <a:r>
              <a:rPr lang="ru-RU" dirty="0" err="1"/>
              <a:t>верхньої</a:t>
            </a:r>
            <a:r>
              <a:rPr lang="ru-RU" dirty="0"/>
              <a:t> </a:t>
            </a:r>
            <a:r>
              <a:rPr lang="ru-RU" dirty="0" err="1"/>
              <a:t>мантії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Огляд</a:t>
            </a:r>
            <a:r>
              <a:rPr lang="ru-RU" dirty="0"/>
              <a:t>. . </a:t>
            </a:r>
            <a:r>
              <a:rPr lang="ru-RU" dirty="0" err="1"/>
              <a:t>Геодинаміка</a:t>
            </a:r>
            <a:r>
              <a:rPr lang="ru-RU" dirty="0"/>
              <a:t> 2(29) 2020.сс. 79-88.</a:t>
            </a:r>
          </a:p>
          <a:p>
            <a:pPr>
              <a:spcAft>
                <a:spcPts val="0"/>
              </a:spcAft>
            </a:pPr>
            <a:r>
              <a:rPr lang="ru-RU" dirty="0"/>
              <a:t>12.	 О.В. </a:t>
            </a:r>
            <a:r>
              <a:rPr lang="ru-RU" dirty="0" err="1"/>
              <a:t>Кендзера</a:t>
            </a:r>
            <a:r>
              <a:rPr lang="ru-RU" dirty="0"/>
              <a:t>. Ю. Семенова. </a:t>
            </a:r>
            <a:r>
              <a:rPr lang="ru-RU" dirty="0" err="1"/>
              <a:t>Сейсмічне</a:t>
            </a:r>
            <a:r>
              <a:rPr lang="ru-RU" dirty="0"/>
              <a:t> </a:t>
            </a:r>
            <a:r>
              <a:rPr lang="ru-RU" dirty="0" err="1"/>
              <a:t>зонування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 в </a:t>
            </a:r>
            <a:r>
              <a:rPr lang="ru-RU" dirty="0" err="1"/>
              <a:t>фізичних</a:t>
            </a:r>
            <a:r>
              <a:rPr lang="ru-RU" dirty="0"/>
              <a:t> параметрах </a:t>
            </a:r>
            <a:r>
              <a:rPr lang="ru-RU" dirty="0" err="1"/>
              <a:t>коливань</a:t>
            </a:r>
            <a:r>
              <a:rPr lang="ru-RU" dirty="0"/>
              <a:t> грунту. </a:t>
            </a:r>
            <a:r>
              <a:rPr lang="ru-RU" dirty="0" err="1"/>
              <a:t>Геодинаміка</a:t>
            </a:r>
            <a:r>
              <a:rPr lang="ru-RU" dirty="0"/>
              <a:t> 2(29) 2020.сс. 97-106.</a:t>
            </a:r>
          </a:p>
          <a:p>
            <a:pPr>
              <a:spcAft>
                <a:spcPts val="0"/>
              </a:spcAft>
            </a:pPr>
            <a:r>
              <a:rPr lang="ru-RU" dirty="0"/>
              <a:t>14.</a:t>
            </a:r>
            <a:r>
              <a:rPr lang="en-US" dirty="0"/>
              <a:t>http://www.sidc.be/silso/ssngraphics).      </a:t>
            </a:r>
          </a:p>
          <a:p>
            <a:pPr>
              <a:spcAft>
                <a:spcPts val="0"/>
              </a:spcAft>
            </a:pPr>
            <a:r>
              <a:rPr lang="en-US" dirty="0"/>
              <a:t>15.http://space.vn.ua/</a:t>
            </a:r>
            <a:r>
              <a:rPr lang="en-US" dirty="0" err="1"/>
              <a:t>inshe</a:t>
            </a:r>
            <a:r>
              <a:rPr lang="en-US" dirty="0"/>
              <a:t>/inshe-moon.html.</a:t>
            </a:r>
          </a:p>
          <a:p>
            <a:pPr>
              <a:spcAft>
                <a:spcPts val="0"/>
              </a:spcAft>
            </a:pPr>
            <a:r>
              <a:rPr lang="en-US" dirty="0"/>
              <a:t>16.  </a:t>
            </a:r>
            <a:r>
              <a:rPr lang="en-US" dirty="0" err="1"/>
              <a:t>Ignatyshin</a:t>
            </a:r>
            <a:r>
              <a:rPr lang="en-US" dirty="0"/>
              <a:t> V., </a:t>
            </a:r>
            <a:r>
              <a:rPr lang="en-US" dirty="0" err="1"/>
              <a:t>Izhak</a:t>
            </a:r>
            <a:r>
              <a:rPr lang="en-US" dirty="0"/>
              <a:t> T., </a:t>
            </a:r>
            <a:r>
              <a:rPr lang="en-US" dirty="0" err="1"/>
              <a:t>Ignatyshyn</a:t>
            </a:r>
            <a:r>
              <a:rPr lang="en-US" dirty="0"/>
              <a:t> M., </a:t>
            </a:r>
            <a:r>
              <a:rPr lang="en-US" dirty="0" err="1"/>
              <a:t>Ignatyshyn</a:t>
            </a:r>
            <a:r>
              <a:rPr lang="en-US" dirty="0"/>
              <a:t> A. ASTROPHYSICAL ASPEKT SEISMOTECTONIC PROCESSES IN TRANSCARPATHIAN INNER BEND. / </a:t>
            </a:r>
            <a:r>
              <a:rPr lang="ru-RU" dirty="0" err="1"/>
              <a:t>Ігнатишин</a:t>
            </a:r>
            <a:r>
              <a:rPr lang="ru-RU" dirty="0"/>
              <a:t> В.В., </a:t>
            </a:r>
            <a:r>
              <a:rPr lang="ru-RU" dirty="0" err="1"/>
              <a:t>Іжак</a:t>
            </a:r>
            <a:r>
              <a:rPr lang="ru-RU" dirty="0"/>
              <a:t> Т.Й., </a:t>
            </a:r>
            <a:r>
              <a:rPr lang="ru-RU" dirty="0" err="1"/>
              <a:t>Ігнатишин</a:t>
            </a:r>
            <a:r>
              <a:rPr lang="ru-RU" dirty="0"/>
              <a:t> М.Б., </a:t>
            </a:r>
            <a:r>
              <a:rPr lang="ru-RU" dirty="0" err="1"/>
              <a:t>Ігнатишин</a:t>
            </a:r>
            <a:r>
              <a:rPr lang="ru-RU" dirty="0"/>
              <a:t> А.В. </a:t>
            </a:r>
            <a:r>
              <a:rPr lang="ru-RU" dirty="0" err="1"/>
              <a:t>Астрофізичний</a:t>
            </a:r>
            <a:r>
              <a:rPr lang="ru-RU" dirty="0"/>
              <a:t> аспект </a:t>
            </a:r>
            <a:r>
              <a:rPr lang="ru-RU" dirty="0" err="1"/>
              <a:t>сейсмотектонічних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в </a:t>
            </a:r>
            <a:r>
              <a:rPr lang="ru-RU" dirty="0" err="1"/>
              <a:t>Закарпатському</a:t>
            </a:r>
            <a:r>
              <a:rPr lang="ru-RU" dirty="0"/>
              <a:t> </a:t>
            </a:r>
            <a:r>
              <a:rPr lang="ru-RU" dirty="0" err="1"/>
              <a:t>внутрішньому</a:t>
            </a:r>
            <a:r>
              <a:rPr lang="ru-RU" dirty="0"/>
              <a:t> </a:t>
            </a:r>
            <a:r>
              <a:rPr lang="ru-RU" dirty="0" err="1"/>
              <a:t>прогині</a:t>
            </a:r>
            <a:r>
              <a:rPr lang="ru-RU" dirty="0"/>
              <a:t>/.  </a:t>
            </a:r>
            <a:r>
              <a:rPr lang="en-US" dirty="0"/>
              <a:t>International independent scientific journal №9/2019. , Kraków, Rzeczpospolita Polska. p.3-15. ISSN 3547-2340 . http://www.iis-journal.com.</a:t>
            </a:r>
          </a:p>
          <a:p>
            <a:pPr>
              <a:spcAft>
                <a:spcPts val="0"/>
              </a:spcAft>
            </a:pPr>
            <a:r>
              <a:rPr lang="en-US" dirty="0"/>
              <a:t>17. </a:t>
            </a:r>
            <a:r>
              <a:rPr lang="en-US" dirty="0" err="1"/>
              <a:t>Ignatyshin</a:t>
            </a:r>
            <a:r>
              <a:rPr lang="en-US" dirty="0"/>
              <a:t> V., </a:t>
            </a:r>
            <a:r>
              <a:rPr lang="en-US" dirty="0" err="1"/>
              <a:t>Izhak</a:t>
            </a:r>
            <a:r>
              <a:rPr lang="en-US" dirty="0"/>
              <a:t> T., </a:t>
            </a:r>
            <a:r>
              <a:rPr lang="en-US" dirty="0" err="1"/>
              <a:t>Ignatyshin</a:t>
            </a:r>
            <a:r>
              <a:rPr lang="en-US" dirty="0"/>
              <a:t> M., </a:t>
            </a:r>
            <a:r>
              <a:rPr lang="en-US" dirty="0" err="1"/>
              <a:t>Ignatyshin</a:t>
            </a:r>
            <a:r>
              <a:rPr lang="en-US" dirty="0"/>
              <a:t> A. THE AERODYNAMIC ASPECT OF THE SEISMOTECTONIC CONDITION OF THE TRASCARPATHIANS INLAND DEFLECTION./ </a:t>
            </a:r>
            <a:r>
              <a:rPr lang="ru-RU" dirty="0" err="1"/>
              <a:t>Ігнатишин</a:t>
            </a:r>
            <a:r>
              <a:rPr lang="ru-RU" dirty="0"/>
              <a:t> В.В., </a:t>
            </a:r>
            <a:r>
              <a:rPr lang="ru-RU" dirty="0" err="1"/>
              <a:t>Іжак</a:t>
            </a:r>
            <a:r>
              <a:rPr lang="ru-RU" dirty="0"/>
              <a:t> Т.Й., </a:t>
            </a:r>
            <a:r>
              <a:rPr lang="ru-RU" dirty="0" err="1"/>
              <a:t>Ігнатишин</a:t>
            </a:r>
            <a:r>
              <a:rPr lang="ru-RU" dirty="0"/>
              <a:t> М.Б., </a:t>
            </a:r>
            <a:r>
              <a:rPr lang="ru-RU" dirty="0" err="1"/>
              <a:t>Ігнатишин</a:t>
            </a:r>
            <a:r>
              <a:rPr lang="ru-RU" dirty="0"/>
              <a:t> А.В . </a:t>
            </a:r>
            <a:r>
              <a:rPr lang="ru-RU" dirty="0" err="1"/>
              <a:t>Аеродинамічний</a:t>
            </a:r>
            <a:r>
              <a:rPr lang="ru-RU" dirty="0"/>
              <a:t> аспект   </a:t>
            </a:r>
            <a:r>
              <a:rPr lang="ru-RU" dirty="0" err="1"/>
              <a:t>сейсмотектонічного</a:t>
            </a:r>
            <a:r>
              <a:rPr lang="ru-RU" dirty="0"/>
              <a:t> стану </a:t>
            </a:r>
            <a:r>
              <a:rPr lang="ru-RU" dirty="0" err="1"/>
              <a:t>Закарпатського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прогину</a:t>
            </a:r>
            <a:r>
              <a:rPr lang="ru-RU" dirty="0"/>
              <a:t>/ </a:t>
            </a:r>
            <a:r>
              <a:rPr lang="en-US" dirty="0" err="1"/>
              <a:t>Znanstvena</a:t>
            </a:r>
            <a:r>
              <a:rPr lang="en-US" dirty="0"/>
              <a:t> </a:t>
            </a:r>
            <a:r>
              <a:rPr lang="en-US" dirty="0" err="1"/>
              <a:t>misel</a:t>
            </a:r>
            <a:r>
              <a:rPr lang="en-US" dirty="0"/>
              <a:t> journal . The journal is registered and published in Slovenia. №35/2019, VOL.1. Ljubljana, Slovenia,</a:t>
            </a:r>
            <a:r>
              <a:rPr lang="ru-RU" dirty="0"/>
              <a:t>р.2-27. </a:t>
            </a:r>
            <a:r>
              <a:rPr lang="en-US" dirty="0"/>
              <a:t>ISSN 3124-1123 . www.znanstvena-journal.com</a:t>
            </a:r>
          </a:p>
          <a:p>
            <a:pPr>
              <a:spcAft>
                <a:spcPts val="0"/>
              </a:spcAft>
            </a:pPr>
            <a:r>
              <a:rPr lang="en-US" dirty="0"/>
              <a:t>18. </a:t>
            </a:r>
            <a:r>
              <a:rPr lang="ru-RU" dirty="0" err="1"/>
              <a:t>Ігнатишин</a:t>
            </a:r>
            <a:r>
              <a:rPr lang="ru-RU" dirty="0"/>
              <a:t> В.В., </a:t>
            </a:r>
            <a:r>
              <a:rPr lang="ru-RU" dirty="0" err="1"/>
              <a:t>Іжак</a:t>
            </a:r>
            <a:r>
              <a:rPr lang="ru-RU" dirty="0"/>
              <a:t> Т.Й., </a:t>
            </a:r>
            <a:r>
              <a:rPr lang="ru-RU" dirty="0" err="1"/>
              <a:t>Ігнатишин</a:t>
            </a:r>
            <a:r>
              <a:rPr lang="ru-RU" dirty="0"/>
              <a:t> М.Б., </a:t>
            </a:r>
            <a:r>
              <a:rPr lang="ru-RU" dirty="0" err="1"/>
              <a:t>Ігнатишин</a:t>
            </a:r>
            <a:r>
              <a:rPr lang="ru-RU" dirty="0"/>
              <a:t> А.В. 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гідрогеологічного</a:t>
            </a:r>
            <a:r>
              <a:rPr lang="ru-RU" dirty="0"/>
              <a:t> та </a:t>
            </a:r>
            <a:r>
              <a:rPr lang="ru-RU" dirty="0" err="1"/>
              <a:t>сейсмотектонічного</a:t>
            </a:r>
            <a:r>
              <a:rPr lang="ru-RU" dirty="0"/>
              <a:t> </a:t>
            </a:r>
            <a:r>
              <a:rPr lang="ru-RU" dirty="0" err="1"/>
              <a:t>станів</a:t>
            </a:r>
            <a:r>
              <a:rPr lang="ru-RU" dirty="0"/>
              <a:t> в </a:t>
            </a:r>
            <a:r>
              <a:rPr lang="ru-RU" dirty="0" err="1"/>
              <a:t>Закарпатському</a:t>
            </a:r>
            <a:r>
              <a:rPr lang="ru-RU" dirty="0"/>
              <a:t> </a:t>
            </a:r>
            <a:r>
              <a:rPr lang="ru-RU" dirty="0" err="1"/>
              <a:t>внутрішньому</a:t>
            </a:r>
            <a:r>
              <a:rPr lang="ru-RU" dirty="0"/>
              <a:t> </a:t>
            </a:r>
            <a:r>
              <a:rPr lang="ru-RU" dirty="0" err="1"/>
              <a:t>прогині</a:t>
            </a:r>
            <a:r>
              <a:rPr lang="ru-RU" dirty="0"/>
              <a:t>. </a:t>
            </a:r>
            <a:r>
              <a:rPr lang="ru-RU" dirty="0" err="1"/>
              <a:t>Збірник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ХХУІІ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науково</a:t>
            </a:r>
            <a:r>
              <a:rPr lang="ru-RU" dirty="0"/>
              <a:t>- </a:t>
            </a:r>
            <a:r>
              <a:rPr lang="ru-RU" dirty="0" err="1"/>
              <a:t>практичної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 – </a:t>
            </a:r>
            <a:r>
              <a:rPr lang="ru-RU" dirty="0" err="1"/>
              <a:t>конференції</a:t>
            </a:r>
            <a:r>
              <a:rPr lang="ru-RU" dirty="0"/>
              <a:t> ,,</a:t>
            </a:r>
            <a:r>
              <a:rPr lang="ru-RU" dirty="0" err="1"/>
              <a:t>Інноваційні</a:t>
            </a:r>
            <a:r>
              <a:rPr lang="ru-RU" dirty="0"/>
              <a:t> </a:t>
            </a:r>
            <a:r>
              <a:rPr lang="ru-RU" dirty="0" err="1"/>
              <a:t>пріоритети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 науки,, 18 Лютого 2019 року. </a:t>
            </a:r>
            <a:r>
              <a:rPr lang="ru-RU" dirty="0" err="1"/>
              <a:t>Частина</a:t>
            </a:r>
            <a:r>
              <a:rPr lang="ru-RU" dirty="0"/>
              <a:t> 1. м. Вінниця.с.61-67.76с. </a:t>
            </a:r>
          </a:p>
          <a:p>
            <a:pPr>
              <a:spcAft>
                <a:spcPts val="0"/>
              </a:spcAft>
            </a:pPr>
            <a:r>
              <a:rPr lang="ru-RU" dirty="0"/>
              <a:t>19. </a:t>
            </a:r>
            <a:r>
              <a:rPr lang="ru-RU" dirty="0" err="1"/>
              <a:t>Ігнатишин</a:t>
            </a:r>
            <a:r>
              <a:rPr lang="ru-RU" dirty="0"/>
              <a:t> В.В., </a:t>
            </a:r>
            <a:r>
              <a:rPr lang="ru-RU" dirty="0" err="1"/>
              <a:t>Ігнатишин</a:t>
            </a:r>
            <a:r>
              <a:rPr lang="ru-RU" dirty="0"/>
              <a:t> М.Б., </a:t>
            </a:r>
            <a:r>
              <a:rPr lang="ru-RU" dirty="0" err="1"/>
              <a:t>Ігнатишин</a:t>
            </a:r>
            <a:r>
              <a:rPr lang="ru-RU" dirty="0"/>
              <a:t> А.В.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просторово</a:t>
            </a:r>
            <a:r>
              <a:rPr lang="ru-RU" dirty="0"/>
              <a:t>-часового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сейсмічності</a:t>
            </a:r>
            <a:r>
              <a:rPr lang="ru-RU" dirty="0"/>
              <a:t> </a:t>
            </a:r>
            <a:r>
              <a:rPr lang="ru-RU" dirty="0" err="1"/>
              <a:t>Закарпатського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прогину</a:t>
            </a:r>
            <a:r>
              <a:rPr lang="ru-RU" dirty="0"/>
              <a:t> та </a:t>
            </a:r>
            <a:r>
              <a:rPr lang="ru-RU" dirty="0" err="1"/>
              <a:t>геодинамічний</a:t>
            </a:r>
            <a:r>
              <a:rPr lang="ru-RU" dirty="0"/>
              <a:t> стан </a:t>
            </a:r>
            <a:r>
              <a:rPr lang="ru-RU" dirty="0" err="1"/>
              <a:t>регіону</a:t>
            </a:r>
            <a:r>
              <a:rPr lang="ru-RU" dirty="0"/>
              <a:t>.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девʼятої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науково-практичної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 ,,</a:t>
            </a:r>
            <a:r>
              <a:rPr lang="ru-RU" dirty="0" err="1"/>
              <a:t>Комплексне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та систем,,. 14-16 </a:t>
            </a:r>
            <a:r>
              <a:rPr lang="ru-RU" dirty="0" err="1"/>
              <a:t>травня</a:t>
            </a:r>
            <a:r>
              <a:rPr lang="ru-RU" dirty="0"/>
              <a:t> 2019 року. М. </a:t>
            </a:r>
            <a:r>
              <a:rPr lang="ru-RU" dirty="0" err="1"/>
              <a:t>Чернігів</a:t>
            </a:r>
            <a:r>
              <a:rPr lang="ru-RU" dirty="0"/>
              <a:t>.   Том 2. С.185-187</a:t>
            </a:r>
          </a:p>
          <a:p>
            <a:r>
              <a:rPr lang="ru-RU" dirty="0"/>
              <a:t>20. </a:t>
            </a:r>
            <a:r>
              <a:rPr lang="ru-RU" dirty="0" err="1"/>
              <a:t>Ігнатишин</a:t>
            </a:r>
            <a:r>
              <a:rPr lang="ru-RU" dirty="0"/>
              <a:t> В.В., </a:t>
            </a:r>
            <a:r>
              <a:rPr lang="ru-RU" dirty="0" err="1"/>
              <a:t>Іжак</a:t>
            </a:r>
            <a:r>
              <a:rPr lang="ru-RU" dirty="0"/>
              <a:t> Т.Й., </a:t>
            </a:r>
            <a:r>
              <a:rPr lang="ru-RU" dirty="0" err="1"/>
              <a:t>Ігнатишин</a:t>
            </a:r>
            <a:r>
              <a:rPr lang="ru-RU" dirty="0"/>
              <a:t> М.Б., </a:t>
            </a:r>
            <a:r>
              <a:rPr lang="ru-RU" dirty="0" err="1"/>
              <a:t>Ігнатишин</a:t>
            </a:r>
            <a:r>
              <a:rPr lang="ru-RU" dirty="0"/>
              <a:t> А.В. </a:t>
            </a:r>
            <a:r>
              <a:rPr lang="ru-RU" dirty="0" err="1"/>
              <a:t>Метеорологічні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геодинамічного</a:t>
            </a:r>
            <a:r>
              <a:rPr lang="ru-RU" dirty="0"/>
              <a:t> стану </a:t>
            </a:r>
            <a:r>
              <a:rPr lang="ru-RU" dirty="0" err="1"/>
              <a:t>Закарпатського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прогину</a:t>
            </a:r>
            <a:r>
              <a:rPr lang="ru-RU" dirty="0"/>
              <a:t>.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вісник</a:t>
            </a:r>
            <a:r>
              <a:rPr lang="ru-RU" dirty="0"/>
              <a:t> </a:t>
            </a:r>
            <a:r>
              <a:rPr lang="ru-RU" dirty="0" err="1"/>
              <a:t>Херсонського</a:t>
            </a:r>
            <a:r>
              <a:rPr lang="ru-RU" dirty="0"/>
              <a:t> Державного Університету.</a:t>
            </a:r>
            <a:r>
              <a:rPr lang="ru-RU" dirty="0" err="1"/>
              <a:t>Серія</a:t>
            </a:r>
            <a:r>
              <a:rPr lang="ru-RU" dirty="0"/>
              <a:t>,,</a:t>
            </a:r>
            <a:r>
              <a:rPr lang="ru-RU" dirty="0" err="1"/>
              <a:t>Географічні</a:t>
            </a:r>
            <a:r>
              <a:rPr lang="ru-RU" dirty="0"/>
              <a:t> науки,,,№10.с.137-145. </a:t>
            </a:r>
            <a:r>
              <a:rPr lang="en-US" dirty="0"/>
              <a:t>ISSN 2413-7391 (PRINT) ISSN 2663-2780 (ONLINE) DOI 10.32999/KSU2413-7391</a:t>
            </a:r>
          </a:p>
        </p:txBody>
      </p:sp>
    </p:spTree>
    <p:extLst>
      <p:ext uri="{BB962C8B-B14F-4D97-AF65-F5344CB8AC3E}">
        <p14:creationId xmlns:p14="http://schemas.microsoft.com/office/powerpoint/2010/main" val="99179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6D5E4-ABDD-47D6-674D-DEB4D66E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21733"/>
            <a:ext cx="10131425" cy="592667"/>
          </a:xfrm>
        </p:spPr>
        <p:txBody>
          <a:bodyPr>
            <a:normAutofit fontScale="90000"/>
          </a:bodyPr>
          <a:lstStyle/>
          <a:p>
            <a:r>
              <a:rPr lang="uk-UA" dirty="0"/>
              <a:t>Актуальність проведених досліджень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A6511-83CE-48A2-EFBD-74CA46A7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762001"/>
            <a:ext cx="11286066" cy="5960532"/>
          </a:xfrm>
        </p:spPr>
        <p:txBody>
          <a:bodyPr>
            <a:normAutofit fontScale="85000" lnSpcReduction="10000"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Екологічний стан як планети в цілому так і окремих регіонів Землі змінюється щомиті. В нашому дослідженні розглянуто Закарпаття як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сейсмогенеруючий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регіон України, в якому ймовірне погіршення екологічного стану викликане можливими підземними поштовхами. Закарпаття також відоме як регіон стихійного лиха викликаного гідрологічними чинниками: паводки, повені.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 з небезпеками  метеорологічного характеру цілком ймовірна небезпека сейсмічного характеру. На території Закарпаття щорічно реєструють в середньому від одного до шести місцевих відчутних землетрусів, які реєструються сіткою сейсмічних станцій Відділу сейсмічності Карпатського регіону Інституту геофізики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ім.С.І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Субботіна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НАН України. Відчутні землетруси на території Закарпатського внутрішнього прогину відбуваються на фоні сотень слабких місцевих підземних поштовхів.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Сильні місцеві землетруси на території Закарпаття  відбуваються із періодом 100 ±30 років, останній місцевий сильний землетрус відбувся в 1908 році  в околиці міста Свалява. Таким чином, ймовірність сильного землетрусу поступово зростає. Важливо відмітити локальні особливості прояву сейсмотектонічних процесів  в регіоні, які допоможуть запобігти екологічній небезпеці. Для вирішення екологічних проблем геофізичного характеру використовують багато методів, зокрема гідрогеологічний, метеорологічний, геофізичних полів( магнітного поля Землі, радіоактивного фону, електромагнітної емісії), астрофізичний.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із використанням астрофізичних та астрономічних параметрів застосовується при вивченні періодів підготовки та проявів місцевої сейсмічності. Вивчалися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зв՚язки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фізичних параметрів руху Місяця, та інших астрономічних величин, було показано, що Місяць суттєво впливає на сучасні горизонтальні рухи кори, які безпосередньо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пов՚язані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підвищеннями місцевої сейсмічності. Відмічено вплив фаз Місяця на місцеву сейсмічність, кількість місцевих землетрусів різного енергетичного класу різко зростає в фази повного та нового Місяця.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Сейсмотектонічні  процеси залежать від відстані між Місяцем та Землею, освітленістю  Місяця та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Поступово дослідження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зв՚язків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астрофізичного та геодинамічного станів розширилося за рахунок вивчення часового розподілу параметрів Сонця, зокрема Сонячної активності та геомагнітного індексу, що безпосередньо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пов՚язаний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магнітним полем Землі. Протягом багатьох років проводилися дослідження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зв՚язків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сонячної активності та геомагнітного індексу із сучасними горизонтальними рухами кори  в зоні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Оашського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глибинного розлому, їх кінематичними та динамічними характеристиками. За результатами минулорічних досліджень отримано важливі висновки, які стосуються впливу астрофізичних величин на геофізичні процеси.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09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B3051-5415-4B16-4FF3-B2C26C1D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60400"/>
          </a:xfrm>
        </p:spPr>
        <p:txBody>
          <a:bodyPr/>
          <a:lstStyle/>
          <a:p>
            <a:r>
              <a:rPr lang="uk-UA" dirty="0"/>
              <a:t>Мета , </a:t>
            </a:r>
            <a:r>
              <a:rPr lang="uk-UA" dirty="0" err="1"/>
              <a:t>обєкт</a:t>
            </a:r>
            <a:r>
              <a:rPr lang="uk-UA" dirty="0"/>
              <a:t> та предмет дослідження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A2E46-434C-A955-4CE6-34D8F2D3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10267"/>
            <a:ext cx="10131425" cy="4080933"/>
          </a:xfrm>
        </p:spPr>
        <p:txBody>
          <a:bodyPr>
            <a:normAutofit lnSpcReduction="10000"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 продовження  комплексних геофізичних та астрофізичних досліджень та їх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взаємозв՚язків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сучасному етапі.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Отримані результати важливі при вирішенні майбутніх проблем попередження стихійних лих, зокрема землетрусів. </a:t>
            </a:r>
          </a:p>
          <a:p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Метою проведених досліджень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 виявлення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зв՚язків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між геодинамічним станом регіону та сейсмічним станом регіону, впливом на нього астрофізичного стану, зокрема варіацій сонячної активності, геомагнітного індексу, фаз Місяця.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Об՚єктом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дослідження є екологічний стан регіону, який залежить від геодинаміки та сейсмотектоніки  Закарпатського внутрішнього прогину. </a:t>
            </a:r>
          </a:p>
          <a:p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Предметом дослідження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 астрофізичний стан, який розглянуто  через призму варіацій сонячної активності, варіацій геомагнітного індексу, геодинамічний стан регіону, який представлений сучасними горизонтальними рухами кори, сейсмічністю регіону, та їх кінематичними параметрами: швидкостями рухів кори та прискореннями рухів кори, їх взаємовпливом.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10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0AA0-69EF-DCF6-F914-97F39FC9F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338667"/>
            <a:ext cx="7197726" cy="508000"/>
          </a:xfrm>
        </p:spPr>
        <p:txBody>
          <a:bodyPr>
            <a:normAutofit fontScale="90000"/>
          </a:bodyPr>
          <a:lstStyle/>
          <a:p>
            <a:r>
              <a:rPr lang="uk-UA" dirty="0"/>
              <a:t>Методика дослідження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7A563-E8E8-361C-A59A-0843D397C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704" y="1016000"/>
            <a:ext cx="10099421" cy="5723467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Методика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побудові</a:t>
            </a:r>
            <a:r>
              <a:rPr lang="ru-RU" dirty="0"/>
              <a:t> </a:t>
            </a:r>
            <a:r>
              <a:rPr lang="ru-RU" dirty="0" err="1"/>
              <a:t>просторово-часових</a:t>
            </a:r>
            <a:r>
              <a:rPr lang="ru-RU" dirty="0"/>
              <a:t> </a:t>
            </a:r>
            <a:r>
              <a:rPr lang="ru-RU" dirty="0" err="1"/>
              <a:t>розподілів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геофізичних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геомагнітного</a:t>
            </a:r>
            <a:r>
              <a:rPr lang="ru-RU" dirty="0"/>
              <a:t> </a:t>
            </a:r>
            <a:r>
              <a:rPr lang="ru-RU" dirty="0" err="1"/>
              <a:t>індексу</a:t>
            </a:r>
            <a:r>
              <a:rPr lang="ru-RU" dirty="0"/>
              <a:t>, </a:t>
            </a:r>
            <a:r>
              <a:rPr lang="ru-RU" dirty="0" err="1"/>
              <a:t>фізичних</a:t>
            </a:r>
            <a:r>
              <a:rPr lang="ru-RU" dirty="0"/>
              <a:t> величин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горизонтальних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, </a:t>
            </a:r>
            <a:r>
              <a:rPr lang="ru-RU" dirty="0" err="1"/>
              <a:t>виявленні</a:t>
            </a:r>
            <a:r>
              <a:rPr lang="ru-RU" dirty="0"/>
              <a:t> </a:t>
            </a:r>
            <a:r>
              <a:rPr lang="ru-RU" dirty="0" err="1"/>
              <a:t>взаємозв</a:t>
            </a:r>
            <a:r>
              <a:rPr lang="hy-AM" dirty="0"/>
              <a:t>՚</a:t>
            </a:r>
            <a:r>
              <a:rPr lang="ru-RU" dirty="0" err="1"/>
              <a:t>язків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</a:t>
            </a:r>
          </a:p>
          <a:p>
            <a:pPr algn="l"/>
            <a:r>
              <a:rPr lang="ru-RU" dirty="0" err="1"/>
              <a:t>Побудовано</a:t>
            </a:r>
            <a:r>
              <a:rPr lang="ru-RU" dirty="0"/>
              <a:t> </a:t>
            </a:r>
            <a:r>
              <a:rPr lang="ru-RU" dirty="0" err="1"/>
              <a:t>часові</a:t>
            </a:r>
            <a:r>
              <a:rPr lang="ru-RU" dirty="0"/>
              <a:t> </a:t>
            </a:r>
            <a:r>
              <a:rPr lang="ru-RU" dirty="0" err="1"/>
              <a:t>розподіли</a:t>
            </a:r>
            <a:r>
              <a:rPr lang="ru-RU" dirty="0"/>
              <a:t> 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та </a:t>
            </a:r>
            <a:r>
              <a:rPr lang="ru-RU" dirty="0" err="1"/>
              <a:t>геомагнітного</a:t>
            </a:r>
            <a:r>
              <a:rPr lang="ru-RU" dirty="0"/>
              <a:t> </a:t>
            </a:r>
            <a:r>
              <a:rPr lang="ru-RU" dirty="0" err="1"/>
              <a:t>індексу</a:t>
            </a:r>
            <a:r>
              <a:rPr lang="ru-RU" dirty="0"/>
              <a:t>, </a:t>
            </a:r>
            <a:r>
              <a:rPr lang="ru-RU" dirty="0" err="1"/>
              <a:t>розраховано</a:t>
            </a:r>
            <a:r>
              <a:rPr lang="ru-RU" dirty="0"/>
              <a:t> </a:t>
            </a:r>
            <a:r>
              <a:rPr lang="ru-RU" dirty="0" err="1"/>
              <a:t>динамічні</a:t>
            </a:r>
            <a:r>
              <a:rPr lang="ru-RU" dirty="0"/>
              <a:t> характеристики </a:t>
            </a:r>
            <a:r>
              <a:rPr lang="ru-RU" dirty="0" err="1"/>
              <a:t>спостережуваних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геофізичних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. </a:t>
            </a:r>
          </a:p>
          <a:p>
            <a:pPr algn="l"/>
            <a:r>
              <a:rPr lang="ru-RU" dirty="0" err="1"/>
              <a:t>Вивчено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астрофізичних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на </a:t>
            </a:r>
            <a:r>
              <a:rPr lang="ru-RU" dirty="0" err="1"/>
              <a:t>геофізичні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. </a:t>
            </a:r>
            <a:r>
              <a:rPr lang="ru-RU" dirty="0" err="1"/>
              <a:t>Розглянуто</a:t>
            </a:r>
            <a:r>
              <a:rPr lang="ru-RU" dirty="0"/>
              <a:t> </a:t>
            </a:r>
            <a:r>
              <a:rPr lang="ru-RU" dirty="0" err="1"/>
              <a:t>астрофізичні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та </a:t>
            </a:r>
            <a:r>
              <a:rPr lang="ru-RU" dirty="0" err="1"/>
              <a:t>геофізичні</a:t>
            </a:r>
            <a:r>
              <a:rPr lang="ru-RU" dirty="0"/>
              <a:t> поля за 2022 </a:t>
            </a:r>
            <a:r>
              <a:rPr lang="ru-RU" dirty="0" err="1"/>
              <a:t>рік</a:t>
            </a:r>
            <a:r>
              <a:rPr lang="ru-RU" dirty="0"/>
              <a:t>. </a:t>
            </a:r>
          </a:p>
          <a:p>
            <a:pPr algn="l"/>
            <a:r>
              <a:rPr lang="ru-RU" dirty="0"/>
              <a:t>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поставленої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 </a:t>
            </a:r>
            <a:r>
              <a:rPr lang="ru-RU" dirty="0" err="1"/>
              <a:t>використано</a:t>
            </a:r>
            <a:r>
              <a:rPr lang="ru-RU" dirty="0"/>
              <a:t> </a:t>
            </a:r>
            <a:r>
              <a:rPr lang="ru-RU" dirty="0" err="1"/>
              <a:t>Інтернет-ресурси</a:t>
            </a:r>
            <a:r>
              <a:rPr lang="ru-RU" dirty="0"/>
              <a:t>, </a:t>
            </a:r>
            <a:r>
              <a:rPr lang="ru-RU" dirty="0" err="1"/>
              <a:t>звідки</a:t>
            </a:r>
            <a:r>
              <a:rPr lang="ru-RU" dirty="0"/>
              <a:t> взято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та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, </a:t>
            </a:r>
            <a:r>
              <a:rPr lang="ru-RU" dirty="0" err="1"/>
              <a:t>сейсмологічний</a:t>
            </a:r>
            <a:r>
              <a:rPr lang="ru-RU" dirty="0"/>
              <a:t> </a:t>
            </a:r>
            <a:r>
              <a:rPr lang="ru-RU" dirty="0" err="1"/>
              <a:t>бюлетень</a:t>
            </a:r>
            <a:r>
              <a:rPr lang="ru-RU" dirty="0"/>
              <a:t>. </a:t>
            </a:r>
          </a:p>
          <a:p>
            <a:pPr algn="l"/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горизонтальні</a:t>
            </a:r>
            <a:r>
              <a:rPr lang="ru-RU" dirty="0"/>
              <a:t> рухи кори </a:t>
            </a:r>
            <a:r>
              <a:rPr lang="ru-RU" dirty="0" err="1"/>
              <a:t>отримано</a:t>
            </a:r>
            <a:r>
              <a:rPr lang="ru-RU" dirty="0"/>
              <a:t> </a:t>
            </a:r>
            <a:r>
              <a:rPr lang="ru-RU" dirty="0" err="1"/>
              <a:t>вимірявши</a:t>
            </a:r>
            <a:r>
              <a:rPr lang="ru-RU" dirty="0"/>
              <a:t> </a:t>
            </a:r>
            <a:r>
              <a:rPr lang="ru-RU" dirty="0" err="1"/>
              <a:t>зміщення</a:t>
            </a:r>
            <a:r>
              <a:rPr lang="ru-RU" dirty="0"/>
              <a:t> в </a:t>
            </a:r>
            <a:r>
              <a:rPr lang="ru-RU" dirty="0" err="1"/>
              <a:t>штольні</a:t>
            </a:r>
            <a:r>
              <a:rPr lang="ru-RU" dirty="0"/>
              <a:t>, </a:t>
            </a:r>
            <a:r>
              <a:rPr lang="ru-RU" dirty="0" err="1"/>
              <a:t>розрахувавши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та </a:t>
            </a:r>
            <a:r>
              <a:rPr lang="ru-RU" dirty="0" err="1"/>
              <a:t>прискорення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штольня </a:t>
            </a:r>
            <a:r>
              <a:rPr lang="ru-RU" dirty="0" err="1"/>
              <a:t>розташована</a:t>
            </a:r>
            <a:r>
              <a:rPr lang="ru-RU" dirty="0"/>
              <a:t> в </a:t>
            </a:r>
            <a:r>
              <a:rPr lang="ru-RU" dirty="0" err="1"/>
              <a:t>смт</a:t>
            </a:r>
            <a:r>
              <a:rPr lang="ru-RU" dirty="0"/>
              <a:t> Королеве </a:t>
            </a:r>
            <a:r>
              <a:rPr lang="ru-RU" dirty="0" err="1"/>
              <a:t>Берегівського</a:t>
            </a:r>
            <a:r>
              <a:rPr lang="ru-RU" dirty="0"/>
              <a:t> району, </a:t>
            </a:r>
            <a:r>
              <a:rPr lang="ru-RU" dirty="0" err="1"/>
              <a:t>Закарпатської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 В </a:t>
            </a:r>
            <a:r>
              <a:rPr lang="ru-RU" dirty="0" err="1"/>
              <a:t>штольні</a:t>
            </a:r>
            <a:r>
              <a:rPr lang="ru-RU" dirty="0"/>
              <a:t> </a:t>
            </a:r>
            <a:r>
              <a:rPr lang="ru-RU" dirty="0" err="1"/>
              <a:t>змонтовано</a:t>
            </a:r>
            <a:r>
              <a:rPr lang="ru-RU" dirty="0"/>
              <a:t> </a:t>
            </a:r>
            <a:r>
              <a:rPr lang="ru-RU" dirty="0" err="1"/>
              <a:t>горизонтальний</a:t>
            </a:r>
            <a:r>
              <a:rPr lang="ru-RU" dirty="0"/>
              <a:t> </a:t>
            </a:r>
            <a:r>
              <a:rPr lang="ru-RU" dirty="0" err="1"/>
              <a:t>кварцовий</a:t>
            </a:r>
            <a:r>
              <a:rPr lang="ru-RU" dirty="0"/>
              <a:t> </a:t>
            </a:r>
            <a:r>
              <a:rPr lang="ru-RU" dirty="0" err="1"/>
              <a:t>деформометр</a:t>
            </a:r>
            <a:r>
              <a:rPr lang="ru-RU" dirty="0"/>
              <a:t> базою 24.5 м </a:t>
            </a:r>
            <a:r>
              <a:rPr lang="ru-RU" dirty="0" err="1"/>
              <a:t>Карпатської</a:t>
            </a:r>
            <a:r>
              <a:rPr lang="ru-RU" dirty="0"/>
              <a:t> </a:t>
            </a:r>
            <a:r>
              <a:rPr lang="ru-RU" dirty="0" err="1"/>
              <a:t>дослідно-методичної</a:t>
            </a:r>
            <a:r>
              <a:rPr lang="ru-RU" dirty="0"/>
              <a:t> </a:t>
            </a:r>
            <a:r>
              <a:rPr lang="ru-RU" dirty="0" err="1"/>
              <a:t>геофізичної</a:t>
            </a:r>
            <a:r>
              <a:rPr lang="ru-RU" dirty="0"/>
              <a:t> та </a:t>
            </a:r>
            <a:r>
              <a:rPr lang="ru-RU" dirty="0" err="1"/>
              <a:t>сейсмологічної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Відділу</a:t>
            </a:r>
            <a:r>
              <a:rPr lang="ru-RU" dirty="0"/>
              <a:t> </a:t>
            </a:r>
            <a:r>
              <a:rPr lang="ru-RU" dirty="0" err="1"/>
              <a:t>сейсмічності</a:t>
            </a:r>
            <a:r>
              <a:rPr lang="ru-RU" dirty="0"/>
              <a:t> </a:t>
            </a:r>
            <a:r>
              <a:rPr lang="ru-RU" dirty="0" err="1"/>
              <a:t>Карпатського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геофізики</a:t>
            </a:r>
            <a:r>
              <a:rPr lang="ru-RU" dirty="0"/>
              <a:t> </a:t>
            </a:r>
            <a:r>
              <a:rPr lang="ru-RU" dirty="0" err="1"/>
              <a:t>ім.С.І</a:t>
            </a:r>
            <a:r>
              <a:rPr lang="ru-RU" dirty="0"/>
              <a:t>. </a:t>
            </a:r>
            <a:r>
              <a:rPr lang="ru-RU" dirty="0" err="1"/>
              <a:t>Субботіна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033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6E435-ED1D-6148-8F7A-54FD79E5D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0888" y="609600"/>
            <a:ext cx="3241111" cy="604519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1200" dirty="0"/>
              <a:t> 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 1. Карта-схема розташування пункті режимних геофізичних, сейсмологічних та </a:t>
            </a:r>
            <a:r>
              <a:rPr lang="uk-UA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деформометричних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досліджень на території Закарпатського внутрішнього прогину (1-Режимна геофізична станція ,,Брід</a:t>
            </a:r>
            <a:r>
              <a:rPr lang="uk-UA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2-Режимна геофізична станція ,,Нижнє-Селище</a:t>
            </a:r>
            <a:r>
              <a:rPr lang="uk-UA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3-Режимна геофізична станція ,,</a:t>
            </a:r>
            <a:r>
              <a:rPr lang="uk-UA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Тросник</a:t>
            </a:r>
            <a:r>
              <a:rPr lang="uk-UA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”; 4-Сейсмічна станція ,,</a:t>
            </a:r>
            <a:r>
              <a:rPr lang="uk-UA" sz="1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Міжгіря</a:t>
            </a:r>
            <a:r>
              <a:rPr lang="uk-UA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”; 5-Сейсмічна станція ,,Рахів”; 6-Режимна геофізична станція ,,Берегове”;7-Режимна геофізична станція ,,Мукачеве”; 8- Пункт </a:t>
            </a:r>
            <a:r>
              <a:rPr lang="uk-UA" sz="1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деформометричних</a:t>
            </a:r>
            <a:r>
              <a:rPr lang="uk-UA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спостережень,, Королеве”;  9-Сейсмічна станція ,,Ужгород”;10-Режимна геофізична станція ,,</a:t>
            </a:r>
            <a:r>
              <a:rPr lang="uk-UA" sz="1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Холмовець</a:t>
            </a:r>
            <a:r>
              <a:rPr lang="uk-UA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 (</a:t>
            </a:r>
            <a:r>
              <a:rPr lang="uk-U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https://www.google.com/maps/d/pdf?mid=1a8Caxd_IRw0Gn84OFTr41rfgQVGLMvUp&amp;hl=ru&amp;pagew=792&amp;pageh=612&amp;llsw=47.391482%2C21.802482&amp;llne=49.311348%2C24.686393</a:t>
            </a:r>
            <a:r>
              <a:rPr lang="uk-UA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b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B5ABF-56F9-4667-ABF5-D478AFD0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8" y="3852334"/>
            <a:ext cx="10131425" cy="3649133"/>
          </a:xfrm>
        </p:spPr>
        <p:txBody>
          <a:bodyPr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E4BAEC-87BB-19E8-BD71-FEADA401F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3201"/>
            <a:ext cx="8798488" cy="661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8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AA011-2126-1907-81A4-F4E9380C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8452" y="3745652"/>
            <a:ext cx="2162429" cy="1456267"/>
          </a:xfrm>
        </p:spPr>
        <p:txBody>
          <a:bodyPr>
            <a:normAutofit/>
          </a:bodyPr>
          <a:lstStyle/>
          <a:p>
            <a:r>
              <a:rPr lang="ru-RU" sz="1800" dirty="0"/>
              <a:t> 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CAE96E0-F339-E747-093E-4D96D935A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2702"/>
            <a:ext cx="6095999" cy="31250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F2C80D-6728-EDF4-A88A-ABD0ECE6D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844" y="75313"/>
            <a:ext cx="6582156" cy="29970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7A2701-F10B-B98B-AEE2-7BE5A1AB5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072385"/>
            <a:ext cx="8080331" cy="37856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5FED43-AAE1-3B06-078D-F386C2D20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330" y="5201919"/>
            <a:ext cx="4003548" cy="16337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D8DE66-7B97-D7A9-9B62-D3E12B70BC05}"/>
              </a:ext>
            </a:extLst>
          </p:cNvPr>
          <p:cNvSpPr txBox="1"/>
          <p:nvPr/>
        </p:nvSpPr>
        <p:spPr>
          <a:xfrm>
            <a:off x="8080330" y="3112348"/>
            <a:ext cx="40035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2. Сучасні рухи кори та сонячна активність в січні 2022 року.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Аналізуючи представлений комплексний графік, важливо відмітити кореляцію кривих: мінімуми сонячної активності припадають на періоди характерні розширеннями порід.  Розглянуто  залежність геомагнітного імпульсу від часу в комплексі геофізичних та астрофізичних досліджень( рисунок 3).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32498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228B1-8C80-3814-85B8-0987F3B2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182729" y="2026897"/>
            <a:ext cx="45719" cy="15903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7C398E1-60CE-D42D-184F-58491905C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27239"/>
            <a:ext cx="9747504" cy="373076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5BD656E-1C1C-0C0B-15FA-298C4D614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13CE458-71C1-B7E1-ABAC-03E28982CB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709995"/>
              </p:ext>
            </p:extLst>
          </p:nvPr>
        </p:nvGraphicFramePr>
        <p:xfrm>
          <a:off x="9270" y="-52942"/>
          <a:ext cx="5044248" cy="3127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572058" imgH="2743200" progId="Excel.Chart.8">
                  <p:embed/>
                </p:oleObj>
              </mc:Choice>
              <mc:Fallback>
                <p:oleObj name="Chart" r:id="rId3" imgW="4572058" imgH="274320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0" y="-52942"/>
                        <a:ext cx="5044248" cy="3127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637978-BDB2-C8F4-DEF7-C943E128E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248" y="69702"/>
            <a:ext cx="4831272" cy="30575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595044-B55F-FF56-E9D3-E6A227ED5A63}"/>
              </a:ext>
            </a:extLst>
          </p:cNvPr>
          <p:cNvSpPr txBox="1"/>
          <p:nvPr/>
        </p:nvSpPr>
        <p:spPr>
          <a:xfrm>
            <a:off x="9794588" y="69702"/>
            <a:ext cx="2267905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Астрофізичні та геофізичні параметри( сонячна активність-крива сірого кольору, сучасні рухи кори в зоні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Оашського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глибинного розлому-крива синього кольору, геомагнітний індекс- крива жовтого кольору). Лютий 2022 рік.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Сонячна активність в лютому 2022 році в певних інтервалах часу корелює між собою: в загальному криві корелюють між собою -зменшення сонячної активності супроводжується зниженням величини геомагнітного індексу.    сучасні рухи кори в процесі стиснення порід  супроводжуються зменшенням величини геомагнітного індексу.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 чином, сонячна активність лінійно впливає на геомагнітний індекс, в свою чергу рухи кори характерні зменшенням динамічних характеристик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7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29608-DFAC-F264-0A6E-CE8D4CD0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452" y="1972733"/>
            <a:ext cx="1605493" cy="1456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315C59B-9A0A-B97C-80C8-3CB1E1C48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913211"/>
            <a:ext cx="9127067" cy="40633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4D26F7-C40F-C598-E434-1ACCBFA52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5842" y="42333"/>
            <a:ext cx="4759176" cy="2752344"/>
          </a:xfrm>
          <a:prstGeom prst="rect">
            <a:avLst/>
          </a:prstGeom>
        </p:spPr>
      </p:pic>
      <p:pic>
        <p:nvPicPr>
          <p:cNvPr id="1026" name="Диаграмма 1">
            <a:extLst>
              <a:ext uri="{FF2B5EF4-FFF2-40B4-BE49-F238E27FC236}">
                <a16:creationId xmlns:a16="http://schemas.microsoft.com/office/drawing/2014/main" id="{35A10C31-9943-8C66-DBD6-63091D67F08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4" y="42143"/>
            <a:ext cx="489373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54AAF7-8D06-F150-9AD2-81A1FE9538D7}"/>
              </a:ext>
            </a:extLst>
          </p:cNvPr>
          <p:cNvSpPr txBox="1"/>
          <p:nvPr/>
        </p:nvSpPr>
        <p:spPr>
          <a:xfrm>
            <a:off x="9127066" y="0"/>
            <a:ext cx="3064933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рухи кори( крива </a:t>
            </a:r>
            <a:r>
              <a:rPr lang="ru-RU" dirty="0" err="1"/>
              <a:t>синього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), </a:t>
            </a:r>
            <a:r>
              <a:rPr lang="ru-RU" dirty="0" err="1"/>
              <a:t>сонячна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( крива </a:t>
            </a:r>
            <a:r>
              <a:rPr lang="ru-RU" dirty="0" err="1"/>
              <a:t>сірого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) та  </a:t>
            </a:r>
            <a:r>
              <a:rPr lang="ru-RU" dirty="0" err="1"/>
              <a:t>геомагнітний</a:t>
            </a:r>
            <a:r>
              <a:rPr lang="ru-RU" dirty="0"/>
              <a:t> </a:t>
            </a:r>
            <a:r>
              <a:rPr lang="ru-RU" dirty="0" err="1"/>
              <a:t>індекс</a:t>
            </a:r>
            <a:r>
              <a:rPr lang="ru-RU" dirty="0"/>
              <a:t>( крива </a:t>
            </a:r>
            <a:r>
              <a:rPr lang="ru-RU" dirty="0" err="1"/>
              <a:t>жовтого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). </a:t>
            </a:r>
            <a:r>
              <a:rPr lang="ru-RU" dirty="0" err="1"/>
              <a:t>Березень</a:t>
            </a:r>
            <a:r>
              <a:rPr lang="ru-RU" dirty="0"/>
              <a:t> 2022 року. </a:t>
            </a:r>
            <a:r>
              <a:rPr lang="ru-RU" dirty="0" err="1"/>
              <a:t>Закарпатський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прогин</a:t>
            </a:r>
            <a:r>
              <a:rPr lang="ru-RU" dirty="0"/>
              <a:t>.</a:t>
            </a:r>
          </a:p>
          <a:p>
            <a:r>
              <a:rPr lang="ru-RU" dirty="0" err="1"/>
              <a:t>Сонячна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та </a:t>
            </a:r>
            <a:r>
              <a:rPr lang="ru-RU" dirty="0" err="1"/>
              <a:t>геомагнітний</a:t>
            </a:r>
            <a:r>
              <a:rPr lang="ru-RU" dirty="0"/>
              <a:t> </a:t>
            </a:r>
            <a:r>
              <a:rPr lang="ru-RU" dirty="0" err="1"/>
              <a:t>індекс</a:t>
            </a:r>
            <a:r>
              <a:rPr lang="ru-RU" dirty="0"/>
              <a:t>: </a:t>
            </a:r>
            <a:r>
              <a:rPr lang="ru-RU" dirty="0" err="1"/>
              <a:t>корелюються</a:t>
            </a:r>
            <a:r>
              <a:rPr lang="ru-RU" dirty="0"/>
              <a:t>, </a:t>
            </a:r>
            <a:r>
              <a:rPr lang="ru-RU" dirty="0" err="1"/>
              <a:t>сонячна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передує</a:t>
            </a:r>
            <a:r>
              <a:rPr lang="ru-RU" dirty="0"/>
              <a:t> </a:t>
            </a:r>
            <a:r>
              <a:rPr lang="ru-RU" dirty="0" err="1"/>
              <a:t>геомагнітному</a:t>
            </a:r>
            <a:r>
              <a:rPr lang="ru-RU" dirty="0"/>
              <a:t> </a:t>
            </a:r>
            <a:r>
              <a:rPr lang="ru-RU" dirty="0" err="1"/>
              <a:t>індексу</a:t>
            </a:r>
            <a:r>
              <a:rPr lang="ru-RU" dirty="0"/>
              <a:t> за 2-3 </a:t>
            </a:r>
            <a:r>
              <a:rPr lang="ru-RU" dirty="0" err="1"/>
              <a:t>доби</a:t>
            </a:r>
            <a:r>
              <a:rPr lang="ru-RU" dirty="0"/>
              <a:t>. </a:t>
            </a:r>
            <a:r>
              <a:rPr lang="ru-RU" dirty="0" err="1"/>
              <a:t>Сучасні</a:t>
            </a:r>
            <a:r>
              <a:rPr lang="ru-RU" dirty="0"/>
              <a:t> рухи кори та </a:t>
            </a:r>
            <a:r>
              <a:rPr lang="ru-RU" dirty="0" err="1"/>
              <a:t>геомагнітний</a:t>
            </a:r>
            <a:r>
              <a:rPr lang="ru-RU" dirty="0"/>
              <a:t> </a:t>
            </a:r>
            <a:r>
              <a:rPr lang="ru-RU" dirty="0" err="1"/>
              <a:t>індекс</a:t>
            </a:r>
            <a:r>
              <a:rPr lang="ru-RU" dirty="0"/>
              <a:t>: </a:t>
            </a:r>
            <a:r>
              <a:rPr lang="ru-RU" dirty="0" err="1"/>
              <a:t>геомагнітний</a:t>
            </a:r>
            <a:r>
              <a:rPr lang="ru-RU" dirty="0"/>
              <a:t> </a:t>
            </a:r>
            <a:r>
              <a:rPr lang="ru-RU" dirty="0" err="1"/>
              <a:t>індекс</a:t>
            </a:r>
            <a:r>
              <a:rPr lang="ru-RU" dirty="0"/>
              <a:t> </a:t>
            </a:r>
            <a:r>
              <a:rPr lang="ru-RU" dirty="0" err="1"/>
              <a:t>коливається</a:t>
            </a:r>
            <a:r>
              <a:rPr lang="ru-RU" dirty="0"/>
              <a:t>  з </a:t>
            </a:r>
            <a:r>
              <a:rPr lang="ru-RU" dirty="0" err="1"/>
              <a:t>періодами</a:t>
            </a:r>
            <a:r>
              <a:rPr lang="ru-RU" dirty="0"/>
              <a:t> 2-6 </a:t>
            </a:r>
            <a:r>
              <a:rPr lang="ru-RU" dirty="0" err="1"/>
              <a:t>діб</a:t>
            </a:r>
            <a:r>
              <a:rPr lang="ru-RU" dirty="0"/>
              <a:t> на </a:t>
            </a:r>
            <a:r>
              <a:rPr lang="ru-RU" dirty="0" err="1"/>
              <a:t>фоні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.</a:t>
            </a:r>
          </a:p>
          <a:p>
            <a:r>
              <a:rPr lang="ru-RU" dirty="0"/>
              <a:t>Таким чином ,за </a:t>
            </a:r>
            <a:r>
              <a:rPr lang="ru-RU" dirty="0" err="1"/>
              <a:t>розглядуваний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зростанням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та </a:t>
            </a:r>
            <a:r>
              <a:rPr lang="ru-RU" dirty="0" err="1"/>
              <a:t>геомагнітного</a:t>
            </a:r>
            <a:r>
              <a:rPr lang="ru-RU" dirty="0"/>
              <a:t> </a:t>
            </a:r>
            <a:r>
              <a:rPr lang="ru-RU" dirty="0" err="1"/>
              <a:t>індексу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73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E5422F-C0C3-0C1C-0088-34EC47B49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23092"/>
            <a:ext cx="4835768" cy="30245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014C4-FD96-DE1C-B892-F9F162FBF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747A04-FB2D-BCC7-643F-1523609DC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5369" y="9730"/>
            <a:ext cx="2936631" cy="684827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Рисунок . </a:t>
            </a:r>
            <a:r>
              <a:rPr lang="ru-RU" dirty="0" err="1"/>
              <a:t>Сонячна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( крива </a:t>
            </a:r>
            <a:r>
              <a:rPr lang="ru-RU" dirty="0" err="1"/>
              <a:t>сірого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), </a:t>
            </a:r>
            <a:r>
              <a:rPr lang="ru-RU" dirty="0" err="1"/>
              <a:t>сучасні</a:t>
            </a:r>
            <a:r>
              <a:rPr lang="ru-RU" dirty="0"/>
              <a:t> рухи кори( крива </a:t>
            </a:r>
            <a:r>
              <a:rPr lang="ru-RU" dirty="0" err="1"/>
              <a:t>синього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), </a:t>
            </a:r>
            <a:r>
              <a:rPr lang="ru-RU" dirty="0" err="1"/>
              <a:t>геомагнітний</a:t>
            </a:r>
            <a:r>
              <a:rPr lang="ru-RU" dirty="0"/>
              <a:t> </a:t>
            </a:r>
            <a:r>
              <a:rPr lang="ru-RU" dirty="0" err="1"/>
              <a:t>індекс</a:t>
            </a:r>
            <a:r>
              <a:rPr lang="ru-RU" dirty="0"/>
              <a:t>( крива </a:t>
            </a:r>
            <a:r>
              <a:rPr lang="ru-RU" dirty="0" err="1"/>
              <a:t>жовтого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). </a:t>
            </a:r>
            <a:r>
              <a:rPr lang="ru-RU" dirty="0" err="1"/>
              <a:t>Квітень</a:t>
            </a:r>
            <a:r>
              <a:rPr lang="ru-RU" dirty="0"/>
              <a:t> 2022 року.</a:t>
            </a:r>
          </a:p>
          <a:p>
            <a:r>
              <a:rPr lang="ru-RU" dirty="0"/>
              <a:t>     </a:t>
            </a:r>
            <a:r>
              <a:rPr lang="ru-RU" dirty="0" err="1"/>
              <a:t>Геомагнітний</a:t>
            </a:r>
            <a:r>
              <a:rPr lang="ru-RU" dirty="0"/>
              <a:t> </a:t>
            </a:r>
            <a:r>
              <a:rPr lang="ru-RU" dirty="0" err="1"/>
              <a:t>індекс</a:t>
            </a:r>
            <a:r>
              <a:rPr lang="ru-RU" dirty="0"/>
              <a:t> та </a:t>
            </a:r>
            <a:r>
              <a:rPr lang="ru-RU" dirty="0" err="1"/>
              <a:t>сонячна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: </a:t>
            </a:r>
            <a:r>
              <a:rPr lang="ru-RU" dirty="0" err="1"/>
              <a:t>геомагнітний</a:t>
            </a:r>
            <a:r>
              <a:rPr lang="ru-RU" dirty="0"/>
              <a:t> </a:t>
            </a:r>
            <a:r>
              <a:rPr lang="ru-RU" dirty="0" err="1"/>
              <a:t>індекс</a:t>
            </a:r>
            <a:r>
              <a:rPr lang="ru-RU" dirty="0"/>
              <a:t> </a:t>
            </a:r>
            <a:r>
              <a:rPr lang="ru-RU" dirty="0" err="1"/>
              <a:t>динамічно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 при </a:t>
            </a:r>
            <a:r>
              <a:rPr lang="ru-RU" dirty="0" err="1"/>
              <a:t>мінімумі</a:t>
            </a:r>
            <a:r>
              <a:rPr lang="ru-RU" dirty="0"/>
              <a:t> та </a:t>
            </a:r>
            <a:r>
              <a:rPr lang="ru-RU" dirty="0" err="1"/>
              <a:t>максимумі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 </a:t>
            </a:r>
            <a:r>
              <a:rPr lang="ru-RU" dirty="0" err="1"/>
              <a:t>Періоди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та </a:t>
            </a:r>
            <a:r>
              <a:rPr lang="ru-RU" dirty="0" err="1"/>
              <a:t>рухів</a:t>
            </a:r>
            <a:r>
              <a:rPr lang="ru-RU" dirty="0"/>
              <a:t> кори </a:t>
            </a:r>
            <a:r>
              <a:rPr lang="ru-RU" dirty="0" err="1"/>
              <a:t>корелюються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 Для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динамічних</a:t>
            </a:r>
            <a:r>
              <a:rPr lang="ru-RU" dirty="0"/>
              <a:t> </a:t>
            </a:r>
            <a:r>
              <a:rPr lang="ru-RU" dirty="0" err="1"/>
              <a:t>характристик</a:t>
            </a:r>
            <a:r>
              <a:rPr lang="ru-RU" dirty="0"/>
              <a:t> на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геофізичних</a:t>
            </a:r>
            <a:r>
              <a:rPr lang="ru-RU" dirty="0"/>
              <a:t> та </a:t>
            </a:r>
            <a:r>
              <a:rPr lang="ru-RU" dirty="0" err="1"/>
              <a:t>астрофізичних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 </a:t>
            </a:r>
            <a:r>
              <a:rPr lang="ru-RU" dirty="0" err="1"/>
              <a:t>використано</a:t>
            </a:r>
            <a:r>
              <a:rPr lang="ru-RU" dirty="0"/>
              <a:t> </a:t>
            </a:r>
            <a:r>
              <a:rPr lang="ru-RU" dirty="0" err="1"/>
              <a:t>прискорення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кори в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Оашського</a:t>
            </a:r>
            <a:r>
              <a:rPr lang="ru-RU" dirty="0"/>
              <a:t> </a:t>
            </a:r>
            <a:r>
              <a:rPr lang="ru-RU" dirty="0" err="1"/>
              <a:t>глибинного</a:t>
            </a:r>
            <a:r>
              <a:rPr lang="ru-RU" dirty="0"/>
              <a:t> </a:t>
            </a:r>
            <a:r>
              <a:rPr lang="ru-RU" dirty="0" err="1"/>
              <a:t>розлому</a:t>
            </a:r>
            <a:r>
              <a:rPr lang="ru-RU" dirty="0"/>
              <a:t>(.</a:t>
            </a:r>
          </a:p>
          <a:p>
            <a:endParaRPr lang="ru-RU" dirty="0"/>
          </a:p>
        </p:txBody>
      </p:sp>
      <p:pic>
        <p:nvPicPr>
          <p:cNvPr id="2050" name="Диаграмма 1">
            <a:extLst>
              <a:ext uri="{FF2B5EF4-FFF2-40B4-BE49-F238E27FC236}">
                <a16:creationId xmlns:a16="http://schemas.microsoft.com/office/drawing/2014/main" id="{318185CA-77AD-FEA9-30C1-8D8321B9309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69" y="9729"/>
            <a:ext cx="4677508" cy="308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6C3DCA-43C7-1814-9A45-BC88D05DD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94892"/>
            <a:ext cx="4835769" cy="37988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0B2E1F-EC8B-322A-4B7E-E278F19B0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769" y="3094892"/>
            <a:ext cx="4677508" cy="37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77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{7FB0254E-BB38-41A0-9C63-F14856EB43CE}tf03457452</Template>
  <TotalTime>194</TotalTime>
  <Words>2904</Words>
  <Application>Microsoft Office PowerPoint</Application>
  <PresentationFormat>Широкоэкранный</PresentationFormat>
  <Paragraphs>78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Небесная</vt:lpstr>
      <vt:lpstr>Chart</vt:lpstr>
      <vt:lpstr>   Закарпатське територіальне відділення МАН України Конкурс  МАН-Юніор, дослідник, астроном Науково-дослідницька робота на тему: АСТРОФІЗИЧНИЙ ТА ГЕОДИНАМІЧНИЙ АСПЕКТИ ЕКОЛОГІЧНОГО СТАНУ ЗАКАРПАТТЯ   РОБОТУ Виконали:   Столька Ніколетта Юріївна,   учениця 9-а класу Тросницької ЗОШ І-ІІ ст.;  Столька Анастасія Юріївна,  учениця 8 класу Тросницької ЗОШ І-ІІ ст.;  Білак Вікторія Михайлівна,  учениця 7 класу Тросницької ЗОШ І-ІІ ст.;  Шпонтак Франческа Зоранівна,  учениця 9-класу Фанчиківської ЗОШ І-ІІІ ст.; Фенич Святослава Іванівна, учениця 10 класу Фанчиківської ЗОШ І-ІІІ ст.;  Сабов Арпад Арпадович, учень 10 класу Вилоцької ЗОШ І-ІІІ ст.№2;</vt:lpstr>
      <vt:lpstr>Актуальність проведених досліджень</vt:lpstr>
      <vt:lpstr>Мета , обєкт та предмет дослідження</vt:lpstr>
      <vt:lpstr>Методика дослідження</vt:lpstr>
      <vt:lpstr> Рис. 1. Карта-схема розташування пункті режимних геофізичних, сейсмологічних та деформометричних досліджень на території Закарпатського внутрішнього прогину (1-Режимна геофізична станція ,,Брід”; 2-Режимна геофізична станція ,,Нижнє-Селище”; 3-Режимна геофізична станція ,,Тросник”; 4-Сейсмічна станція ,,Міжгіря”; 5-Сейсмічна станція ,,Рахів”; 6-Режимна геофізична станція ,,Берегове”;7-Режимна геофізична станція ,,Мукачеве”; 8- Пункт деформометричних спостережень,, Королеве”;  9-Сейсмічна станція ,,Ужгород”;10-Режимна геофізична станція ,,Холмовець” (https://www.google.com/maps/d/pdf?mid=1a8Caxd_IRw0Gn84OFTr41rfgQVGLMvUp&amp;hl=ru&amp;pagew=792&amp;pageh=612&amp;llsw=47.391482%2C21.802482&amp;llne=49.311348%2C24.686393).  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Рисунок -Сонячна активність( крива сірого кольору), геомагнітний індекс( крива жовтого кольору), рухи кори( крива синього кольору); б)-сонячна активність( крива синього кольору), рухи кори( крива жовтого кольору).  2022 рік.</vt:lpstr>
      <vt:lpstr>Презентация PowerPoint</vt:lpstr>
      <vt:lpstr>висновки</vt:lpstr>
      <vt:lpstr>Висновки</vt:lpstr>
      <vt:lpstr>Список використаної літератури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2023-04-10T22:17:44Z</dcterms:created>
  <dcterms:modified xsi:type="dcterms:W3CDTF">2023-04-21T16:17:23Z</dcterms:modified>
</cp:coreProperties>
</file>