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3" r:id="rId4"/>
    <p:sldId id="258" r:id="rId5"/>
    <p:sldId id="259" r:id="rId6"/>
    <p:sldId id="265" r:id="rId7"/>
    <p:sldId id="262" r:id="rId8"/>
    <p:sldId id="264" r:id="rId9"/>
    <p:sldId id="260" r:id="rId10"/>
    <p:sldId id="266" r:id="rId11"/>
    <p:sldId id="268" r:id="rId12"/>
    <p:sldId id="269" r:id="rId13"/>
    <p:sldId id="267" r:id="rId14"/>
    <p:sldId id="261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E8781-56C4-47F0-BCB8-29DAE8804B95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374E1-0613-404D-841E-E6F1ED4FE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58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76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340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660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98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27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59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6941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032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25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30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78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7288-4FD4-400F-AC52-85C6E3EA9486}" type="datetimeFigureOut">
              <a:rPr lang="uk-UA" smtClean="0"/>
              <a:t>14.04.2023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F4A5-ADAA-4B00-9E96-9CE4FAF329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335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10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15484" y="525517"/>
            <a:ext cx="11899587" cy="2319399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schemeClr val="bg1"/>
                </a:solidFill>
              </a:rPr>
              <a:t>Активність мурах та фактори, що впливають на їх продуктивність</a:t>
            </a:r>
            <a:r>
              <a:rPr lang="uk-UA" sz="4400" dirty="0"/>
              <a:t/>
            </a:r>
            <a:br>
              <a:rPr lang="uk-UA" sz="4400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8447584" y="4345144"/>
            <a:ext cx="3744416" cy="1800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Роботу виконав: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чень 8-А класу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Ліцею №1</a:t>
            </a:r>
            <a:r>
              <a:rPr kumimoji="0" lang="uk-UA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м. </a:t>
            </a:r>
            <a:r>
              <a:rPr kumimoji="0" lang="uk-UA" sz="1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Копичинці</a:t>
            </a:r>
            <a:endParaRPr lang="uk-UA" sz="1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Копичинецької</a:t>
            </a:r>
            <a:r>
              <a:rPr lang="uk-UA" sz="1400" b="1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міської ради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baseline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Чортківського</a:t>
            </a:r>
            <a:r>
              <a:rPr lang="uk-UA" sz="1400" b="1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Тернопільської області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Володимир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Стецишин</a:t>
            </a:r>
            <a:endParaRPr lang="uk-UA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Керівник: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200" b="1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біології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Діана БОЖУК</a:t>
            </a:r>
            <a:endParaRPr lang="uk-UA" sz="12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8268" y="345433"/>
            <a:ext cx="104227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Середовища існування мурах, ва яких проводились дослідження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43639" y="1175658"/>
            <a:ext cx="2759398" cy="4259615"/>
            <a:chOff x="599622" y="1175658"/>
            <a:chExt cx="2759398" cy="425961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22" y="1175658"/>
              <a:ext cx="2689548" cy="35860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599622" y="4912053"/>
              <a:ext cx="2759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 smtClean="0"/>
                <a:t>Міський парк</a:t>
              </a:r>
              <a:endParaRPr lang="uk-UA" sz="28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828575" y="1175658"/>
            <a:ext cx="2689548" cy="4259615"/>
            <a:chOff x="8828575" y="1175658"/>
            <a:chExt cx="2689548" cy="425961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575" y="1175658"/>
              <a:ext cx="2689548" cy="35860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8901404" y="4912053"/>
              <a:ext cx="2459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 smtClean="0"/>
                <a:t>Берег </a:t>
              </a:r>
              <a:r>
                <a:rPr lang="uk-UA" sz="2800" dirty="0" err="1" smtClean="0"/>
                <a:t>Нічлави</a:t>
              </a:r>
              <a:endParaRPr lang="uk-UA" sz="28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628002" y="1175658"/>
            <a:ext cx="5141541" cy="4711057"/>
            <a:chOff x="3628002" y="1175658"/>
            <a:chExt cx="5141541" cy="471105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628002" y="1175658"/>
              <a:ext cx="4805758" cy="4711057"/>
              <a:chOff x="3628002" y="1175658"/>
              <a:chExt cx="4805758" cy="4711057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253" y="1175658"/>
                <a:ext cx="3871507" cy="290605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8002" y="2890710"/>
                <a:ext cx="2250283" cy="299600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010145" y="4204046"/>
              <a:ext cx="2759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 smtClean="0"/>
                <a:t>Міський ліс</a:t>
              </a:r>
              <a:endParaRPr lang="uk-UA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890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3669">
            <a:off x="1826970" y="3904088"/>
            <a:ext cx="3763401" cy="23207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5503" y="279172"/>
            <a:ext cx="42477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Що таке мурашник?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9903" y="1323313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Roboto"/>
              </a:rPr>
              <a:t>Мурашник - це особлива споруда, яку </a:t>
            </a:r>
            <a:r>
              <a:rPr lang="uk-UA" dirty="0" err="1">
                <a:latin typeface="Roboto"/>
              </a:rPr>
              <a:t>мурахи</a:t>
            </a:r>
            <a:r>
              <a:rPr lang="uk-UA" dirty="0">
                <a:latin typeface="Roboto"/>
              </a:rPr>
              <a:t> будують для життя і розмноження. Мурашники можуть мати різну форму і розмір, в залежності від виду мурах і їх потреб.</a:t>
            </a:r>
            <a:br>
              <a:rPr lang="uk-UA" dirty="0">
                <a:latin typeface="Roboto"/>
              </a:rPr>
            </a:br>
            <a:r>
              <a:rPr lang="uk-UA" dirty="0">
                <a:latin typeface="Roboto"/>
              </a:rPr>
              <a:t/>
            </a:r>
            <a:br>
              <a:rPr lang="uk-UA" dirty="0">
                <a:latin typeface="Roboto"/>
              </a:rPr>
            </a:br>
            <a:r>
              <a:rPr lang="uk-UA" dirty="0">
                <a:latin typeface="Roboto"/>
              </a:rPr>
              <a:t>Зазвичай мурашники виготовляють із будівельних матеріалів: землі, піску, трави чи інших матеріалів, які знаходяться поблизу місця будівництва мурашника. Мурашники мають один або кілька входів і відкриті або закриті камери, в яких мурашки живуть і вирощують своє потомство.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90897" y="48975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Roboto"/>
              </a:rPr>
              <a:t>Основна функція мурашників — захист мурах від небезпеки і створення оптимальних умов для їх життя і розвитку. Мурашники також відіграють важливу роль у взаємодії мурах з іншими комахами та підтримці біологічної рівноваги в екосистемі. </a:t>
            </a:r>
            <a:endParaRPr lang="uk-UA" dirty="0"/>
          </a:p>
        </p:txBody>
      </p:sp>
      <p:pic>
        <p:nvPicPr>
          <p:cNvPr id="3074" name="Picture 2" descr="Волинський ліс Мурашник InterNetri Ukraine 2040559876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60" y="1044113"/>
            <a:ext cx="4668673" cy="3126140"/>
          </a:xfrm>
          <a:prstGeom prst="roundRect">
            <a:avLst>
              <a:gd name="adj" fmla="val 280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7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4359" y="0"/>
            <a:ext cx="40391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Будова мурашника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Як наркотики призводять до деградації усього суспільства - пояснюю на  прикладі мурашника | Тут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10" y="1211622"/>
            <a:ext cx="4739557" cy="248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084" y="136966"/>
            <a:ext cx="65794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Мурашник зазвичай складається з кількох частин, а саме: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Входи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Мурашники можуть мати один або декілька входів, які зазвичай знаходяться на різних сторонах мурашника. Входи зазвичай мають вигляд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тунелів,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які можуть бути заблоковані за допомогою мурашиних тіл або інших матеріалів для захисту мурашників від нападів ворогів.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Камери: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 простір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всередині мурашника, де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мурахи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живуть та вирощують свої нащадки. </a:t>
            </a:r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Тунелі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ц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проходи всередині мурашника, які з'єднують камери між собою. Тунелі можуть бути довгими або короткими, прямими або згинаються під різним кутом.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Гніздо: Гніздо - це основна камера мурашника, де зазвичай знаходиться матка мурах. Гніздо може бути вкрите спеціальною захисною оболонкою, яка допомагає зберігати оптимальну температуру та вологість всередині гнізда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5933" y="3867806"/>
            <a:ext cx="5396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Під час надмірної вологості чи зниження температур, мурашник є </a:t>
            </a:r>
            <a:r>
              <a:rPr lang="uk-UA" dirty="0" err="1" smtClean="0"/>
              <a:t>прихистком</a:t>
            </a:r>
            <a:r>
              <a:rPr lang="uk-UA" dirty="0" smtClean="0"/>
              <a:t> для мурах.</a:t>
            </a:r>
            <a:r>
              <a:rPr lang="uk-UA" dirty="0"/>
              <a:t> Коли </a:t>
            </a:r>
            <a:r>
              <a:rPr lang="uk-UA" dirty="0" err="1"/>
              <a:t>мурахи</a:t>
            </a:r>
            <a:r>
              <a:rPr lang="uk-UA" dirty="0"/>
              <a:t> відчувають надмірну вологість або низьку температуру, вони можуть збиратися разом в камері гнізда, щоб </a:t>
            </a:r>
            <a:r>
              <a:rPr lang="uk-UA" dirty="0" err="1"/>
              <a:t>зігрітися</a:t>
            </a:r>
            <a:r>
              <a:rPr lang="uk-UA" dirty="0"/>
              <a:t> тілами один до одного та зберегти тепло. Крім того, </a:t>
            </a:r>
            <a:r>
              <a:rPr lang="uk-UA" dirty="0" smtClean="0"/>
              <a:t>вони </a:t>
            </a:r>
            <a:r>
              <a:rPr lang="uk-UA" dirty="0"/>
              <a:t>можуть використовувати свої тіла як ізоляційний матеріал, щоб захистити себе та своє гніздо від негоди.</a:t>
            </a:r>
          </a:p>
        </p:txBody>
      </p:sp>
    </p:spTree>
    <p:extLst>
      <p:ext uri="{BB962C8B-B14F-4D97-AF65-F5344CB8AC3E}">
        <p14:creationId xmlns:p14="http://schemas.microsoft.com/office/powerpoint/2010/main" val="19683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242" y="118117"/>
            <a:ext cx="34250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Спостереження:</a:t>
            </a:r>
            <a:endParaRPr lang="uk-U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489" y="5779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Погодні умов, що різко погіршилися наприкінці березня  знизили продуктивність діяльності мурах та сповільнили процес переходу із  зимового періоду.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311" y="53274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Однак, коли температура почала підніматися,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мурахи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повернулись до звичного для них ритму, тому що сонячні промені можуть забезпечити необхідну теплову енергію, яка потрібна для організму.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47197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Збільшення кількості опадів також було однією з причин зниження активності мурах.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36" y="1634666"/>
            <a:ext cx="4224223" cy="298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6" y="1049054"/>
            <a:ext cx="4894213" cy="3670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8171"/>
          <a:stretch/>
        </p:blipFill>
        <p:spPr bwMode="auto">
          <a:xfrm>
            <a:off x="7066659" y="5402130"/>
            <a:ext cx="3815500" cy="117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6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23" y="328863"/>
            <a:ext cx="713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Висновки:</a:t>
            </a:r>
            <a:endParaRPr lang="uk-UA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09898" y="468850"/>
            <a:ext cx="7564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800" dirty="0" err="1"/>
              <a:t>Мурахи</a:t>
            </a:r>
            <a:r>
              <a:rPr lang="uk-UA" sz="2800" dirty="0"/>
              <a:t> відіграють важливу роль у екосистемі, зокрема, захищаючи рослини від шкідників і розносять насіння.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800" dirty="0"/>
              <a:t>Активність мурах напряму залежить від температурних умов та кількості опадів.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623" y="913638"/>
            <a:ext cx="5119265" cy="5119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1982" y="3854259"/>
            <a:ext cx="4699839" cy="28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4613" y="0"/>
            <a:ext cx="833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Актуальність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дослідження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1578" y="1651064"/>
            <a:ext cx="4082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Актуальність</a:t>
            </a:r>
            <a:r>
              <a:rPr lang="uk-UA" dirty="0"/>
              <a:t> даного дослідження полягає у тому, що </a:t>
            </a:r>
            <a:r>
              <a:rPr lang="uk-UA" dirty="0" err="1"/>
              <a:t>мурахи</a:t>
            </a:r>
            <a:r>
              <a:rPr lang="uk-UA" dirty="0"/>
              <a:t> є одними з найбільш поширених комах у світі, і їх вплив на екосистеми є значним. Вони можуть мати важливу роль у розповсюдженні насіння рослин, контролю шкідників, а також забезпечувати харчові ресурси для інших комах та тварин.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5725" y="2751221"/>
            <a:ext cx="4342107" cy="3243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8296" y="947393"/>
            <a:ext cx="4463622" cy="44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958" y="77564"/>
            <a:ext cx="1938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Мета: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66952" y="4153998"/>
            <a:ext cx="5309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Дослідження </a:t>
            </a:r>
            <a:r>
              <a:rPr lang="uk-UA" dirty="0"/>
              <a:t>поведінки мурах ранньою </a:t>
            </a:r>
            <a:r>
              <a:rPr lang="uk-UA" dirty="0" smtClean="0"/>
              <a:t>весною: вивчення </a:t>
            </a:r>
            <a:r>
              <a:rPr lang="uk-UA" dirty="0"/>
              <a:t>їх взаємодії між собою та з рослинами в умовах березневої </a:t>
            </a:r>
            <a:r>
              <a:rPr lang="uk-UA" dirty="0" smtClean="0"/>
              <a:t>та квітневої погоди </a:t>
            </a:r>
            <a:r>
              <a:rPr lang="uk-UA" dirty="0"/>
              <a:t>на Тернопільщині. </a:t>
            </a:r>
            <a:r>
              <a:rPr lang="uk-UA" dirty="0" smtClean="0"/>
              <a:t>А також </a:t>
            </a:r>
            <a:r>
              <a:rPr lang="uk-UA" dirty="0"/>
              <a:t>встановлення можливої залежності між погодними умовами та активністю </a:t>
            </a:r>
            <a:r>
              <a:rPr lang="uk-UA" dirty="0" smtClean="0"/>
              <a:t>мурах.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1076" y="-89352"/>
            <a:ext cx="3730686" cy="3052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5" y="2963471"/>
            <a:ext cx="5288067" cy="3172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592" y="523438"/>
            <a:ext cx="4568299" cy="304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1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211" y="357094"/>
            <a:ext cx="521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Завдання:</a:t>
            </a:r>
            <a:endParaRPr lang="uk-UA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28101"/>
            <a:ext cx="3918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Визначте, чи існує зв’язок між погодними умовами ранньої весни та активністю мурах.</a:t>
            </a:r>
            <a:endParaRPr lang="uk-UA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Дослідити вплив мурах на розповсюдження насіння рослин, шкідників та інших комах.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55" y="1441938"/>
            <a:ext cx="7988213" cy="5322146"/>
          </a:xfrm>
          <a:prstGeom prst="snip2DiagRect">
            <a:avLst>
              <a:gd name="adj1" fmla="val 118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0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84308" y="3742013"/>
            <a:ext cx="6010380" cy="2809568"/>
            <a:chOff x="355585" y="4241075"/>
            <a:chExt cx="5149370" cy="22321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5585" y="4241075"/>
              <a:ext cx="2597794" cy="210998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7711" y="4615543"/>
              <a:ext cx="2487244" cy="185766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3713" y="322218"/>
            <a:ext cx="790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Взаємодія з іншими видами комах </a:t>
            </a:r>
            <a:endParaRPr lang="uk-UA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13" y="1848349"/>
            <a:ext cx="6096001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характерна великою кількістю взаємодій між різними видами комах, зокрема мурахами. Однією з найбільш помітних взаємодій є конкуренція за такі ресурси, як квіти медяної роси.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бджолами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комахами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доступ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7734"/>
          <a:stretch/>
        </p:blipFill>
        <p:spPr>
          <a:xfrm>
            <a:off x="6810103" y="356831"/>
            <a:ext cx="5129350" cy="4732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1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6211" y="444138"/>
            <a:ext cx="790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Взаємодія з іншими видами комах </a:t>
            </a:r>
            <a:endParaRPr lang="uk-UA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6388" y="3182206"/>
            <a:ext cx="501613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деяких випадках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мурахи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співпрацюють з іншими комахами, щоб захистити себе від хижаків і конкурентів. Наприклад, деякі види мурах можуть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захищати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медоносні рослини від таких шкідників, як жуки та черв’яки. Це корисно для популяцій рослин 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цілому.</a:t>
            </a:r>
            <a:r>
              <a:rPr lang="uk-UA" dirty="0">
                <a:solidFill>
                  <a:srgbClr val="333333"/>
                </a:solidFill>
                <a:latin typeface="Roboto"/>
              </a:rPr>
              <a:t/>
            </a:r>
            <a:br>
              <a:rPr lang="uk-UA" dirty="0">
                <a:solidFill>
                  <a:srgbClr val="333333"/>
                </a:solidFill>
                <a:latin typeface="Roboto"/>
              </a:rPr>
            </a:br>
            <a:r>
              <a:rPr lang="uk-UA" dirty="0">
                <a:solidFill>
                  <a:srgbClr val="333333"/>
                </a:solidFill>
                <a:latin typeface="Roboto"/>
              </a:rPr>
              <a:t/>
            </a:r>
            <a:br>
              <a:rPr lang="uk-UA" dirty="0">
                <a:solidFill>
                  <a:srgbClr val="333333"/>
                </a:solidFill>
                <a:latin typeface="Roboto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комахами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1" b="4828"/>
          <a:stretch/>
        </p:blipFill>
        <p:spPr>
          <a:xfrm>
            <a:off x="5956663" y="1995862"/>
            <a:ext cx="6122126" cy="4657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7" y="300160"/>
            <a:ext cx="4115072" cy="259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5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8547" y="212212"/>
            <a:ext cx="790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Взаємодія з рослинами</a:t>
            </a:r>
            <a:endParaRPr lang="uk-U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6091" y="1538798"/>
            <a:ext cx="51380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333333"/>
                </a:solidFill>
                <a:latin typeface="Roboto"/>
              </a:rPr>
              <a:t>У взаємодії з рослинами </a:t>
            </a:r>
            <a:r>
              <a:rPr lang="uk-UA" dirty="0" err="1">
                <a:solidFill>
                  <a:srgbClr val="333333"/>
                </a:solidFill>
                <a:latin typeface="Roboto"/>
              </a:rPr>
              <a:t>мурахи</a:t>
            </a:r>
            <a:r>
              <a:rPr lang="uk-UA" dirty="0">
                <a:solidFill>
                  <a:srgbClr val="333333"/>
                </a:solidFill>
                <a:latin typeface="Roboto"/>
              </a:rPr>
              <a:t> можуть брати участь у поширенні насіння та запилюванні квітів, але також можуть завдавати шкоди шляхом пошкодження листя та пагонів.</a:t>
            </a:r>
            <a:br>
              <a:rPr lang="uk-UA" dirty="0">
                <a:solidFill>
                  <a:srgbClr val="333333"/>
                </a:solidFill>
                <a:latin typeface="Roboto"/>
              </a:rPr>
            </a:br>
            <a:r>
              <a:rPr lang="uk-UA" dirty="0">
                <a:solidFill>
                  <a:srgbClr val="333333"/>
                </a:solidFill>
                <a:latin typeface="Roboto"/>
              </a:rPr>
              <a:t/>
            </a:r>
            <a:br>
              <a:rPr lang="uk-UA" dirty="0">
                <a:solidFill>
                  <a:srgbClr val="333333"/>
                </a:solidFill>
                <a:latin typeface="Roboto"/>
              </a:rPr>
            </a:br>
            <a:r>
              <a:rPr lang="uk-UA" dirty="0">
                <a:solidFill>
                  <a:srgbClr val="333333"/>
                </a:solidFill>
                <a:latin typeface="Roboto"/>
              </a:rPr>
              <a:t>У ранню весну на Тернопільщині багато рослин починають активно рости та цвісти, зокрема медоносні рослини, які приваблюють багато комах, включаючи мурах. Взаємодія мурах з цими рослинами може мати велике значення для екосистеми, оскільки </a:t>
            </a:r>
            <a:r>
              <a:rPr lang="uk-UA" dirty="0" err="1">
                <a:solidFill>
                  <a:srgbClr val="333333"/>
                </a:solidFill>
                <a:latin typeface="Roboto"/>
              </a:rPr>
              <a:t>мурахи</a:t>
            </a:r>
            <a:r>
              <a:rPr lang="uk-UA" dirty="0">
                <a:solidFill>
                  <a:srgbClr val="333333"/>
                </a:solidFill>
                <a:latin typeface="Roboto"/>
              </a:rPr>
              <a:t> можуть брати участь у процесі запилювання квітів та поширенні насіння, що впливає на розподіл рослин у природному середовищі.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203" y="2534193"/>
            <a:ext cx="6300636" cy="3911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94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8547" y="212212"/>
            <a:ext cx="790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Взаємодія з рослинами</a:t>
            </a:r>
            <a:endParaRPr lang="uk-U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926" y="1672046"/>
            <a:ext cx="4284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333333"/>
                </a:solidFill>
                <a:latin typeface="Roboto"/>
              </a:rPr>
              <a:t>Однак, деякі види мурах можуть завдавати шкоди рослинам шляхом пошкодження листя та пагонів, зокрема, якщо рослини містять солодкий нектар. У такому випадку, </a:t>
            </a:r>
            <a:r>
              <a:rPr lang="uk-UA" dirty="0" err="1">
                <a:solidFill>
                  <a:srgbClr val="333333"/>
                </a:solidFill>
                <a:latin typeface="Roboto"/>
              </a:rPr>
              <a:t>мурахи</a:t>
            </a:r>
            <a:r>
              <a:rPr lang="uk-UA" dirty="0">
                <a:solidFill>
                  <a:srgbClr val="333333"/>
                </a:solidFill>
                <a:latin typeface="Roboto"/>
              </a:rPr>
              <a:t> можуть приваблювати шкідливих комах, які також можуть завдати шкоди рослинам.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966" y="1297577"/>
            <a:ext cx="7143588" cy="5357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04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4092"/>
            <a:ext cx="786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Вплив погодних умов на активність мурах</a:t>
            </a:r>
            <a:endParaRPr lang="uk-UA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195" y="922678"/>
            <a:ext cx="4481647" cy="2987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35350" y="450339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Roboto"/>
              </a:rPr>
              <a:t>Зазвичай навесні, коли температура повітря вище 10 градусів за Цельсієм,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мурахи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активізуються і вилазять з гнізд. Однак при різкій зміні температури або дощі </a:t>
            </a:r>
            <a:r>
              <a:rPr lang="uk-UA" dirty="0" err="1">
                <a:solidFill>
                  <a:srgbClr val="000000"/>
                </a:solidFill>
                <a:latin typeface="Roboto"/>
              </a:rPr>
              <a:t>мурахи</a:t>
            </a:r>
            <a:r>
              <a:rPr lang="uk-UA" dirty="0">
                <a:solidFill>
                  <a:srgbClr val="000000"/>
                </a:solidFill>
                <a:latin typeface="Roboto"/>
              </a:rPr>
              <a:t> можуть залишитися в гнізді, щоб уникнути погіршення умов життя і знайти їжу. Іншими словами, погода може вплинути на рівень активності та пересування мурах з часом.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1" y="1534885"/>
            <a:ext cx="5396413" cy="4047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65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767</Words>
  <Application>Microsoft Office PowerPoint</Application>
  <PresentationFormat>Довільний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Тема Office</vt:lpstr>
      <vt:lpstr>Активність мурах та фактори, що впливають на їх продуктивність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Вплив мурах на екологію та їхню роль у біорізноманітті </dc:title>
  <dc:creator>Utente</dc:creator>
  <cp:lastModifiedBy>User</cp:lastModifiedBy>
  <cp:revision>21</cp:revision>
  <dcterms:created xsi:type="dcterms:W3CDTF">2023-03-30T16:56:44Z</dcterms:created>
  <dcterms:modified xsi:type="dcterms:W3CDTF">2023-04-14T05:17:48Z</dcterms:modified>
</cp:coreProperties>
</file>