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0"/>
  </p:notesMasterIdLst>
  <p:sldIdLst>
    <p:sldId id="256" r:id="rId2"/>
    <p:sldId id="257" r:id="rId3"/>
    <p:sldId id="264" r:id="rId4"/>
    <p:sldId id="263" r:id="rId5"/>
    <p:sldId id="258" r:id="rId6"/>
    <p:sldId id="259" r:id="rId7"/>
    <p:sldId id="261" r:id="rId8"/>
    <p:sldId id="262"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3" d="100"/>
          <a:sy n="73" d="100"/>
        </p:scale>
        <p:origin x="-1212" y="-18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8896EB-168C-4D4F-B1DE-E491945FE0EB}" type="datetimeFigureOut">
              <a:rPr lang="ru-RU" smtClean="0"/>
              <a:pPr/>
              <a:t>12.04.2023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2DC304-AC75-40AA-B675-011ABC810B99}"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52DC304-AC75-40AA-B675-011ABC810B99}" type="slidenum">
              <a:rPr lang="ru-RU" smtClean="0"/>
              <a:pPr/>
              <a:t>5</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052DC304-AC75-40AA-B675-011ABC810B99}" type="slidenum">
              <a:rPr lang="ru-RU" smtClean="0"/>
              <a:pPr/>
              <a:t>8</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12.04.2023</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12.04.2023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12.04.2023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12.04.2023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12.04.2023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12.04.2023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12.04.2023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12.04.2023</a:t>
            </a:fld>
            <a:endParaRPr lang="ru-RU"/>
          </a:p>
        </p:txBody>
      </p:sp>
      <p:sp>
        <p:nvSpPr>
          <p:cNvPr id="8" name="Номер слайда 7"/>
          <p:cNvSpPr>
            <a:spLocks noGrp="1"/>
          </p:cNvSpPr>
          <p:nvPr>
            <p:ph type="sldNum" sz="quarter" idx="11"/>
          </p:nvPr>
        </p:nvSpPr>
        <p:spPr/>
        <p:txBody>
          <a:bodyPr/>
          <a:lstStyle/>
          <a:p>
            <a:fld id="{725C68B6-61C2-468F-89AB-4B9F7531AA68}" type="slidenum">
              <a:rPr lang="ru-RU" smtClean="0"/>
              <a:pPr/>
              <a:t>‹#›</a:t>
            </a:fld>
            <a:endParaRPr lang="ru-RU"/>
          </a:p>
        </p:txBody>
      </p:sp>
      <p:sp>
        <p:nvSpPr>
          <p:cNvPr id="9" name="Нижний колонтитул 8"/>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12.04.2023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12.04.2023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156448" y="6422064"/>
            <a:ext cx="762000" cy="365125"/>
          </a:xfrm>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457200" y="6422064"/>
            <a:ext cx="2133600" cy="365125"/>
          </a:xfrm>
        </p:spPr>
        <p:txBody>
          <a:bodyPr/>
          <a:lstStyle/>
          <a:p>
            <a:fld id="{5B106E36-FD25-4E2D-B0AA-010F637433A0}" type="datetimeFigureOut">
              <a:rPr lang="ru-RU" smtClean="0"/>
              <a:pPr/>
              <a:t>12.04.2023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5B106E36-FD25-4E2D-B0AA-010F637433A0}" type="datetimeFigureOut">
              <a:rPr lang="ru-RU" smtClean="0"/>
              <a:pPr/>
              <a:t>12.04.2023</a:t>
            </a:fld>
            <a:endParaRPr lang="ru-RU"/>
          </a:p>
        </p:txBody>
      </p:sp>
      <p:sp>
        <p:nvSpPr>
          <p:cNvPr id="22" name="Нижний колонтитул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ru-RU"/>
          </a:p>
        </p:txBody>
      </p:sp>
      <p:sp>
        <p:nvSpPr>
          <p:cNvPr id="18" name="Номер слайда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allpaperset.com/gollum-wallpaper"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violity.shop/kak-pravilno-chistit-kollektsionnye-monety/" TargetMode="External"/><Relationship Id="rId5" Type="http://schemas.openxmlformats.org/officeDocument/2006/relationships/hyperlink" Target="http://resource.history.org.ua/cgi-bin/eiu/history.exe?Z21ID=&amp;I21DBN=EIU&amp;P21DBN=EIU&amp;S21STN=1&amp;S21REF=10&amp;S21FMT=eiu_all&amp;C21COM=S&amp;S21CNR=20&amp;S21P01=0&amp;S21P02=0&amp;S21P03=TRN=&amp;S21COLORTERMS=0&amp;S21STR=Perebudova" TargetMode="External"/><Relationship Id="rId4" Type="http://schemas.openxmlformats.org/officeDocument/2006/relationships/hyperlink" Target="https://www.meme-arsenal.com/create/template/6934533"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642918"/>
            <a:ext cx="7772400" cy="3000396"/>
          </a:xfrm>
        </p:spPr>
        <p:txBody>
          <a:bodyPr>
            <a:noAutofit/>
          </a:bodyPr>
          <a:lstStyle/>
          <a:p>
            <a:pPr algn="ctr"/>
            <a:r>
              <a:rPr lang="uk-UA" sz="5400" dirty="0" smtClean="0">
                <a:solidFill>
                  <a:schemeClr val="bg2"/>
                </a:solidFill>
              </a:rPr>
              <a:t>Дослідження монет періоду </a:t>
            </a:r>
            <a:br>
              <a:rPr lang="uk-UA" sz="5400" dirty="0" smtClean="0">
                <a:solidFill>
                  <a:schemeClr val="bg2"/>
                </a:solidFill>
              </a:rPr>
            </a:br>
            <a:r>
              <a:rPr lang="uk-UA" sz="5400" dirty="0" smtClean="0">
                <a:solidFill>
                  <a:schemeClr val="bg2"/>
                </a:solidFill>
              </a:rPr>
              <a:t>Радянського Союзу</a:t>
            </a:r>
            <a:endParaRPr lang="ru-RU" sz="5400" dirty="0">
              <a:solidFill>
                <a:schemeClr val="bg2"/>
              </a:solidFill>
            </a:endParaRPr>
          </a:p>
        </p:txBody>
      </p:sp>
      <p:sp>
        <p:nvSpPr>
          <p:cNvPr id="4" name="Текст 3"/>
          <p:cNvSpPr>
            <a:spLocks noGrp="1"/>
          </p:cNvSpPr>
          <p:nvPr>
            <p:ph type="body" idx="1"/>
          </p:nvPr>
        </p:nvSpPr>
        <p:spPr>
          <a:xfrm>
            <a:off x="0" y="4286256"/>
            <a:ext cx="8572560" cy="1571636"/>
          </a:xfrm>
        </p:spPr>
        <p:txBody>
          <a:bodyPr>
            <a:noAutofit/>
          </a:bodyPr>
          <a:lstStyle/>
          <a:p>
            <a:r>
              <a:rPr lang="uk-UA" sz="2400" b="1" i="1" dirty="0" smtClean="0">
                <a:solidFill>
                  <a:schemeClr val="bg2"/>
                </a:solidFill>
                <a:latin typeface="Times New Roman" pitchFamily="18" charset="0"/>
                <a:cs typeface="Times New Roman" pitchFamily="18" charset="0"/>
              </a:rPr>
              <a:t>Автор: </a:t>
            </a:r>
            <a:r>
              <a:rPr lang="uk-UA" dirty="0" smtClean="0">
                <a:solidFill>
                  <a:schemeClr val="bg2"/>
                </a:solidFill>
                <a:latin typeface="Times New Roman" pitchFamily="18" charset="0"/>
                <a:cs typeface="Times New Roman" pitchFamily="18" charset="0"/>
              </a:rPr>
              <a:t>Степаненко Станіслав Вікторович, учень 8-А класу Опорного закладу освіти </a:t>
            </a:r>
            <a:r>
              <a:rPr lang="uk-UA" dirty="0" err="1" smtClean="0">
                <a:solidFill>
                  <a:schemeClr val="bg2"/>
                </a:solidFill>
                <a:latin typeface="Times New Roman" pitchFamily="18" charset="0"/>
                <a:cs typeface="Times New Roman" pitchFamily="18" charset="0"/>
              </a:rPr>
              <a:t>“Миргородський</a:t>
            </a:r>
            <a:r>
              <a:rPr lang="uk-UA" dirty="0" smtClean="0">
                <a:solidFill>
                  <a:schemeClr val="bg2"/>
                </a:solidFill>
                <a:latin typeface="Times New Roman" pitchFamily="18" charset="0"/>
                <a:cs typeface="Times New Roman" pitchFamily="18" charset="0"/>
              </a:rPr>
              <a:t> ліцей ім. І. А. </a:t>
            </a:r>
            <a:r>
              <a:rPr lang="uk-UA" dirty="0" err="1" smtClean="0">
                <a:solidFill>
                  <a:schemeClr val="bg2"/>
                </a:solidFill>
                <a:latin typeface="Times New Roman" pitchFamily="18" charset="0"/>
                <a:cs typeface="Times New Roman" pitchFamily="18" charset="0"/>
              </a:rPr>
              <a:t>Зубковського”</a:t>
            </a:r>
            <a:endParaRPr lang="uk-UA" dirty="0" smtClean="0">
              <a:solidFill>
                <a:schemeClr val="bg2"/>
              </a:solidFill>
              <a:latin typeface="Times New Roman" pitchFamily="18" charset="0"/>
              <a:cs typeface="Times New Roman" pitchFamily="18" charset="0"/>
            </a:endParaRPr>
          </a:p>
          <a:p>
            <a:r>
              <a:rPr lang="uk-UA" sz="2400" b="1" i="1" dirty="0" smtClean="0">
                <a:solidFill>
                  <a:schemeClr val="bg2"/>
                </a:solidFill>
                <a:latin typeface="Times New Roman" pitchFamily="18" charset="0"/>
                <a:cs typeface="Times New Roman" pitchFamily="18" charset="0"/>
              </a:rPr>
              <a:t>Керівник:</a:t>
            </a:r>
            <a:r>
              <a:rPr lang="ru-RU" sz="2400" b="1" i="1" dirty="0" smtClean="0">
                <a:solidFill>
                  <a:schemeClr val="bg2"/>
                </a:solidFill>
                <a:latin typeface="Times New Roman" pitchFamily="18" charset="0"/>
                <a:cs typeface="Times New Roman" pitchFamily="18" charset="0"/>
              </a:rPr>
              <a:t> </a:t>
            </a:r>
            <a:r>
              <a:rPr lang="ru-RU" dirty="0" err="1" smtClean="0">
                <a:solidFill>
                  <a:schemeClr val="bg2"/>
                </a:solidFill>
                <a:latin typeface="Times New Roman" pitchFamily="18" charset="0"/>
                <a:cs typeface="Times New Roman" pitchFamily="18" charset="0"/>
              </a:rPr>
              <a:t>Багатиренко</a:t>
            </a:r>
            <a:r>
              <a:rPr lang="ru-RU" dirty="0" smtClean="0">
                <a:solidFill>
                  <a:schemeClr val="bg2"/>
                </a:solidFill>
                <a:latin typeface="Times New Roman" pitchFamily="18" charset="0"/>
                <a:cs typeface="Times New Roman" pitchFamily="18" charset="0"/>
              </a:rPr>
              <a:t> </a:t>
            </a:r>
            <a:r>
              <a:rPr lang="ru-RU" dirty="0" err="1" smtClean="0">
                <a:solidFill>
                  <a:schemeClr val="bg2"/>
                </a:solidFill>
                <a:latin typeface="Times New Roman" pitchFamily="18" charset="0"/>
                <a:cs typeface="Times New Roman" pitchFamily="18" charset="0"/>
              </a:rPr>
              <a:t>Олена</a:t>
            </a:r>
            <a:r>
              <a:rPr lang="ru-RU" dirty="0" smtClean="0">
                <a:solidFill>
                  <a:schemeClr val="bg2"/>
                </a:solidFill>
                <a:latin typeface="Times New Roman" pitchFamily="18" charset="0"/>
                <a:cs typeface="Times New Roman" pitchFamily="18" charset="0"/>
              </a:rPr>
              <a:t> Серг</a:t>
            </a:r>
            <a:r>
              <a:rPr lang="uk-UA" dirty="0" err="1" smtClean="0">
                <a:solidFill>
                  <a:schemeClr val="bg2"/>
                </a:solidFill>
                <a:latin typeface="Times New Roman" pitchFamily="18" charset="0"/>
                <a:cs typeface="Times New Roman" pitchFamily="18" charset="0"/>
              </a:rPr>
              <a:t>іївна</a:t>
            </a:r>
            <a:r>
              <a:rPr lang="uk-UA" dirty="0" smtClean="0">
                <a:solidFill>
                  <a:schemeClr val="bg2"/>
                </a:solidFill>
                <a:latin typeface="Times New Roman" pitchFamily="18" charset="0"/>
                <a:cs typeface="Times New Roman" pitchFamily="18" charset="0"/>
              </a:rPr>
              <a:t>, вчитель історії Опорного закладу освіти </a:t>
            </a:r>
            <a:r>
              <a:rPr lang="uk-UA" dirty="0" err="1" smtClean="0">
                <a:solidFill>
                  <a:schemeClr val="bg2"/>
                </a:solidFill>
                <a:latin typeface="Times New Roman" pitchFamily="18" charset="0"/>
                <a:cs typeface="Times New Roman" pitchFamily="18" charset="0"/>
              </a:rPr>
              <a:t>“Миргородський</a:t>
            </a:r>
            <a:r>
              <a:rPr lang="uk-UA" dirty="0" smtClean="0">
                <a:solidFill>
                  <a:schemeClr val="bg2"/>
                </a:solidFill>
                <a:latin typeface="Times New Roman" pitchFamily="18" charset="0"/>
                <a:cs typeface="Times New Roman" pitchFamily="18" charset="0"/>
              </a:rPr>
              <a:t> ліцей ім. І. А. </a:t>
            </a:r>
            <a:r>
              <a:rPr lang="uk-UA" dirty="0" err="1" smtClean="0">
                <a:solidFill>
                  <a:schemeClr val="bg2"/>
                </a:solidFill>
                <a:latin typeface="Times New Roman" pitchFamily="18" charset="0"/>
                <a:cs typeface="Times New Roman" pitchFamily="18" charset="0"/>
              </a:rPr>
              <a:t>Зубковського”</a:t>
            </a:r>
            <a:endParaRPr lang="uk-UA" dirty="0" smtClean="0">
              <a:solidFill>
                <a:schemeClr val="bg2"/>
              </a:solidFill>
              <a:latin typeface="Times New Roman" pitchFamily="18" charset="0"/>
              <a:cs typeface="Times New Roman" pitchFamily="18" charset="0"/>
            </a:endParaRPr>
          </a:p>
        </p:txBody>
      </p:sp>
      <p:sp>
        <p:nvSpPr>
          <p:cNvPr id="5" name="TextBox 4"/>
          <p:cNvSpPr txBox="1"/>
          <p:nvPr/>
        </p:nvSpPr>
        <p:spPr>
          <a:xfrm>
            <a:off x="3428992" y="6286520"/>
            <a:ext cx="2214578" cy="369332"/>
          </a:xfrm>
          <a:prstGeom prst="rect">
            <a:avLst/>
          </a:prstGeom>
          <a:noFill/>
        </p:spPr>
        <p:txBody>
          <a:bodyPr wrap="square" rtlCol="0">
            <a:spAutoFit/>
          </a:bodyPr>
          <a:lstStyle/>
          <a:p>
            <a:r>
              <a:rPr lang="uk-UA" dirty="0" smtClean="0"/>
              <a:t>м. Миргород</a:t>
            </a:r>
            <a:endParaRPr lang="uk-UA"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14290"/>
            <a:ext cx="6629400" cy="1826363"/>
          </a:xfrm>
        </p:spPr>
        <p:txBody>
          <a:bodyPr/>
          <a:lstStyle/>
          <a:p>
            <a:r>
              <a:rPr lang="uk-UA" dirty="0" smtClean="0">
                <a:solidFill>
                  <a:schemeClr val="bg2"/>
                </a:solidFill>
              </a:rPr>
              <a:t>Мета:</a:t>
            </a:r>
            <a:endParaRPr lang="ru-RU" dirty="0">
              <a:solidFill>
                <a:schemeClr val="bg2"/>
              </a:solidFill>
            </a:endParaRPr>
          </a:p>
        </p:txBody>
      </p:sp>
      <p:sp>
        <p:nvSpPr>
          <p:cNvPr id="3" name="Текст 2"/>
          <p:cNvSpPr>
            <a:spLocks noGrp="1"/>
          </p:cNvSpPr>
          <p:nvPr>
            <p:ph type="body" idx="1"/>
          </p:nvPr>
        </p:nvSpPr>
        <p:spPr>
          <a:xfrm>
            <a:off x="142844" y="928670"/>
            <a:ext cx="6858048" cy="1928826"/>
          </a:xfrm>
        </p:spPr>
        <p:txBody>
          <a:bodyPr anchor="t">
            <a:normAutofit fontScale="92500" lnSpcReduction="10000"/>
          </a:bodyPr>
          <a:lstStyle/>
          <a:p>
            <a:r>
              <a:rPr lang="uk-UA" sz="3200" dirty="0" smtClean="0">
                <a:solidFill>
                  <a:schemeClr val="bg2"/>
                </a:solidFill>
                <a:latin typeface="Calibri" pitchFamily="34" charset="0"/>
                <a:cs typeface="Calibri" pitchFamily="34" charset="0"/>
              </a:rPr>
              <a:t>Дізнатися якомога</a:t>
            </a:r>
          </a:p>
          <a:p>
            <a:r>
              <a:rPr lang="uk-UA" sz="3200" dirty="0" smtClean="0">
                <a:solidFill>
                  <a:schemeClr val="bg2"/>
                </a:solidFill>
                <a:latin typeface="Calibri" pitchFamily="34" charset="0"/>
                <a:cs typeface="Calibri" pitchFamily="34" charset="0"/>
              </a:rPr>
              <a:t> більше інформації</a:t>
            </a:r>
          </a:p>
          <a:p>
            <a:r>
              <a:rPr lang="uk-UA" sz="3200" dirty="0" smtClean="0">
                <a:solidFill>
                  <a:schemeClr val="bg2"/>
                </a:solidFill>
                <a:latin typeface="Calibri" pitchFamily="34" charset="0"/>
                <a:cs typeface="Calibri" pitchFamily="34" charset="0"/>
              </a:rPr>
              <a:t> про монети періоду</a:t>
            </a:r>
          </a:p>
          <a:p>
            <a:r>
              <a:rPr lang="uk-UA" sz="3200" dirty="0" smtClean="0">
                <a:solidFill>
                  <a:schemeClr val="bg2"/>
                </a:solidFill>
                <a:latin typeface="Calibri" pitchFamily="34" charset="0"/>
                <a:cs typeface="Calibri" pitchFamily="34" charset="0"/>
              </a:rPr>
              <a:t>Радянського Союзу</a:t>
            </a:r>
            <a:endParaRPr lang="uk-UA" dirty="0" smtClean="0">
              <a:solidFill>
                <a:schemeClr val="bg2"/>
              </a:solidFill>
              <a:latin typeface="Calibri" pitchFamily="34" charset="0"/>
              <a:cs typeface="Calibri" pitchFamily="34" charset="0"/>
            </a:endParaRPr>
          </a:p>
          <a:p>
            <a:endParaRPr lang="ru-RU" dirty="0">
              <a:solidFill>
                <a:schemeClr val="bg2"/>
              </a:solidFill>
              <a:latin typeface="Calibri" pitchFamily="34" charset="0"/>
              <a:cs typeface="Calibri" pitchFamily="34" charset="0"/>
            </a:endParaRPr>
          </a:p>
        </p:txBody>
      </p:sp>
      <p:sp>
        <p:nvSpPr>
          <p:cNvPr id="4" name="Заголовок 1"/>
          <p:cNvSpPr txBox="1">
            <a:spLocks/>
          </p:cNvSpPr>
          <p:nvPr/>
        </p:nvSpPr>
        <p:spPr>
          <a:xfrm>
            <a:off x="500034" y="2714620"/>
            <a:ext cx="6629400" cy="785818"/>
          </a:xfrm>
          <a:prstGeom prst="rect">
            <a:avLst/>
          </a:prstGeom>
        </p:spPr>
        <p:txBody>
          <a:bodyPr vert="horz" lIns="45720" tIns="0" rIns="45720" bIns="0"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uk-UA" sz="4200" b="1" i="0" u="none" strike="noStrike" kern="1200" cap="none" spc="0" normalizeH="0" baseline="0" noProof="0" dirty="0" smtClean="0">
                <a:ln w="5000" cmpd="sng">
                  <a:solidFill>
                    <a:schemeClr val="accent1">
                      <a:tint val="80000"/>
                      <a:shade val="99000"/>
                      <a:satMod val="500000"/>
                    </a:schemeClr>
                  </a:solidFill>
                  <a:prstDash val="solid"/>
                </a:ln>
                <a:solidFill>
                  <a:schemeClr val="bg2"/>
                </a:solidFill>
                <a:effectLst>
                  <a:outerShdw blurRad="50800" dist="38100" dir="5400000" algn="t" rotWithShape="0">
                    <a:prstClr val="black">
                      <a:alpha val="50000"/>
                    </a:prstClr>
                  </a:outerShdw>
                </a:effectLst>
                <a:uLnTx/>
                <a:uFillTx/>
                <a:latin typeface="+mj-lt"/>
                <a:ea typeface="+mj-ea"/>
                <a:cs typeface="+mj-cs"/>
              </a:rPr>
              <a:t>Завдання:</a:t>
            </a:r>
            <a:endParaRPr kumimoji="0" lang="ru-RU" sz="4200" b="1" i="0" u="none" strike="noStrike" kern="1200" cap="none" spc="0" normalizeH="0" baseline="0" noProof="0" dirty="0">
              <a:ln w="5000" cmpd="sng">
                <a:solidFill>
                  <a:schemeClr val="accent1">
                    <a:tint val="80000"/>
                    <a:shade val="99000"/>
                    <a:satMod val="500000"/>
                  </a:schemeClr>
                </a:solidFill>
                <a:prstDash val="solid"/>
              </a:ln>
              <a:solidFill>
                <a:schemeClr val="bg2"/>
              </a:solidFill>
              <a:effectLst>
                <a:outerShdw blurRad="50800" dist="38100" dir="5400000" algn="t" rotWithShape="0">
                  <a:prstClr val="black">
                    <a:alpha val="50000"/>
                  </a:prstClr>
                </a:outerShdw>
              </a:effectLst>
              <a:uLnTx/>
              <a:uFillTx/>
              <a:latin typeface="+mj-lt"/>
              <a:ea typeface="+mj-ea"/>
              <a:cs typeface="+mj-cs"/>
            </a:endParaRPr>
          </a:p>
        </p:txBody>
      </p:sp>
      <p:sp>
        <p:nvSpPr>
          <p:cNvPr id="5" name="Текст 2"/>
          <p:cNvSpPr txBox="1">
            <a:spLocks/>
          </p:cNvSpPr>
          <p:nvPr/>
        </p:nvSpPr>
        <p:spPr>
          <a:xfrm>
            <a:off x="0" y="3214686"/>
            <a:ext cx="9144000" cy="3500462"/>
          </a:xfrm>
          <a:prstGeom prst="rect">
            <a:avLst/>
          </a:prstGeom>
        </p:spPr>
        <p:txBody>
          <a:bodyPr vert="horz" lIns="45720" tIns="0" rIns="45720" bIns="0" anchor="b">
            <a:normAutofit/>
          </a:bodyPr>
          <a:lstStyle/>
          <a:p>
            <a:pPr>
              <a:spcBef>
                <a:spcPct val="20000"/>
              </a:spcBef>
              <a:buClr>
                <a:schemeClr val="bg1"/>
              </a:buClr>
              <a:buSzPct val="100000"/>
              <a:buFont typeface="Arial" pitchFamily="34" charset="0"/>
              <a:buChar char="•"/>
              <a:defRPr/>
            </a:pPr>
            <a:r>
              <a:rPr lang="uk-UA" sz="3200" dirty="0" smtClean="0">
                <a:solidFill>
                  <a:schemeClr val="bg2"/>
                </a:solidFill>
                <a:latin typeface="Calibri" pitchFamily="34" charset="0"/>
                <a:cs typeface="Calibri" pitchFamily="34" charset="0"/>
              </a:rPr>
              <a:t> Дізнатися якими способами можна реставрувати монети</a:t>
            </a:r>
          </a:p>
          <a:p>
            <a:pPr lvl="0">
              <a:spcBef>
                <a:spcPct val="20000"/>
              </a:spcBef>
              <a:buClr>
                <a:schemeClr val="bg1"/>
              </a:buClr>
              <a:buSzPct val="100000"/>
              <a:buFont typeface="Arial" pitchFamily="34" charset="0"/>
              <a:buChar char="•"/>
              <a:defRPr/>
            </a:pPr>
            <a:r>
              <a:rPr lang="uk-UA" sz="3200" dirty="0" smtClean="0">
                <a:solidFill>
                  <a:schemeClr val="bg2"/>
                </a:solidFill>
                <a:latin typeface="Calibri" pitchFamily="34" charset="0"/>
                <a:cs typeface="Calibri" pitchFamily="34" charset="0"/>
              </a:rPr>
              <a:t> Встановити за яких обставин вони були отримані та зберігалися</a:t>
            </a:r>
          </a:p>
          <a:p>
            <a:pPr lvl="0">
              <a:spcBef>
                <a:spcPct val="20000"/>
              </a:spcBef>
              <a:buClr>
                <a:schemeClr val="bg1"/>
              </a:buClr>
              <a:buSzPct val="100000"/>
              <a:buFont typeface="Arial" pitchFamily="34" charset="0"/>
              <a:buChar char="•"/>
              <a:defRPr/>
            </a:pPr>
            <a:r>
              <a:rPr lang="uk-UA" sz="3200" dirty="0" smtClean="0">
                <a:solidFill>
                  <a:schemeClr val="bg2"/>
                </a:solidFill>
                <a:latin typeface="Calibri" pitchFamily="34" charset="0"/>
                <a:cs typeface="Calibri" pitchFamily="34" charset="0"/>
              </a:rPr>
              <a:t> Прив’язати ці монети до певного періоду часу, можливо навіть до конкретної </a:t>
            </a:r>
            <a:r>
              <a:rPr lang="uk-UA" sz="3200" dirty="0" smtClean="0">
                <a:solidFill>
                  <a:schemeClr val="bg2"/>
                </a:solidFill>
                <a:latin typeface="Calibri" pitchFamily="34" charset="0"/>
                <a:cs typeface="Calibri" pitchFamily="34" charset="0"/>
              </a:rPr>
              <a:t>події</a:t>
            </a:r>
            <a:endParaRPr lang="uk-UA" sz="3200" dirty="0" smtClean="0">
              <a:solidFill>
                <a:schemeClr val="bg2"/>
              </a:solidFill>
              <a:latin typeface="Calibri" pitchFamily="34" charset="0"/>
              <a:cs typeface="Calibri" pitchFamily="34" charset="0"/>
            </a:endParaRPr>
          </a:p>
        </p:txBody>
      </p:sp>
      <p:pic>
        <p:nvPicPr>
          <p:cNvPr id="6" name="Содержимое 10" descr="IMG_20230409_182159.jpg"/>
          <p:cNvPicPr>
            <a:picLocks noChangeAspect="1"/>
          </p:cNvPicPr>
          <p:nvPr/>
        </p:nvPicPr>
        <p:blipFill>
          <a:blip r:embed="rId2" cstate="print"/>
          <a:stretch>
            <a:fillRect/>
          </a:stretch>
        </p:blipFill>
        <p:spPr>
          <a:xfrm>
            <a:off x="4429124" y="142852"/>
            <a:ext cx="4552301" cy="3226494"/>
          </a:xfrm>
          <a:prstGeom prst="rect">
            <a:avLst/>
          </a:prstGeom>
        </p:spPr>
      </p:pic>
      <p:sp>
        <p:nvSpPr>
          <p:cNvPr id="8" name="Текст 2"/>
          <p:cNvSpPr txBox="1">
            <a:spLocks/>
          </p:cNvSpPr>
          <p:nvPr/>
        </p:nvSpPr>
        <p:spPr>
          <a:xfrm>
            <a:off x="5429256" y="2143116"/>
            <a:ext cx="3714744" cy="2643206"/>
          </a:xfrm>
          <a:prstGeom prst="rect">
            <a:avLst/>
          </a:prstGeom>
        </p:spPr>
        <p:txBody>
          <a:bodyPr vert="horz" lIns="45720" tIns="0" rIns="45720" bIns="0" anchor="t">
            <a:normAutofit/>
          </a:bodyPr>
          <a:lstStyle/>
          <a:p>
            <a:pPr lvl="0">
              <a:spcBef>
                <a:spcPct val="20000"/>
              </a:spcBef>
              <a:buClr>
                <a:schemeClr val="accent1"/>
              </a:buClr>
              <a:buSzPct val="80000"/>
            </a:pPr>
            <a:r>
              <a:rPr kumimoji="0" lang="ru-RU" sz="3200" b="0" i="0" u="none" strike="noStrike" kern="1200" cap="none" spc="0" normalizeH="0" baseline="0" noProof="0" dirty="0" smtClean="0">
                <a:ln>
                  <a:noFill/>
                </a:ln>
                <a:solidFill>
                  <a:schemeClr val="tx2"/>
                </a:solidFill>
                <a:effectLst/>
                <a:uLnTx/>
                <a:uFillTx/>
                <a:latin typeface="Calibri" pitchFamily="34" charset="0"/>
                <a:ea typeface="+mn-ea"/>
                <a:cs typeface="Calibri" pitchFamily="34" charset="0"/>
              </a:rPr>
              <a:t>Почина</a:t>
            </a:r>
            <a:r>
              <a:rPr kumimoji="0" lang="uk-UA" sz="3200" b="0" i="0" u="none" strike="noStrike" kern="1200" cap="none" spc="0" normalizeH="0" baseline="0" noProof="0" dirty="0" err="1" smtClean="0">
                <a:ln>
                  <a:noFill/>
                </a:ln>
                <a:solidFill>
                  <a:schemeClr val="tx2"/>
                </a:solidFill>
                <a:effectLst/>
                <a:uLnTx/>
                <a:uFillTx/>
                <a:latin typeface="Calibri" pitchFamily="34" charset="0"/>
                <a:ea typeface="+mn-ea"/>
                <a:cs typeface="Calibri" pitchFamily="34" charset="0"/>
              </a:rPr>
              <a:t>ємо</a:t>
            </a:r>
            <a:r>
              <a:rPr kumimoji="0" lang="uk-UA" sz="3200" b="0" i="0" u="none" strike="noStrike" kern="1200" cap="none" spc="0" normalizeH="0" noProof="0" dirty="0" smtClean="0">
                <a:ln>
                  <a:noFill/>
                </a:ln>
                <a:solidFill>
                  <a:schemeClr val="tx2"/>
                </a:solidFill>
                <a:effectLst/>
                <a:uLnTx/>
                <a:uFillTx/>
                <a:latin typeface="Calibri" pitchFamily="34" charset="0"/>
                <a:ea typeface="+mn-ea"/>
                <a:cs typeface="Calibri" pitchFamily="34" charset="0"/>
              </a:rPr>
              <a:t> шукати</a:t>
            </a:r>
          </a:p>
          <a:p>
            <a:pPr lvl="0" algn="ctr">
              <a:spcBef>
                <a:spcPct val="20000"/>
              </a:spcBef>
              <a:buClr>
                <a:schemeClr val="accent1"/>
              </a:buClr>
              <a:buSzPct val="80000"/>
            </a:pPr>
            <a:r>
              <a:rPr kumimoji="0" lang="uk-UA" sz="3200" b="0" i="0" u="none" strike="noStrike" kern="1200" cap="none" spc="0" normalizeH="0" noProof="0" dirty="0" smtClean="0">
                <a:ln>
                  <a:noFill/>
                </a:ln>
                <a:solidFill>
                  <a:schemeClr val="tx2"/>
                </a:solidFill>
                <a:effectLst/>
                <a:uLnTx/>
                <a:uFillTx/>
                <a:latin typeface="Calibri" pitchFamily="34" charset="0"/>
                <a:ea typeface="+mn-ea"/>
                <a:cs typeface="Calibri" pitchFamily="34" charset="0"/>
              </a:rPr>
              <a:t>інформацію</a:t>
            </a:r>
            <a:endParaRPr kumimoji="0" lang="uk-UA" sz="3200" b="0" i="0" u="none" strike="noStrike" kern="1200" cap="none" spc="0" normalizeH="0" baseline="0" noProof="0" dirty="0" smtClean="0">
              <a:ln>
                <a:noFill/>
              </a:ln>
              <a:solidFill>
                <a:schemeClr val="tx2"/>
              </a:solidFill>
              <a:effectLst/>
              <a:uLnTx/>
              <a:uFillTx/>
              <a:latin typeface="Calibri" pitchFamily="34" charset="0"/>
              <a:ea typeface="+mn-ea"/>
              <a:cs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214290"/>
            <a:ext cx="7500990" cy="1826363"/>
          </a:xfrm>
        </p:spPr>
        <p:txBody>
          <a:bodyPr/>
          <a:lstStyle/>
          <a:p>
            <a:r>
              <a:rPr lang="uk-UA" dirty="0" smtClean="0">
                <a:solidFill>
                  <a:schemeClr val="bg2"/>
                </a:solidFill>
              </a:rPr>
              <a:t>Способи реставрації монет</a:t>
            </a:r>
            <a:endParaRPr lang="ru-RU" dirty="0">
              <a:solidFill>
                <a:schemeClr val="bg2"/>
              </a:solidFill>
            </a:endParaRPr>
          </a:p>
        </p:txBody>
      </p:sp>
      <p:sp>
        <p:nvSpPr>
          <p:cNvPr id="3" name="Текст 2"/>
          <p:cNvSpPr>
            <a:spLocks noGrp="1"/>
          </p:cNvSpPr>
          <p:nvPr>
            <p:ph type="body" idx="1"/>
          </p:nvPr>
        </p:nvSpPr>
        <p:spPr>
          <a:xfrm>
            <a:off x="642910" y="1071546"/>
            <a:ext cx="4714908" cy="2500330"/>
          </a:xfrm>
        </p:spPr>
        <p:txBody>
          <a:bodyPr anchor="t">
            <a:normAutofit/>
          </a:bodyPr>
          <a:lstStyle/>
          <a:p>
            <a:pPr marL="514350" indent="-514350">
              <a:buClr>
                <a:schemeClr val="bg2"/>
              </a:buClr>
              <a:buSzPct val="90000"/>
              <a:buFont typeface="+mj-lt"/>
              <a:buAutoNum type="arabicPeriod"/>
            </a:pPr>
            <a:r>
              <a:rPr lang="uk-UA" sz="3200" dirty="0" smtClean="0">
                <a:solidFill>
                  <a:schemeClr val="bg2"/>
                </a:solidFill>
                <a:latin typeface="Calibri" pitchFamily="34" charset="0"/>
                <a:cs typeface="Calibri" pitchFamily="34" charset="0"/>
              </a:rPr>
              <a:t>Мильний розчин</a:t>
            </a:r>
          </a:p>
          <a:p>
            <a:pPr marL="514350" indent="-514350">
              <a:buClr>
                <a:schemeClr val="bg2"/>
              </a:buClr>
              <a:buSzPct val="90000"/>
              <a:buFont typeface="+mj-lt"/>
              <a:buAutoNum type="arabicPeriod"/>
            </a:pPr>
            <a:r>
              <a:rPr lang="uk-UA" sz="3200" dirty="0" smtClean="0">
                <a:solidFill>
                  <a:schemeClr val="bg2"/>
                </a:solidFill>
                <a:latin typeface="Calibri" pitchFamily="34" charset="0"/>
                <a:cs typeface="Calibri" pitchFamily="34" charset="0"/>
              </a:rPr>
              <a:t>Нашатирний спирт</a:t>
            </a:r>
          </a:p>
          <a:p>
            <a:pPr marL="514350" indent="-514350">
              <a:buClr>
                <a:schemeClr val="bg2"/>
              </a:buClr>
              <a:buSzPct val="90000"/>
              <a:buFont typeface="+mj-lt"/>
              <a:buAutoNum type="arabicPeriod"/>
            </a:pPr>
            <a:r>
              <a:rPr lang="uk-UA" sz="3200" dirty="0" smtClean="0">
                <a:solidFill>
                  <a:schemeClr val="bg2"/>
                </a:solidFill>
                <a:latin typeface="Calibri" pitchFamily="34" charset="0"/>
                <a:cs typeface="Calibri" pitchFamily="34" charset="0"/>
              </a:rPr>
              <a:t>Механічне чищення</a:t>
            </a:r>
          </a:p>
        </p:txBody>
      </p:sp>
      <p:sp>
        <p:nvSpPr>
          <p:cNvPr id="6" name="Текст 2"/>
          <p:cNvSpPr txBox="1">
            <a:spLocks/>
          </p:cNvSpPr>
          <p:nvPr/>
        </p:nvSpPr>
        <p:spPr>
          <a:xfrm>
            <a:off x="214282" y="3071810"/>
            <a:ext cx="6215106" cy="3429024"/>
          </a:xfrm>
          <a:prstGeom prst="rect">
            <a:avLst/>
          </a:prstGeom>
        </p:spPr>
        <p:txBody>
          <a:bodyPr vert="horz" lIns="45720" tIns="0" rIns="45720" bIns="0" anchor="t">
            <a:noAutofit/>
          </a:bodyPr>
          <a:lstStyle/>
          <a:p>
            <a:pPr>
              <a:spcBef>
                <a:spcPct val="20000"/>
              </a:spcBef>
              <a:buClr>
                <a:schemeClr val="accent1"/>
              </a:buClr>
              <a:buSzPct val="80000"/>
              <a:defRPr/>
            </a:pPr>
            <a:r>
              <a:rPr lang="uk-UA" sz="2800" dirty="0" smtClean="0">
                <a:solidFill>
                  <a:schemeClr val="bg2"/>
                </a:solidFill>
                <a:latin typeface="Times New Roman" pitchFamily="18" charset="0"/>
                <a:cs typeface="Times New Roman" pitchFamily="18" charset="0"/>
              </a:rPr>
              <a:t>На цьому варто зупинитися,                  бо інші способи нам не             підходять, адже вони або                можуть пошкодити монети або ми не маємо технічної змоги їх застосувати. Найбільше нам підходить спосіб очищення монет за допомогою мильного розчину</a:t>
            </a:r>
            <a:r>
              <a:rPr lang="ru-RU" sz="2800" dirty="0" smtClean="0">
                <a:solidFill>
                  <a:schemeClr val="bg2"/>
                </a:solidFill>
                <a:latin typeface="Times New Roman" pitchFamily="18" charset="0"/>
                <a:cs typeface="Times New Roman" pitchFamily="18" charset="0"/>
              </a:rPr>
              <a:t>.</a:t>
            </a:r>
          </a:p>
        </p:txBody>
      </p:sp>
      <p:pic>
        <p:nvPicPr>
          <p:cNvPr id="1028" name="Picture 4" descr="C:\Users\Виктор\Downloads\85622a041a974c837dba16d8983a5982.jpg"/>
          <p:cNvPicPr>
            <a:picLocks noChangeAspect="1" noChangeArrowheads="1"/>
          </p:cNvPicPr>
          <p:nvPr/>
        </p:nvPicPr>
        <p:blipFill>
          <a:blip r:embed="rId2"/>
          <a:srcRect/>
          <a:stretch>
            <a:fillRect/>
          </a:stretch>
        </p:blipFill>
        <p:spPr bwMode="auto">
          <a:xfrm>
            <a:off x="5072066" y="2285992"/>
            <a:ext cx="3813417" cy="2143140"/>
          </a:xfrm>
          <a:prstGeom prst="rect">
            <a:avLst/>
          </a:prstGeom>
          <a:noFill/>
        </p:spPr>
      </p:pic>
      <p:sp>
        <p:nvSpPr>
          <p:cNvPr id="10" name="Текст 2"/>
          <p:cNvSpPr txBox="1">
            <a:spLocks/>
          </p:cNvSpPr>
          <p:nvPr/>
        </p:nvSpPr>
        <p:spPr>
          <a:xfrm>
            <a:off x="5143504" y="2357430"/>
            <a:ext cx="2357454" cy="2143140"/>
          </a:xfrm>
          <a:prstGeom prst="rect">
            <a:avLst/>
          </a:prstGeom>
        </p:spPr>
        <p:txBody>
          <a:bodyPr vert="horz" lIns="45720" tIns="0" rIns="45720" bIns="0" anchor="t">
            <a:noAutofit/>
          </a:bodyPr>
          <a:lstStyle/>
          <a:p>
            <a:pPr marL="0" marR="0" lvl="0" indent="0" defTabSz="914400" rtl="0" eaLnBrk="1" fontAlgn="auto" latinLnBrk="0" hangingPunct="1">
              <a:lnSpc>
                <a:spcPct val="100000"/>
              </a:lnSpc>
              <a:spcBef>
                <a:spcPct val="20000"/>
              </a:spcBef>
              <a:spcAft>
                <a:spcPts val="0"/>
              </a:spcAft>
              <a:buClr>
                <a:schemeClr val="accent1"/>
              </a:buClr>
              <a:buSzPct val="80000"/>
              <a:buFont typeface="Wingdings 2"/>
              <a:buNone/>
              <a:tabLst/>
              <a:defRPr/>
            </a:pPr>
            <a:r>
              <a:rPr lang="ru-RU" sz="2400" dirty="0" err="1" smtClean="0">
                <a:solidFill>
                  <a:schemeClr val="bg2"/>
                </a:solidFill>
                <a:latin typeface="Comic Sans MS" pitchFamily="66" charset="0"/>
                <a:cs typeface="Calibri" pitchFamily="34" charset="0"/>
              </a:rPr>
              <a:t>Саме</a:t>
            </a:r>
            <a:r>
              <a:rPr lang="ru-RU" sz="2400" dirty="0" smtClean="0">
                <a:solidFill>
                  <a:schemeClr val="bg2"/>
                </a:solidFill>
                <a:latin typeface="Comic Sans MS" pitchFamily="66" charset="0"/>
                <a:cs typeface="Calibri" pitchFamily="34" charset="0"/>
              </a:rPr>
              <a:t> час </a:t>
            </a:r>
            <a:r>
              <a:rPr lang="ru-RU" sz="2400" dirty="0" err="1" smtClean="0">
                <a:solidFill>
                  <a:schemeClr val="bg2"/>
                </a:solidFill>
                <a:latin typeface="Comic Sans MS" pitchFamily="66" charset="0"/>
                <a:cs typeface="Calibri" pitchFamily="34" charset="0"/>
              </a:rPr>
              <a:t>зупинитися</a:t>
            </a:r>
            <a:endParaRPr kumimoji="0" lang="ru-RU" sz="2400" b="0" i="0" u="none" strike="noStrike" kern="1200" cap="none" spc="0" normalizeH="0" baseline="0" noProof="0" dirty="0">
              <a:ln>
                <a:noFill/>
              </a:ln>
              <a:solidFill>
                <a:schemeClr val="bg2"/>
              </a:solidFill>
              <a:effectLst/>
              <a:uLnTx/>
              <a:uFillTx/>
              <a:latin typeface="Comic Sans MS" pitchFamily="66" charset="0"/>
              <a:cs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14290"/>
            <a:ext cx="6629400" cy="785818"/>
          </a:xfrm>
        </p:spPr>
        <p:txBody>
          <a:bodyPr/>
          <a:lstStyle/>
          <a:p>
            <a:r>
              <a:rPr lang="uk-UA" dirty="0" smtClean="0">
                <a:solidFill>
                  <a:schemeClr val="bg2"/>
                </a:solidFill>
              </a:rPr>
              <a:t>Як були отримані </a:t>
            </a:r>
            <a:endParaRPr lang="ru-RU" dirty="0">
              <a:solidFill>
                <a:schemeClr val="bg2"/>
              </a:solidFill>
            </a:endParaRPr>
          </a:p>
        </p:txBody>
      </p:sp>
      <p:sp>
        <p:nvSpPr>
          <p:cNvPr id="3" name="Текст 2"/>
          <p:cNvSpPr>
            <a:spLocks noGrp="1"/>
          </p:cNvSpPr>
          <p:nvPr>
            <p:ph type="body" idx="1"/>
          </p:nvPr>
        </p:nvSpPr>
        <p:spPr>
          <a:xfrm>
            <a:off x="214282" y="4286256"/>
            <a:ext cx="5143536" cy="2357454"/>
          </a:xfrm>
        </p:spPr>
        <p:txBody>
          <a:bodyPr anchor="t">
            <a:noAutofit/>
          </a:bodyPr>
          <a:lstStyle/>
          <a:p>
            <a:r>
              <a:rPr lang="uk-UA" sz="3000" dirty="0" smtClean="0">
                <a:solidFill>
                  <a:schemeClr val="bg2"/>
                </a:solidFill>
                <a:latin typeface="Calibri" pitchFamily="34" charset="0"/>
                <a:cs typeface="Calibri" pitchFamily="34" charset="0"/>
              </a:rPr>
              <a:t>Декілька років ці монети зберігалися у автомобілі мого тата, але наразі вони зберігаються у невеличкій вітрині.</a:t>
            </a:r>
            <a:endParaRPr lang="ru-RU" sz="3000" dirty="0">
              <a:solidFill>
                <a:schemeClr val="bg2"/>
              </a:solidFill>
              <a:latin typeface="Calibri" pitchFamily="34" charset="0"/>
              <a:cs typeface="Calibri" pitchFamily="34" charset="0"/>
            </a:endParaRPr>
          </a:p>
        </p:txBody>
      </p:sp>
      <p:sp>
        <p:nvSpPr>
          <p:cNvPr id="4" name="Заголовок 1"/>
          <p:cNvSpPr txBox="1">
            <a:spLocks/>
          </p:cNvSpPr>
          <p:nvPr/>
        </p:nvSpPr>
        <p:spPr>
          <a:xfrm>
            <a:off x="214282" y="3571876"/>
            <a:ext cx="6486556" cy="857256"/>
          </a:xfrm>
          <a:prstGeom prst="rect">
            <a:avLst/>
          </a:prstGeom>
        </p:spPr>
        <p:txBody>
          <a:bodyPr vert="horz" lIns="45720" tIns="0" rIns="45720" bIns="0"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uk-UA" sz="4200" b="1" dirty="0" smtClean="0">
                <a:ln w="5000" cmpd="sng">
                  <a:solidFill>
                    <a:schemeClr val="accent1">
                      <a:tint val="80000"/>
                      <a:shade val="99000"/>
                      <a:satMod val="500000"/>
                    </a:schemeClr>
                  </a:solidFill>
                  <a:prstDash val="solid"/>
                </a:ln>
                <a:solidFill>
                  <a:schemeClr val="bg2"/>
                </a:solidFill>
                <a:effectLst>
                  <a:outerShdw blurRad="50800" dist="38100" dir="5400000" algn="t" rotWithShape="0">
                    <a:prstClr val="black">
                      <a:alpha val="50000"/>
                    </a:prstClr>
                  </a:outerShdw>
                </a:effectLst>
                <a:latin typeface="+mj-lt"/>
                <a:ea typeface="+mj-ea"/>
                <a:cs typeface="+mj-cs"/>
              </a:rPr>
              <a:t>Де зберігалися</a:t>
            </a:r>
            <a:endParaRPr kumimoji="0" lang="ru-RU" sz="4200" b="1" i="0" u="none" strike="noStrike" kern="1200" cap="none" spc="0" normalizeH="0" baseline="0" noProof="0" dirty="0">
              <a:ln w="5000" cmpd="sng">
                <a:solidFill>
                  <a:schemeClr val="accent1">
                    <a:tint val="80000"/>
                    <a:shade val="99000"/>
                    <a:satMod val="500000"/>
                  </a:schemeClr>
                </a:solidFill>
                <a:prstDash val="solid"/>
              </a:ln>
              <a:solidFill>
                <a:schemeClr val="bg2"/>
              </a:solidFill>
              <a:effectLst>
                <a:outerShdw blurRad="50800" dist="38100" dir="5400000" algn="t" rotWithShape="0">
                  <a:prstClr val="black">
                    <a:alpha val="50000"/>
                  </a:prstClr>
                </a:outerShdw>
              </a:effectLst>
              <a:uLnTx/>
              <a:uFillTx/>
              <a:latin typeface="+mj-lt"/>
              <a:ea typeface="+mj-ea"/>
              <a:cs typeface="+mj-cs"/>
            </a:endParaRPr>
          </a:p>
        </p:txBody>
      </p:sp>
      <p:sp>
        <p:nvSpPr>
          <p:cNvPr id="5" name="Текст 2"/>
          <p:cNvSpPr txBox="1">
            <a:spLocks/>
          </p:cNvSpPr>
          <p:nvPr/>
        </p:nvSpPr>
        <p:spPr>
          <a:xfrm>
            <a:off x="214282" y="928670"/>
            <a:ext cx="5786478" cy="2714644"/>
          </a:xfrm>
          <a:prstGeom prst="rect">
            <a:avLst/>
          </a:prstGeom>
        </p:spPr>
        <p:txBody>
          <a:bodyPr vert="horz" lIns="45720" tIns="0" rIns="45720" bIns="0" anchor="t">
            <a:noAutofit/>
          </a:bodyPr>
          <a:lstStyle/>
          <a:p>
            <a:pPr marL="0" marR="0" lvl="0" indent="0" defTabSz="914400" rtl="0" eaLnBrk="1" fontAlgn="auto" latinLnBrk="0" hangingPunct="1">
              <a:lnSpc>
                <a:spcPct val="100000"/>
              </a:lnSpc>
              <a:spcBef>
                <a:spcPct val="20000"/>
              </a:spcBef>
              <a:spcAft>
                <a:spcPts val="0"/>
              </a:spcAft>
              <a:buClr>
                <a:schemeClr val="accent1"/>
              </a:buClr>
              <a:buSzPct val="80000"/>
              <a:buFont typeface="Wingdings 2"/>
              <a:buNone/>
              <a:tabLst/>
              <a:defRPr/>
            </a:pPr>
            <a:r>
              <a:rPr lang="uk-UA" sz="2800" dirty="0" smtClean="0">
                <a:solidFill>
                  <a:schemeClr val="bg2"/>
                </a:solidFill>
                <a:latin typeface="Calibri" pitchFamily="34" charset="0"/>
                <a:cs typeface="Calibri" pitchFamily="34" charset="0"/>
              </a:rPr>
              <a:t>Зі слів мого батька, </a:t>
            </a:r>
            <a:r>
              <a:rPr lang="uk-UA" sz="2800" dirty="0" err="1" smtClean="0">
                <a:solidFill>
                  <a:schemeClr val="bg2"/>
                </a:solidFill>
                <a:latin typeface="Calibri" pitchFamily="34" charset="0"/>
                <a:cs typeface="Calibri" pitchFamily="34" charset="0"/>
              </a:rPr>
              <a:t>Степаненка</a:t>
            </a:r>
            <a:r>
              <a:rPr lang="uk-UA" sz="2800" dirty="0" smtClean="0">
                <a:solidFill>
                  <a:schemeClr val="bg2"/>
                </a:solidFill>
                <a:latin typeface="Calibri" pitchFamily="34" charset="0"/>
                <a:cs typeface="Calibri" pitchFamily="34" charset="0"/>
              </a:rPr>
              <a:t> Віктора Дмитровича, він отримав їх у 90-х роках минулого сторіччя від свого друга, який вважав, що ці монети приносять вдачу.</a:t>
            </a:r>
            <a:endParaRPr kumimoji="0" lang="ru-RU" sz="2800" b="0" i="0" u="none" strike="noStrike" kern="1200" cap="none" spc="0" normalizeH="0" baseline="0" noProof="0" dirty="0">
              <a:ln>
                <a:noFill/>
              </a:ln>
              <a:solidFill>
                <a:schemeClr val="bg2"/>
              </a:solidFill>
              <a:effectLst/>
              <a:uLnTx/>
              <a:uFillTx/>
              <a:latin typeface="Calibri" pitchFamily="34" charset="0"/>
              <a:cs typeface="Calibri"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rot="5400000">
            <a:off x="5610804" y="675684"/>
            <a:ext cx="3665871" cy="2743083"/>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5548105" y="4000504"/>
            <a:ext cx="3595895" cy="269072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Текст 2"/>
          <p:cNvSpPr txBox="1">
            <a:spLocks/>
          </p:cNvSpPr>
          <p:nvPr/>
        </p:nvSpPr>
        <p:spPr>
          <a:xfrm>
            <a:off x="500034" y="1000108"/>
            <a:ext cx="7572428" cy="5143536"/>
          </a:xfrm>
          <a:prstGeom prst="rect">
            <a:avLst/>
          </a:prstGeom>
        </p:spPr>
        <p:txBody>
          <a:bodyPr vert="horz" lIns="45720" tIns="0" rIns="45720" bIns="0" anchor="b">
            <a:normAutofit/>
          </a:bodyPr>
          <a:lstStyle/>
          <a:p>
            <a:pPr lvl="0">
              <a:spcBef>
                <a:spcPct val="20000"/>
              </a:spcBef>
              <a:buClr>
                <a:schemeClr val="accent1"/>
              </a:buClr>
              <a:buSzPct val="80000"/>
            </a:pPr>
            <a:endParaRPr lang="uk-UA" sz="3200" dirty="0" smtClean="0">
              <a:latin typeface="Calibri" pitchFamily="34" charset="0"/>
              <a:cs typeface="Calibri" pitchFamily="34" charset="0"/>
            </a:endParaRPr>
          </a:p>
          <a:p>
            <a:pPr lvl="0">
              <a:spcBef>
                <a:spcPct val="20000"/>
              </a:spcBef>
              <a:buClr>
                <a:schemeClr val="accent1"/>
              </a:buClr>
              <a:buSzPct val="80000"/>
            </a:pPr>
            <a:endParaRPr lang="uk-UA" sz="3200" dirty="0" smtClean="0">
              <a:latin typeface="Calibri" pitchFamily="34" charset="0"/>
              <a:cs typeface="Calibri" pitchFamily="34" charset="0"/>
            </a:endParaRPr>
          </a:p>
          <a:p>
            <a:pPr lvl="0">
              <a:spcBef>
                <a:spcPct val="20000"/>
              </a:spcBef>
              <a:buClr>
                <a:schemeClr val="accent1"/>
              </a:buClr>
              <a:buSzPct val="80000"/>
            </a:pPr>
            <a:endParaRPr kumimoji="0" lang="uk-UA" sz="32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lvl="0">
              <a:spcBef>
                <a:spcPct val="20000"/>
              </a:spcBef>
              <a:buClr>
                <a:schemeClr val="accent1"/>
              </a:buClr>
              <a:buSzPct val="80000"/>
            </a:pPr>
            <a:endParaRPr lang="uk-UA" sz="3200" dirty="0" smtClean="0">
              <a:latin typeface="Calibri" pitchFamily="34" charset="0"/>
              <a:cs typeface="Calibri" pitchFamily="34" charset="0"/>
            </a:endParaRPr>
          </a:p>
          <a:p>
            <a:pPr lvl="0">
              <a:spcBef>
                <a:spcPct val="20000"/>
              </a:spcBef>
              <a:buClr>
                <a:schemeClr val="accent1"/>
              </a:buClr>
              <a:buSzPct val="80000"/>
            </a:pPr>
            <a:endParaRPr kumimoji="0" lang="uk-UA" sz="32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lvl="0">
              <a:spcBef>
                <a:spcPct val="20000"/>
              </a:spcBef>
              <a:buClr>
                <a:schemeClr val="accent1"/>
              </a:buClr>
              <a:buSzPct val="80000"/>
            </a:pPr>
            <a:endParaRPr kumimoji="0" lang="uk-UA" sz="32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p:txBody>
      </p:sp>
      <p:sp>
        <p:nvSpPr>
          <p:cNvPr id="16" name="Текст 5"/>
          <p:cNvSpPr txBox="1">
            <a:spLocks/>
          </p:cNvSpPr>
          <p:nvPr/>
        </p:nvSpPr>
        <p:spPr>
          <a:xfrm>
            <a:off x="1500166" y="2571744"/>
            <a:ext cx="7643834" cy="1928826"/>
          </a:xfrm>
          <a:prstGeom prst="rect">
            <a:avLst/>
          </a:prstGeom>
        </p:spPr>
        <p:txBody>
          <a:bodyPr vert="horz">
            <a:normAutofit/>
          </a:bodyPr>
          <a:lstStyle/>
          <a:p>
            <a:pPr marL="420624" lvl="0" indent="-384048">
              <a:spcBef>
                <a:spcPct val="20000"/>
              </a:spcBef>
              <a:buClr>
                <a:schemeClr val="accent1"/>
              </a:buClr>
              <a:buSzPct val="80000"/>
            </a:pPr>
            <a:endParaRPr kumimoji="0" lang="ru-RU"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18" name="Прямоугольник 17"/>
          <p:cNvSpPr/>
          <p:nvPr/>
        </p:nvSpPr>
        <p:spPr>
          <a:xfrm>
            <a:off x="571472" y="571480"/>
            <a:ext cx="8001056" cy="2554545"/>
          </a:xfrm>
          <a:prstGeom prst="rect">
            <a:avLst/>
          </a:prstGeom>
        </p:spPr>
        <p:txBody>
          <a:bodyPr wrap="square">
            <a:spAutoFit/>
          </a:bodyPr>
          <a:lstStyle/>
          <a:p>
            <a:pPr marL="420624" lvl="0" indent="-384048" algn="ctr">
              <a:spcBef>
                <a:spcPct val="20000"/>
              </a:spcBef>
              <a:buClr>
                <a:srgbClr val="6EA0B0"/>
              </a:buClr>
              <a:buSzPct val="80000"/>
            </a:pPr>
            <a:r>
              <a:rPr lang="uk-UA" sz="3200" dirty="0" smtClean="0">
                <a:solidFill>
                  <a:schemeClr val="bg2"/>
                </a:solidFill>
                <a:latin typeface="Calibri" pitchFamily="34" charset="0"/>
                <a:cs typeface="Calibri" pitchFamily="34" charset="0"/>
              </a:rPr>
              <a:t>    Після реставрації монет, за допомогою мильного розчину, я </a:t>
            </a:r>
            <a:r>
              <a:rPr lang="uk-UA" sz="3200" dirty="0" smtClean="0">
                <a:solidFill>
                  <a:schemeClr val="bg2"/>
                </a:solidFill>
                <a:latin typeface="Calibri" pitchFamily="34" charset="0"/>
                <a:cs typeface="Calibri" pitchFamily="34" charset="0"/>
              </a:rPr>
              <a:t>впевнився, що вони належать до періоду Перебудови в СРСР. Дата </a:t>
            </a:r>
            <a:r>
              <a:rPr lang="uk-UA" sz="3200" dirty="0" smtClean="0">
                <a:solidFill>
                  <a:schemeClr val="bg2"/>
                </a:solidFill>
                <a:latin typeface="Calibri" pitchFamily="34" charset="0"/>
                <a:cs typeface="Calibri" pitchFamily="34" charset="0"/>
              </a:rPr>
              <a:t>на одній з монет співпадає з роком трагедії на ЧАЕС (1986 рік)</a:t>
            </a:r>
            <a:endParaRPr lang="ru-RU" sz="3200" dirty="0">
              <a:solidFill>
                <a:schemeClr val="bg2"/>
              </a:solidFill>
              <a:latin typeface="Calibri" pitchFamily="34" charset="0"/>
              <a:cs typeface="Calibri" pitchFamily="34" charset="0"/>
            </a:endParaRPr>
          </a:p>
        </p:txBody>
      </p:sp>
      <p:pic>
        <p:nvPicPr>
          <p:cNvPr id="8" name="Содержимое 7" descr="IMG_20230408_175501.jpg"/>
          <p:cNvPicPr>
            <a:picLocks noChangeAspect="1"/>
          </p:cNvPicPr>
          <p:nvPr/>
        </p:nvPicPr>
        <p:blipFill>
          <a:blip r:embed="rId3" cstate="print"/>
          <a:stretch>
            <a:fillRect/>
          </a:stretch>
        </p:blipFill>
        <p:spPr>
          <a:xfrm rot="5400000">
            <a:off x="357158" y="3857628"/>
            <a:ext cx="2757478" cy="2757478"/>
          </a:xfrm>
          <a:prstGeom prst="rect">
            <a:avLst/>
          </a:prstGeom>
        </p:spPr>
      </p:pic>
      <p:pic>
        <p:nvPicPr>
          <p:cNvPr id="9" name="Содержимое 11" descr="IMG_20230408_182622.jpg"/>
          <p:cNvPicPr>
            <a:picLocks noGrp="1" noChangeAspect="1"/>
          </p:cNvPicPr>
          <p:nvPr>
            <p:ph sz="half" idx="2"/>
          </p:nvPr>
        </p:nvPicPr>
        <p:blipFill>
          <a:blip r:embed="rId4" cstate="print"/>
          <a:stretch>
            <a:fillRect/>
          </a:stretch>
        </p:blipFill>
        <p:spPr>
          <a:xfrm rot="5400000">
            <a:off x="6072198" y="3857628"/>
            <a:ext cx="2784764" cy="278476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Текст 6"/>
          <p:cNvSpPr>
            <a:spLocks noGrp="1"/>
          </p:cNvSpPr>
          <p:nvPr>
            <p:ph type="body" idx="2"/>
          </p:nvPr>
        </p:nvSpPr>
        <p:spPr>
          <a:xfrm>
            <a:off x="714348" y="785794"/>
            <a:ext cx="7258072" cy="1642940"/>
          </a:xfrm>
        </p:spPr>
        <p:txBody>
          <a:bodyPr anchor="t">
            <a:normAutofit fontScale="92500" lnSpcReduction="20000"/>
          </a:bodyPr>
          <a:lstStyle/>
          <a:p>
            <a:pPr algn="ctr"/>
            <a:r>
              <a:rPr lang="uk-UA" sz="3200" dirty="0" smtClean="0">
                <a:solidFill>
                  <a:schemeClr val="bg2"/>
                </a:solidFill>
                <a:latin typeface="Calibri" pitchFamily="34" charset="0"/>
                <a:cs typeface="Calibri" pitchFamily="34" charset="0"/>
              </a:rPr>
              <a:t>Так як ці монети подаровані батькові другом, то і зберігаються в нашій родині </a:t>
            </a:r>
            <a:r>
              <a:rPr lang="uk-UA" sz="3200" smtClean="0">
                <a:solidFill>
                  <a:schemeClr val="bg2"/>
                </a:solidFill>
                <a:latin typeface="Calibri" pitchFamily="34" charset="0"/>
                <a:cs typeface="Calibri" pitchFamily="34" charset="0"/>
              </a:rPr>
              <a:t>як </a:t>
            </a:r>
            <a:r>
              <a:rPr lang="uk-UA" sz="3200" smtClean="0">
                <a:solidFill>
                  <a:schemeClr val="bg2"/>
                </a:solidFill>
                <a:latin typeface="Calibri" pitchFamily="34" charset="0"/>
                <a:cs typeface="Calibri" pitchFamily="34" charset="0"/>
              </a:rPr>
              <a:t>пам’ять, </a:t>
            </a:r>
            <a:r>
              <a:rPr lang="uk-UA" sz="3200" dirty="0" smtClean="0">
                <a:solidFill>
                  <a:schemeClr val="bg2"/>
                </a:solidFill>
                <a:latin typeface="Calibri" pitchFamily="34" charset="0"/>
                <a:cs typeface="Calibri" pitchFamily="34" charset="0"/>
              </a:rPr>
              <a:t>через це вони мають велику цінність для нашої сімейної колекції. </a:t>
            </a:r>
            <a:endParaRPr lang="ru-RU" sz="3200" dirty="0">
              <a:solidFill>
                <a:schemeClr val="bg2"/>
              </a:solidFill>
              <a:latin typeface="Calibri" pitchFamily="34" charset="0"/>
              <a:cs typeface="Calibri" pitchFamily="34" charset="0"/>
            </a:endParaRPr>
          </a:p>
        </p:txBody>
      </p:sp>
      <p:pic>
        <p:nvPicPr>
          <p:cNvPr id="9" name="Содержимое 8" descr="371077.jpg"/>
          <p:cNvPicPr>
            <a:picLocks noGrp="1" noChangeAspect="1"/>
          </p:cNvPicPr>
          <p:nvPr>
            <p:ph sz="half" idx="1"/>
          </p:nvPr>
        </p:nvPicPr>
        <p:blipFill>
          <a:blip r:embed="rId2"/>
          <a:stretch>
            <a:fillRect/>
          </a:stretch>
        </p:blipFill>
        <p:spPr>
          <a:xfrm>
            <a:off x="1000100" y="2643182"/>
            <a:ext cx="6773333" cy="3810000"/>
          </a:xfrm>
        </p:spPr>
      </p:pic>
      <p:sp>
        <p:nvSpPr>
          <p:cNvPr id="10" name="Текст 6"/>
          <p:cNvSpPr txBox="1">
            <a:spLocks/>
          </p:cNvSpPr>
          <p:nvPr/>
        </p:nvSpPr>
        <p:spPr>
          <a:xfrm>
            <a:off x="1000100" y="4786322"/>
            <a:ext cx="6786610" cy="1642940"/>
          </a:xfrm>
          <a:prstGeom prst="rect">
            <a:avLst/>
          </a:prstGeom>
        </p:spPr>
        <p:txBody>
          <a:bodyPr vert="horz" lIns="45720" tIns="0" rIns="45720" bIns="0" anchor="b">
            <a:normAutofit/>
          </a:bodyPr>
          <a:lstStyle/>
          <a:p>
            <a:pPr marL="0" marR="0" lvl="0" indent="0" algn="ctr" defTabSz="914400" rtl="0" eaLnBrk="1" fontAlgn="auto" latinLnBrk="0" hangingPunct="1">
              <a:lnSpc>
                <a:spcPct val="100000"/>
              </a:lnSpc>
              <a:spcBef>
                <a:spcPct val="20000"/>
              </a:spcBef>
              <a:spcAft>
                <a:spcPts val="0"/>
              </a:spcAft>
              <a:buClr>
                <a:schemeClr val="accent1"/>
              </a:buClr>
              <a:buSzPct val="80000"/>
              <a:buFont typeface="Wingdings 2"/>
              <a:buNone/>
              <a:tabLst/>
              <a:defRPr/>
            </a:pPr>
            <a:r>
              <a:rPr kumimoji="0" lang="uk-UA" sz="4800" b="0" i="0" u="none" strike="noStrike" kern="1200" cap="none" spc="0" normalizeH="0" baseline="0" noProof="0" dirty="0" smtClean="0">
                <a:ln>
                  <a:noFill/>
                </a:ln>
                <a:solidFill>
                  <a:schemeClr val="tx2"/>
                </a:solidFill>
                <a:effectLst/>
                <a:uLnTx/>
                <a:uFillTx/>
                <a:latin typeface="Calibri" pitchFamily="34" charset="0"/>
                <a:ea typeface="+mn-ea"/>
                <a:cs typeface="Calibri" pitchFamily="34" charset="0"/>
              </a:rPr>
              <a:t>МІЙ</a:t>
            </a:r>
            <a:r>
              <a:rPr kumimoji="0" lang="uk-UA" sz="4800" b="0" i="0" u="none" strike="noStrike" kern="1200" cap="none" spc="0" normalizeH="0" noProof="0" dirty="0" smtClean="0">
                <a:ln>
                  <a:noFill/>
                </a:ln>
                <a:solidFill>
                  <a:schemeClr val="tx2"/>
                </a:solidFill>
                <a:effectLst/>
                <a:uLnTx/>
                <a:uFillTx/>
                <a:latin typeface="Calibri" pitchFamily="34" charset="0"/>
                <a:ea typeface="+mn-ea"/>
                <a:cs typeface="Calibri" pitchFamily="34" charset="0"/>
              </a:rPr>
              <a:t> СКАРБ</a:t>
            </a:r>
            <a:endParaRPr kumimoji="0" lang="ru-RU" sz="4800" b="0" i="0" u="none" strike="noStrike" kern="1200" cap="none" spc="0" normalizeH="0" baseline="0" noProof="0" dirty="0">
              <a:ln>
                <a:noFill/>
              </a:ln>
              <a:solidFill>
                <a:schemeClr val="tx2"/>
              </a:solidFill>
              <a:effectLst/>
              <a:uLnTx/>
              <a:uFillTx/>
              <a:latin typeface="Calibri" pitchFamily="34" charset="0"/>
              <a:ea typeface="+mn-ea"/>
              <a:cs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357167"/>
            <a:ext cx="6629400" cy="857256"/>
          </a:xfrm>
        </p:spPr>
        <p:txBody>
          <a:bodyPr/>
          <a:lstStyle/>
          <a:p>
            <a:r>
              <a:rPr lang="uk-UA" dirty="0" smtClean="0">
                <a:solidFill>
                  <a:schemeClr val="bg2"/>
                </a:solidFill>
              </a:rPr>
              <a:t>Висновки</a:t>
            </a:r>
            <a:endParaRPr lang="ru-RU" dirty="0">
              <a:solidFill>
                <a:schemeClr val="bg2"/>
              </a:solidFill>
            </a:endParaRPr>
          </a:p>
        </p:txBody>
      </p:sp>
      <p:sp>
        <p:nvSpPr>
          <p:cNvPr id="3" name="Текст 2"/>
          <p:cNvSpPr>
            <a:spLocks noGrp="1"/>
          </p:cNvSpPr>
          <p:nvPr>
            <p:ph type="body" idx="1"/>
          </p:nvPr>
        </p:nvSpPr>
        <p:spPr>
          <a:xfrm>
            <a:off x="285720" y="1214422"/>
            <a:ext cx="8643998" cy="4786346"/>
          </a:xfrm>
        </p:spPr>
        <p:txBody>
          <a:bodyPr anchor="t">
            <a:noAutofit/>
          </a:bodyPr>
          <a:lstStyle/>
          <a:p>
            <a:pPr marL="514350" indent="-514350">
              <a:buClr>
                <a:schemeClr val="bg2"/>
              </a:buClr>
              <a:buSzPct val="90000"/>
              <a:buFont typeface="+mj-lt"/>
              <a:buAutoNum type="arabicPeriod"/>
            </a:pPr>
            <a:r>
              <a:rPr lang="uk-UA" sz="3200" dirty="0" smtClean="0">
                <a:solidFill>
                  <a:schemeClr val="bg2"/>
                </a:solidFill>
                <a:latin typeface="Calibri" pitchFamily="34" charset="0"/>
                <a:cs typeface="Calibri" pitchFamily="34" charset="0"/>
              </a:rPr>
              <a:t>Дізнався про способи реставрації та застосував один </a:t>
            </a:r>
            <a:r>
              <a:rPr lang="uk-UA" sz="3200" smtClean="0">
                <a:solidFill>
                  <a:schemeClr val="bg2"/>
                </a:solidFill>
                <a:latin typeface="Calibri" pitchFamily="34" charset="0"/>
                <a:cs typeface="Calibri" pitchFamily="34" charset="0"/>
              </a:rPr>
              <a:t>з них</a:t>
            </a:r>
            <a:endParaRPr lang="uk-UA" sz="3200" dirty="0" smtClean="0">
              <a:solidFill>
                <a:schemeClr val="bg2"/>
              </a:solidFill>
              <a:latin typeface="Calibri" pitchFamily="34" charset="0"/>
              <a:cs typeface="Calibri" pitchFamily="34" charset="0"/>
            </a:endParaRPr>
          </a:p>
          <a:p>
            <a:pPr marL="514350" indent="-514350">
              <a:buClr>
                <a:schemeClr val="bg2"/>
              </a:buClr>
              <a:buSzPct val="90000"/>
              <a:buFont typeface="+mj-lt"/>
              <a:buAutoNum type="arabicPeriod"/>
            </a:pPr>
            <a:r>
              <a:rPr lang="uk-UA" sz="3200" dirty="0" smtClean="0">
                <a:solidFill>
                  <a:schemeClr val="bg2"/>
                </a:solidFill>
                <a:latin typeface="Calibri" pitchFamily="34" charset="0"/>
                <a:cs typeface="Calibri" pitchFamily="34" charset="0"/>
              </a:rPr>
              <a:t>Вдалося встановити що ці монети відносяться до періоду перебудови у СРСР</a:t>
            </a:r>
          </a:p>
          <a:p>
            <a:pPr marL="514350" indent="-514350">
              <a:buClr>
                <a:schemeClr val="bg2"/>
              </a:buClr>
              <a:buSzPct val="90000"/>
              <a:buFont typeface="+mj-lt"/>
              <a:buAutoNum type="arabicPeriod"/>
            </a:pPr>
            <a:r>
              <a:rPr lang="uk-UA" sz="3200" dirty="0" smtClean="0">
                <a:solidFill>
                  <a:schemeClr val="bg2"/>
                </a:solidFill>
                <a:latin typeface="Calibri" pitchFamily="34" charset="0"/>
                <a:cs typeface="Calibri" pitchFamily="34" charset="0"/>
              </a:rPr>
              <a:t>Вдалося встановити історію існування хоча б частково</a:t>
            </a:r>
          </a:p>
          <a:p>
            <a:pPr marL="514350" indent="-514350">
              <a:buClr>
                <a:schemeClr val="bg2"/>
              </a:buClr>
              <a:buSzPct val="90000"/>
              <a:buFont typeface="+mj-lt"/>
              <a:buAutoNum type="arabicPeriod"/>
            </a:pPr>
            <a:r>
              <a:rPr lang="uk-UA" sz="3200" dirty="0" smtClean="0">
                <a:solidFill>
                  <a:schemeClr val="bg2"/>
                </a:solidFill>
                <a:latin typeface="Calibri" pitchFamily="34" charset="0"/>
                <a:cs typeface="Calibri" pitchFamily="34" charset="0"/>
              </a:rPr>
              <a:t>Встановлено що ці монети становлять високу цінність для нашої родини.</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428605"/>
            <a:ext cx="6958042" cy="785817"/>
          </a:xfrm>
          <a:ln>
            <a:solidFill>
              <a:schemeClr val="bg1">
                <a:lumMod val="75000"/>
                <a:lumOff val="25000"/>
              </a:schemeClr>
            </a:solidFill>
          </a:ln>
        </p:spPr>
        <p:txBody>
          <a:bodyPr/>
          <a:lstStyle/>
          <a:p>
            <a:r>
              <a:rPr lang="uk-UA" dirty="0" smtClean="0">
                <a:solidFill>
                  <a:schemeClr val="bg1">
                    <a:lumMod val="85000"/>
                    <a:lumOff val="15000"/>
                  </a:schemeClr>
                </a:solidFill>
                <a:effectLst>
                  <a:outerShdw blurRad="38100" dist="38100" dir="2700000" algn="tl">
                    <a:srgbClr val="000000">
                      <a:alpha val="43137"/>
                    </a:srgbClr>
                  </a:outerShdw>
                </a:effectLst>
              </a:rPr>
              <a:t>Список джерел</a:t>
            </a:r>
            <a:endParaRPr lang="ru-RU" dirty="0">
              <a:solidFill>
                <a:schemeClr val="bg1">
                  <a:lumMod val="85000"/>
                  <a:lumOff val="15000"/>
                </a:schemeClr>
              </a:solidFill>
              <a:effectLst>
                <a:outerShdw blurRad="38100" dist="38100" dir="2700000" algn="tl">
                  <a:srgbClr val="000000">
                    <a:alpha val="43137"/>
                  </a:srgbClr>
                </a:outerShdw>
              </a:effectLst>
            </a:endParaRPr>
          </a:p>
        </p:txBody>
      </p:sp>
      <p:sp>
        <p:nvSpPr>
          <p:cNvPr id="3" name="Текст 2"/>
          <p:cNvSpPr>
            <a:spLocks noGrp="1"/>
          </p:cNvSpPr>
          <p:nvPr>
            <p:ph type="body" idx="1"/>
          </p:nvPr>
        </p:nvSpPr>
        <p:spPr>
          <a:xfrm>
            <a:off x="357158" y="1214422"/>
            <a:ext cx="8786842" cy="6500858"/>
          </a:xfrm>
        </p:spPr>
        <p:txBody>
          <a:bodyPr anchor="t">
            <a:noAutofit/>
          </a:bodyPr>
          <a:lstStyle/>
          <a:p>
            <a:r>
              <a:rPr lang="ru-RU" sz="2400" dirty="0" smtClean="0">
                <a:latin typeface="Times New Roman" pitchFamily="18" charset="0"/>
                <a:cs typeface="Times New Roman" pitchFamily="18" charset="0"/>
              </a:rPr>
              <a:t>1. Картинка </a:t>
            </a:r>
            <a:r>
              <a:rPr lang="ru-RU" sz="2400" dirty="0" err="1" smtClean="0">
                <a:latin typeface="Times New Roman" pitchFamily="18" charset="0"/>
                <a:cs typeface="Times New Roman" pitchFamily="18" charset="0"/>
              </a:rPr>
              <a:t>ґолума</a:t>
            </a:r>
            <a:r>
              <a:rPr lang="ru-RU" sz="2400" dirty="0" smtClean="0">
                <a:latin typeface="Times New Roman" pitchFamily="18" charset="0"/>
                <a:cs typeface="Times New Roman" pitchFamily="18" charset="0"/>
              </a:rPr>
              <a:t>. URL: </a:t>
            </a:r>
            <a:r>
              <a:rPr lang="ru-RU" sz="2400" dirty="0" smtClean="0">
                <a:latin typeface="Times New Roman" pitchFamily="18" charset="0"/>
                <a:cs typeface="Times New Roman" pitchFamily="18" charset="0"/>
                <a:hlinkClick r:id="rId3"/>
              </a:rPr>
              <a:t>https://wallpaperset.com/gollum-wallpaper</a:t>
            </a:r>
            <a:r>
              <a:rPr lang="ru-RU" sz="2400" dirty="0" smtClean="0">
                <a:latin typeface="Times New Roman" pitchFamily="18" charset="0"/>
                <a:cs typeface="Times New Roman" pitchFamily="18" charset="0"/>
              </a:rPr>
              <a:t> (дата </a:t>
            </a:r>
            <a:r>
              <a:rPr lang="ru-RU" sz="2400" dirty="0" err="1" smtClean="0">
                <a:latin typeface="Times New Roman" pitchFamily="18" charset="0"/>
                <a:cs typeface="Times New Roman" pitchFamily="18" charset="0"/>
              </a:rPr>
              <a:t>звернення</a:t>
            </a:r>
            <a:r>
              <a:rPr lang="ru-RU" sz="2400" dirty="0" smtClean="0">
                <a:latin typeface="Times New Roman" pitchFamily="18" charset="0"/>
                <a:cs typeface="Times New Roman" pitchFamily="18" charset="0"/>
              </a:rPr>
              <a:t>: 12.04.2023).</a:t>
            </a:r>
          </a:p>
          <a:p>
            <a:r>
              <a:rPr lang="en-US" sz="2400" dirty="0" smtClean="0">
                <a:latin typeface="Times New Roman" pitchFamily="18" charset="0"/>
                <a:cs typeface="Times New Roman" pitchFamily="18" charset="0"/>
              </a:rPr>
              <a:t>2. </a:t>
            </a:r>
            <a:r>
              <a:rPr lang="en-US" sz="2400" dirty="0" err="1" smtClean="0">
                <a:latin typeface="Times New Roman" pitchFamily="18" charset="0"/>
                <a:cs typeface="Times New Roman" pitchFamily="18" charset="0"/>
              </a:rPr>
              <a:t>Мем</a:t>
            </a:r>
            <a:r>
              <a:rPr lang="en-US" sz="2400" dirty="0" smtClean="0">
                <a:latin typeface="Times New Roman" pitchFamily="18" charset="0"/>
                <a:cs typeface="Times New Roman" pitchFamily="18" charset="0"/>
              </a:rPr>
              <a:t> "it`s time to stop”. URL: </a:t>
            </a:r>
            <a:r>
              <a:rPr lang="en-US" sz="2400" dirty="0" smtClean="0">
                <a:latin typeface="Times New Roman" pitchFamily="18" charset="0"/>
                <a:cs typeface="Times New Roman" pitchFamily="18" charset="0"/>
                <a:hlinkClick r:id="rId4"/>
              </a:rPr>
              <a:t>https://www.meme-arsenal.com/create/template/6934533</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дата</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звернення</a:t>
            </a:r>
            <a:r>
              <a:rPr lang="en-US" sz="2400" dirty="0" smtClean="0">
                <a:latin typeface="Times New Roman" pitchFamily="18" charset="0"/>
                <a:cs typeface="Times New Roman" pitchFamily="18" charset="0"/>
              </a:rPr>
              <a:t>: 12.04.2023).</a:t>
            </a:r>
            <a:endParaRPr lang="uk-UA" sz="2400" dirty="0" smtClean="0">
              <a:latin typeface="Times New Roman" pitchFamily="18" charset="0"/>
              <a:cs typeface="Times New Roman" pitchFamily="18" charset="0"/>
            </a:endParaRPr>
          </a:p>
          <a:p>
            <a:r>
              <a:rPr lang="ru-RU" sz="2400" dirty="0" smtClean="0">
                <a:latin typeface="Times New Roman" pitchFamily="18" charset="0"/>
                <a:cs typeface="Times New Roman" pitchFamily="18" charset="0"/>
              </a:rPr>
              <a:t>3. </a:t>
            </a:r>
            <a:r>
              <a:rPr lang="ru-RU" sz="2400" dirty="0" err="1" smtClean="0">
                <a:latin typeface="Times New Roman" pitchFamily="18" charset="0"/>
                <a:cs typeface="Times New Roman" pitchFamily="18" charset="0"/>
              </a:rPr>
              <a:t>Перебудова</a:t>
            </a:r>
            <a:r>
              <a:rPr lang="ru-RU" sz="2400" dirty="0" smtClean="0">
                <a:latin typeface="Times New Roman" pitchFamily="18" charset="0"/>
                <a:cs typeface="Times New Roman" pitchFamily="18" charset="0"/>
              </a:rPr>
              <a:t> у СРСР. URL</a:t>
            </a:r>
            <a:r>
              <a:rPr lang="ru-RU" sz="2400" dirty="0" smtClean="0">
                <a:latin typeface="Times New Roman" pitchFamily="18" charset="0"/>
                <a:cs typeface="Times New Roman" pitchFamily="18" charset="0"/>
                <a:hlinkClick r:id="rId5"/>
              </a:rPr>
              <a:t>:</a:t>
            </a:r>
            <a:r>
              <a:rPr lang="en-US" sz="2400" dirty="0" smtClean="0">
                <a:latin typeface="Times New Roman" pitchFamily="18" charset="0"/>
                <a:cs typeface="Times New Roman" pitchFamily="18" charset="0"/>
                <a:hlinkClick r:id="rId5"/>
              </a:rPr>
              <a:t> http://resource.history.org.ua/cgi-bin/eiu/history.exe?Z21ID=&amp;I21DBN=EIU&amp;P21DBN=EIU&amp;S21STN=1&amp;S21REF=10&amp;S21FMT=eiu_all&amp;C21COM=S&amp;S21CNR=20&amp;S21P01=0&amp;S21P02=0&amp;S21P03=TRN=&amp;S21COLORTERMS=0&amp;S21STR=Perebudova </a:t>
            </a:r>
            <a:r>
              <a:rPr lang="ru-RU" sz="2400" dirty="0" smtClean="0">
                <a:latin typeface="Times New Roman" pitchFamily="18" charset="0"/>
                <a:cs typeface="Times New Roman" pitchFamily="18" charset="0"/>
              </a:rPr>
              <a:t> (дата </a:t>
            </a:r>
            <a:r>
              <a:rPr lang="ru-RU" sz="2400" dirty="0" err="1" smtClean="0">
                <a:latin typeface="Times New Roman" pitchFamily="18" charset="0"/>
                <a:cs typeface="Times New Roman" pitchFamily="18" charset="0"/>
              </a:rPr>
              <a:t>звернення</a:t>
            </a:r>
            <a:r>
              <a:rPr lang="ru-RU" sz="2400" dirty="0" smtClean="0">
                <a:latin typeface="Times New Roman" pitchFamily="18" charset="0"/>
                <a:cs typeface="Times New Roman" pitchFamily="18" charset="0"/>
              </a:rPr>
              <a:t>: 12.04.2023).</a:t>
            </a:r>
          </a:p>
          <a:p>
            <a:r>
              <a:rPr lang="ru-RU" sz="2400" dirty="0" smtClean="0">
                <a:latin typeface="Times New Roman" pitchFamily="18" charset="0"/>
                <a:cs typeface="Times New Roman" pitchFamily="18" charset="0"/>
              </a:rPr>
              <a:t>4. </a:t>
            </a:r>
            <a:r>
              <a:rPr lang="ru-RU" sz="2400" dirty="0" err="1" smtClean="0">
                <a:latin typeface="Times New Roman" pitchFamily="18" charset="0"/>
                <a:cs typeface="Times New Roman" pitchFamily="18" charset="0"/>
              </a:rPr>
              <a:t>Способи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реставрації</a:t>
            </a:r>
            <a:r>
              <a:rPr lang="ru-RU" sz="2400" dirty="0" smtClean="0">
                <a:latin typeface="Times New Roman" pitchFamily="18" charset="0"/>
                <a:cs typeface="Times New Roman" pitchFamily="18" charset="0"/>
              </a:rPr>
              <a:t> монет. URL: </a:t>
            </a:r>
            <a:r>
              <a:rPr lang="ru-RU" sz="2400" dirty="0" smtClean="0">
                <a:latin typeface="Times New Roman" pitchFamily="18" charset="0"/>
                <a:cs typeface="Times New Roman" pitchFamily="18" charset="0"/>
                <a:hlinkClick r:id="rId6"/>
              </a:rPr>
              <a:t>https://violity.shop/kak-pravilno-chistit-kollektsionnye-monety/</a:t>
            </a:r>
            <a:r>
              <a:rPr lang="ru-RU" sz="2400" dirty="0" smtClean="0">
                <a:latin typeface="Times New Roman" pitchFamily="18" charset="0"/>
                <a:cs typeface="Times New Roman" pitchFamily="18" charset="0"/>
              </a:rPr>
              <a:t> (дата </a:t>
            </a:r>
            <a:r>
              <a:rPr lang="ru-RU" sz="2400" dirty="0" err="1" smtClean="0">
                <a:latin typeface="Times New Roman" pitchFamily="18" charset="0"/>
                <a:cs typeface="Times New Roman" pitchFamily="18" charset="0"/>
              </a:rPr>
              <a:t>звернення</a:t>
            </a:r>
            <a:r>
              <a:rPr lang="ru-RU" sz="2400" dirty="0" smtClean="0">
                <a:latin typeface="Times New Roman" pitchFamily="18" charset="0"/>
                <a:cs typeface="Times New Roman" pitchFamily="18" charset="0"/>
              </a:rPr>
              <a:t>: 12.04.2023).</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хническая">
  <a:themeElements>
    <a:clrScheme name="Другая 3">
      <a:dk1>
        <a:sysClr val="windowText" lastClr="000000"/>
      </a:dk1>
      <a:lt1>
        <a:srgbClr val="3F3F3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000000"/>
      </a:hlink>
      <a:folHlink>
        <a:srgbClr val="919191"/>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1078</TotalTime>
  <Words>317</Words>
  <PresentationFormat>Экран (4:3)</PresentationFormat>
  <Paragraphs>44</Paragraphs>
  <Slides>8</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Техническая</vt:lpstr>
      <vt:lpstr>Дослідження монет періоду  Радянського Союзу</vt:lpstr>
      <vt:lpstr>Мета:</vt:lpstr>
      <vt:lpstr>Способи реставрації монет</vt:lpstr>
      <vt:lpstr>Як були отримані </vt:lpstr>
      <vt:lpstr>Слайд 5</vt:lpstr>
      <vt:lpstr>Слайд 6</vt:lpstr>
      <vt:lpstr>Висновки</vt:lpstr>
      <vt:lpstr>Список джерел</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Виктор</dc:creator>
  <cp:lastModifiedBy>User</cp:lastModifiedBy>
  <cp:revision>90</cp:revision>
  <dcterms:created xsi:type="dcterms:W3CDTF">2023-04-08T10:11:21Z</dcterms:created>
  <dcterms:modified xsi:type="dcterms:W3CDTF">2023-04-12T19:48:52Z</dcterms:modified>
</cp:coreProperties>
</file>