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13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6B97C-BDF4-45C6-8D9D-1232DAFD5E3C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A85B57C-BAD1-4B08-A64A-192A057F61C4}">
      <dgm:prSet/>
      <dgm:spPr/>
      <dgm:t>
        <a:bodyPr/>
        <a:lstStyle/>
        <a:p>
          <a:pPr rtl="0"/>
          <a:r>
            <a:rPr lang="uk-UA" smtClean="0"/>
            <a:t>Обробити та опрацювати знімки Плеяди, що були зроблені в обсерваторії</a:t>
          </a:r>
          <a:endParaRPr lang="ru-RU"/>
        </a:p>
      </dgm:t>
    </dgm:pt>
    <dgm:pt modelId="{1C1EC1CF-3EE5-438A-BA9D-9E5CC8123A9C}" type="parTrans" cxnId="{8939EC55-FECC-4FA2-B53D-AE2BC737804B}">
      <dgm:prSet/>
      <dgm:spPr/>
      <dgm:t>
        <a:bodyPr/>
        <a:lstStyle/>
        <a:p>
          <a:endParaRPr lang="ru-RU"/>
        </a:p>
      </dgm:t>
    </dgm:pt>
    <dgm:pt modelId="{89C8148F-444D-4B03-8ABF-395ADF6FDFEC}" type="sibTrans" cxnId="{8939EC55-FECC-4FA2-B53D-AE2BC737804B}">
      <dgm:prSet/>
      <dgm:spPr/>
      <dgm:t>
        <a:bodyPr/>
        <a:lstStyle/>
        <a:p>
          <a:endParaRPr lang="ru-RU"/>
        </a:p>
      </dgm:t>
    </dgm:pt>
    <dgm:pt modelId="{4F1D602D-BA0B-49CC-9B50-2D6C812F29A8}">
      <dgm:prSet/>
      <dgm:spPr/>
      <dgm:t>
        <a:bodyPr/>
        <a:lstStyle/>
        <a:p>
          <a:pPr rtl="0"/>
          <a:r>
            <a:rPr lang="uk-UA" smtClean="0"/>
            <a:t>Знайти зоряні величини зірок, що зображені на знімку</a:t>
          </a:r>
          <a:endParaRPr lang="ru-RU"/>
        </a:p>
      </dgm:t>
    </dgm:pt>
    <dgm:pt modelId="{2A00B54F-FDF2-452A-859F-41B3F42A9659}" type="parTrans" cxnId="{FE04C5E8-30D1-4266-89A0-A5534D77980C}">
      <dgm:prSet/>
      <dgm:spPr/>
      <dgm:t>
        <a:bodyPr/>
        <a:lstStyle/>
        <a:p>
          <a:endParaRPr lang="ru-RU"/>
        </a:p>
      </dgm:t>
    </dgm:pt>
    <dgm:pt modelId="{4453DC68-ACDF-4BFA-8160-B5C86D0EC20C}" type="sibTrans" cxnId="{FE04C5E8-30D1-4266-89A0-A5534D77980C}">
      <dgm:prSet/>
      <dgm:spPr/>
      <dgm:t>
        <a:bodyPr/>
        <a:lstStyle/>
        <a:p>
          <a:endParaRPr lang="ru-RU"/>
        </a:p>
      </dgm:t>
    </dgm:pt>
    <dgm:pt modelId="{AD92993E-5D6D-4052-8DEB-549C842FC320}">
      <dgm:prSet/>
      <dgm:spPr/>
      <dgm:t>
        <a:bodyPr/>
        <a:lstStyle/>
        <a:p>
          <a:pPr rtl="0"/>
          <a:r>
            <a:rPr lang="uk-UA" smtClean="0"/>
            <a:t>За шуканими даними зробити таблицю та визначити яскравість зірок</a:t>
          </a:r>
          <a:endParaRPr lang="ru-RU"/>
        </a:p>
      </dgm:t>
    </dgm:pt>
    <dgm:pt modelId="{6C21AD2B-BCBD-4711-8CD6-4D3853326A0E}" type="parTrans" cxnId="{75B9A991-9CFE-4505-A5C0-E364E2E347BC}">
      <dgm:prSet/>
      <dgm:spPr/>
      <dgm:t>
        <a:bodyPr/>
        <a:lstStyle/>
        <a:p>
          <a:endParaRPr lang="ru-RU"/>
        </a:p>
      </dgm:t>
    </dgm:pt>
    <dgm:pt modelId="{73EDEC02-C4AB-4025-9037-AE95C77D3C4E}" type="sibTrans" cxnId="{75B9A991-9CFE-4505-A5C0-E364E2E347BC}">
      <dgm:prSet/>
      <dgm:spPr/>
      <dgm:t>
        <a:bodyPr/>
        <a:lstStyle/>
        <a:p>
          <a:endParaRPr lang="ru-RU"/>
        </a:p>
      </dgm:t>
    </dgm:pt>
    <dgm:pt modelId="{100C9871-420B-4542-9BC9-DA77E3416A42}">
      <dgm:prSet/>
      <dgm:spPr/>
      <dgm:t>
        <a:bodyPr/>
        <a:lstStyle/>
        <a:p>
          <a:pPr rtl="0"/>
          <a:r>
            <a:rPr lang="uk-UA" dirty="0" smtClean="0"/>
            <a:t>Побудувати діаграму </a:t>
          </a:r>
          <a:r>
            <a:rPr lang="uk-UA" dirty="0" err="1" smtClean="0"/>
            <a:t>Герцшпрунга</a:t>
          </a:r>
          <a:r>
            <a:rPr lang="uk-UA" dirty="0" smtClean="0"/>
            <a:t> – Рассела</a:t>
          </a:r>
          <a:endParaRPr lang="ru-RU" dirty="0"/>
        </a:p>
      </dgm:t>
    </dgm:pt>
    <dgm:pt modelId="{7743E198-8D5A-4407-BD95-4661568ADFE1}" type="parTrans" cxnId="{D5E5F772-7E3B-493F-98DD-1EF98C9F6707}">
      <dgm:prSet/>
      <dgm:spPr/>
      <dgm:t>
        <a:bodyPr/>
        <a:lstStyle/>
        <a:p>
          <a:endParaRPr lang="ru-RU"/>
        </a:p>
      </dgm:t>
    </dgm:pt>
    <dgm:pt modelId="{59EB8058-923B-49DB-9F45-469A4F97D839}" type="sibTrans" cxnId="{D5E5F772-7E3B-493F-98DD-1EF98C9F6707}">
      <dgm:prSet/>
      <dgm:spPr/>
      <dgm:t>
        <a:bodyPr/>
        <a:lstStyle/>
        <a:p>
          <a:endParaRPr lang="ru-RU"/>
        </a:p>
      </dgm:t>
    </dgm:pt>
    <dgm:pt modelId="{7B905EA0-2CEF-4BC0-BD83-19B07EC12014}">
      <dgm:prSet/>
      <dgm:spPr/>
      <dgm:t>
        <a:bodyPr/>
        <a:lstStyle/>
        <a:p>
          <a:pPr rtl="0"/>
          <a:r>
            <a:rPr lang="uk-UA" smtClean="0"/>
            <a:t>Знайти відстань від Землі до зоряного скупчення</a:t>
          </a:r>
          <a:endParaRPr lang="ru-RU"/>
        </a:p>
      </dgm:t>
    </dgm:pt>
    <dgm:pt modelId="{588D4C31-3AD5-4966-B49C-5C92FEC28C3C}" type="parTrans" cxnId="{D8530A40-A048-4415-BA3E-BB076B7A1519}">
      <dgm:prSet/>
      <dgm:spPr/>
      <dgm:t>
        <a:bodyPr/>
        <a:lstStyle/>
        <a:p>
          <a:endParaRPr lang="ru-RU"/>
        </a:p>
      </dgm:t>
    </dgm:pt>
    <dgm:pt modelId="{3775AC4D-9AD1-4300-9D97-7C0B64A11E96}" type="sibTrans" cxnId="{D8530A40-A048-4415-BA3E-BB076B7A1519}">
      <dgm:prSet/>
      <dgm:spPr/>
      <dgm:t>
        <a:bodyPr/>
        <a:lstStyle/>
        <a:p>
          <a:endParaRPr lang="ru-RU"/>
        </a:p>
      </dgm:t>
    </dgm:pt>
    <dgm:pt modelId="{97B01C1D-3177-44D0-B7B2-C8D2CE8D3835}" type="pres">
      <dgm:prSet presAssocID="{F306B97C-BDF4-45C6-8D9D-1232DAFD5E3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1AC01-B2EA-47AE-A553-B04BEF88AD3E}" type="pres">
      <dgm:prSet presAssocID="{F306B97C-BDF4-45C6-8D9D-1232DAFD5E3C}" presName="dummyMaxCanvas" presStyleCnt="0">
        <dgm:presLayoutVars/>
      </dgm:prSet>
      <dgm:spPr/>
    </dgm:pt>
    <dgm:pt modelId="{118946DC-10D2-4D6D-998D-97AFCD6D2B7C}" type="pres">
      <dgm:prSet presAssocID="{F306B97C-BDF4-45C6-8D9D-1232DAFD5E3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3D851-A4F8-4E2A-9C5E-25419F68DB08}" type="pres">
      <dgm:prSet presAssocID="{F306B97C-BDF4-45C6-8D9D-1232DAFD5E3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A02CA-8DC7-4E7F-8A6C-911BAFFACA95}" type="pres">
      <dgm:prSet presAssocID="{F306B97C-BDF4-45C6-8D9D-1232DAFD5E3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7A07D-C7C8-4A92-A901-051DEEC26E7E}" type="pres">
      <dgm:prSet presAssocID="{F306B97C-BDF4-45C6-8D9D-1232DAFD5E3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F88C5-08FB-4322-85DD-3E0E56600160}" type="pres">
      <dgm:prSet presAssocID="{F306B97C-BDF4-45C6-8D9D-1232DAFD5E3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BFB46-867C-4BD1-A1F5-6BAB67F868DB}" type="pres">
      <dgm:prSet presAssocID="{F306B97C-BDF4-45C6-8D9D-1232DAFD5E3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CDE4B-78A9-4418-BD40-A0669189187A}" type="pres">
      <dgm:prSet presAssocID="{F306B97C-BDF4-45C6-8D9D-1232DAFD5E3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2F263-713C-4244-A2FE-F3B1E3AEAFE8}" type="pres">
      <dgm:prSet presAssocID="{F306B97C-BDF4-45C6-8D9D-1232DAFD5E3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4651E-7514-4D9E-B8CB-B279D730E230}" type="pres">
      <dgm:prSet presAssocID="{F306B97C-BDF4-45C6-8D9D-1232DAFD5E3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18D95-2F80-419B-8241-8943EA9C41DF}" type="pres">
      <dgm:prSet presAssocID="{F306B97C-BDF4-45C6-8D9D-1232DAFD5E3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6D637-3DB8-4D28-A565-B612A9E38E3C}" type="pres">
      <dgm:prSet presAssocID="{F306B97C-BDF4-45C6-8D9D-1232DAFD5E3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95B06-42DF-4328-B6CE-3B5F7E7B7E5C}" type="pres">
      <dgm:prSet presAssocID="{F306B97C-BDF4-45C6-8D9D-1232DAFD5E3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6D990-470A-46A4-9364-3E189E615829}" type="pres">
      <dgm:prSet presAssocID="{F306B97C-BDF4-45C6-8D9D-1232DAFD5E3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C6205-EDD8-47AD-9199-8A58257F8294}" type="pres">
      <dgm:prSet presAssocID="{F306B97C-BDF4-45C6-8D9D-1232DAFD5E3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21E43-A0B4-4489-A0E2-77766572749F}" type="presOf" srcId="{0A85B57C-BAD1-4B08-A64A-192A057F61C4}" destId="{BD418D95-2F80-419B-8241-8943EA9C41DF}" srcOrd="1" destOrd="0" presId="urn:microsoft.com/office/officeart/2005/8/layout/vProcess5"/>
    <dgm:cxn modelId="{2461AD4B-F08C-46CD-8DF1-3B8B6451C77A}" type="presOf" srcId="{AD92993E-5D6D-4052-8DEB-549C842FC320}" destId="{D8695B06-42DF-4328-B6CE-3B5F7E7B7E5C}" srcOrd="1" destOrd="0" presId="urn:microsoft.com/office/officeart/2005/8/layout/vProcess5"/>
    <dgm:cxn modelId="{F90285F9-B11D-4F65-8091-8B93F9213C71}" type="presOf" srcId="{4F1D602D-BA0B-49CC-9B50-2D6C812F29A8}" destId="{57A3D851-A4F8-4E2A-9C5E-25419F68DB08}" srcOrd="0" destOrd="0" presId="urn:microsoft.com/office/officeart/2005/8/layout/vProcess5"/>
    <dgm:cxn modelId="{8939EC55-FECC-4FA2-B53D-AE2BC737804B}" srcId="{F306B97C-BDF4-45C6-8D9D-1232DAFD5E3C}" destId="{0A85B57C-BAD1-4B08-A64A-192A057F61C4}" srcOrd="0" destOrd="0" parTransId="{1C1EC1CF-3EE5-438A-BA9D-9E5CC8123A9C}" sibTransId="{89C8148F-444D-4B03-8ABF-395ADF6FDFEC}"/>
    <dgm:cxn modelId="{FCC81AAB-8D61-4122-BD12-27FD8C21DCA8}" type="presOf" srcId="{73EDEC02-C4AB-4025-9037-AE95C77D3C4E}" destId="{8452F263-713C-4244-A2FE-F3B1E3AEAFE8}" srcOrd="0" destOrd="0" presId="urn:microsoft.com/office/officeart/2005/8/layout/vProcess5"/>
    <dgm:cxn modelId="{D8530A40-A048-4415-BA3E-BB076B7A1519}" srcId="{F306B97C-BDF4-45C6-8D9D-1232DAFD5E3C}" destId="{7B905EA0-2CEF-4BC0-BD83-19B07EC12014}" srcOrd="4" destOrd="0" parTransId="{588D4C31-3AD5-4966-B49C-5C92FEC28C3C}" sibTransId="{3775AC4D-9AD1-4300-9D97-7C0B64A11E96}"/>
    <dgm:cxn modelId="{FE04C5E8-30D1-4266-89A0-A5534D77980C}" srcId="{F306B97C-BDF4-45C6-8D9D-1232DAFD5E3C}" destId="{4F1D602D-BA0B-49CC-9B50-2D6C812F29A8}" srcOrd="1" destOrd="0" parTransId="{2A00B54F-FDF2-452A-859F-41B3F42A9659}" sibTransId="{4453DC68-ACDF-4BFA-8160-B5C86D0EC20C}"/>
    <dgm:cxn modelId="{D5E5F772-7E3B-493F-98DD-1EF98C9F6707}" srcId="{F306B97C-BDF4-45C6-8D9D-1232DAFD5E3C}" destId="{100C9871-420B-4542-9BC9-DA77E3416A42}" srcOrd="3" destOrd="0" parTransId="{7743E198-8D5A-4407-BD95-4661568ADFE1}" sibTransId="{59EB8058-923B-49DB-9F45-469A4F97D839}"/>
    <dgm:cxn modelId="{75B9A991-9CFE-4505-A5C0-E364E2E347BC}" srcId="{F306B97C-BDF4-45C6-8D9D-1232DAFD5E3C}" destId="{AD92993E-5D6D-4052-8DEB-549C842FC320}" srcOrd="2" destOrd="0" parTransId="{6C21AD2B-BCBD-4711-8CD6-4D3853326A0E}" sibTransId="{73EDEC02-C4AB-4025-9037-AE95C77D3C4E}"/>
    <dgm:cxn modelId="{F471C938-973A-4465-94E1-A6CEF51A350F}" type="presOf" srcId="{7B905EA0-2CEF-4BC0-BD83-19B07EC12014}" destId="{0DCC6205-EDD8-47AD-9199-8A58257F8294}" srcOrd="1" destOrd="0" presId="urn:microsoft.com/office/officeart/2005/8/layout/vProcess5"/>
    <dgm:cxn modelId="{207912FD-412F-4508-A9BE-CB305A1FB5D8}" type="presOf" srcId="{7B905EA0-2CEF-4BC0-BD83-19B07EC12014}" destId="{DB5F88C5-08FB-4322-85DD-3E0E56600160}" srcOrd="0" destOrd="0" presId="urn:microsoft.com/office/officeart/2005/8/layout/vProcess5"/>
    <dgm:cxn modelId="{39D74664-992E-46A6-8D6B-7DCBFC51E420}" type="presOf" srcId="{100C9871-420B-4542-9BC9-DA77E3416A42}" destId="{9356D990-470A-46A4-9364-3E189E615829}" srcOrd="1" destOrd="0" presId="urn:microsoft.com/office/officeart/2005/8/layout/vProcess5"/>
    <dgm:cxn modelId="{F33C4AD2-4874-4693-A047-C4B12CA733AA}" type="presOf" srcId="{0A85B57C-BAD1-4B08-A64A-192A057F61C4}" destId="{118946DC-10D2-4D6D-998D-97AFCD6D2B7C}" srcOrd="0" destOrd="0" presId="urn:microsoft.com/office/officeart/2005/8/layout/vProcess5"/>
    <dgm:cxn modelId="{83DBD6AB-4E67-46D5-AE93-5E06A42E44DE}" type="presOf" srcId="{100C9871-420B-4542-9BC9-DA77E3416A42}" destId="{F147A07D-C7C8-4A92-A901-051DEEC26E7E}" srcOrd="0" destOrd="0" presId="urn:microsoft.com/office/officeart/2005/8/layout/vProcess5"/>
    <dgm:cxn modelId="{761606AC-6591-4653-AE43-848702BCD7C8}" type="presOf" srcId="{89C8148F-444D-4B03-8ABF-395ADF6FDFEC}" destId="{829BFB46-867C-4BD1-A1F5-6BAB67F868DB}" srcOrd="0" destOrd="0" presId="urn:microsoft.com/office/officeart/2005/8/layout/vProcess5"/>
    <dgm:cxn modelId="{1AFA7EFD-FDFB-4F30-B748-FA4D0D76E441}" type="presOf" srcId="{59EB8058-923B-49DB-9F45-469A4F97D839}" destId="{3C04651E-7514-4D9E-B8CB-B279D730E230}" srcOrd="0" destOrd="0" presId="urn:microsoft.com/office/officeart/2005/8/layout/vProcess5"/>
    <dgm:cxn modelId="{A2DBF852-FC39-480F-A1D9-568181EA8A23}" type="presOf" srcId="{AD92993E-5D6D-4052-8DEB-549C842FC320}" destId="{7BAA02CA-8DC7-4E7F-8A6C-911BAFFACA95}" srcOrd="0" destOrd="0" presId="urn:microsoft.com/office/officeart/2005/8/layout/vProcess5"/>
    <dgm:cxn modelId="{14D25CF8-2272-453E-9ED4-4B3B5396C07B}" type="presOf" srcId="{4453DC68-ACDF-4BFA-8160-B5C86D0EC20C}" destId="{343CDE4B-78A9-4418-BD40-A0669189187A}" srcOrd="0" destOrd="0" presId="urn:microsoft.com/office/officeart/2005/8/layout/vProcess5"/>
    <dgm:cxn modelId="{0890F197-224F-4811-ACEE-9A348BCEE5E5}" type="presOf" srcId="{F306B97C-BDF4-45C6-8D9D-1232DAFD5E3C}" destId="{97B01C1D-3177-44D0-B7B2-C8D2CE8D3835}" srcOrd="0" destOrd="0" presId="urn:microsoft.com/office/officeart/2005/8/layout/vProcess5"/>
    <dgm:cxn modelId="{B66094FB-93FB-4494-96C3-35A3BFACA39E}" type="presOf" srcId="{4F1D602D-BA0B-49CC-9B50-2D6C812F29A8}" destId="{6506D637-3DB8-4D28-A565-B612A9E38E3C}" srcOrd="1" destOrd="0" presId="urn:microsoft.com/office/officeart/2005/8/layout/vProcess5"/>
    <dgm:cxn modelId="{DA048BD8-580E-4E78-8192-66A1ED703168}" type="presParOf" srcId="{97B01C1D-3177-44D0-B7B2-C8D2CE8D3835}" destId="{8701AC01-B2EA-47AE-A553-B04BEF88AD3E}" srcOrd="0" destOrd="0" presId="urn:microsoft.com/office/officeart/2005/8/layout/vProcess5"/>
    <dgm:cxn modelId="{F33914BD-18EC-42F7-9D15-7BB74ED8828E}" type="presParOf" srcId="{97B01C1D-3177-44D0-B7B2-C8D2CE8D3835}" destId="{118946DC-10D2-4D6D-998D-97AFCD6D2B7C}" srcOrd="1" destOrd="0" presId="urn:microsoft.com/office/officeart/2005/8/layout/vProcess5"/>
    <dgm:cxn modelId="{1BA318F6-4869-4FEE-B398-5A88B613723D}" type="presParOf" srcId="{97B01C1D-3177-44D0-B7B2-C8D2CE8D3835}" destId="{57A3D851-A4F8-4E2A-9C5E-25419F68DB08}" srcOrd="2" destOrd="0" presId="urn:microsoft.com/office/officeart/2005/8/layout/vProcess5"/>
    <dgm:cxn modelId="{B9341D1B-9BF2-4C96-BCD3-427518894DE6}" type="presParOf" srcId="{97B01C1D-3177-44D0-B7B2-C8D2CE8D3835}" destId="{7BAA02CA-8DC7-4E7F-8A6C-911BAFFACA95}" srcOrd="3" destOrd="0" presId="urn:microsoft.com/office/officeart/2005/8/layout/vProcess5"/>
    <dgm:cxn modelId="{F674830D-5247-40E7-925D-8FDCF88F4A42}" type="presParOf" srcId="{97B01C1D-3177-44D0-B7B2-C8D2CE8D3835}" destId="{F147A07D-C7C8-4A92-A901-051DEEC26E7E}" srcOrd="4" destOrd="0" presId="urn:microsoft.com/office/officeart/2005/8/layout/vProcess5"/>
    <dgm:cxn modelId="{9AFFF5A1-D362-49B8-A0FC-DBE512ED98E4}" type="presParOf" srcId="{97B01C1D-3177-44D0-B7B2-C8D2CE8D3835}" destId="{DB5F88C5-08FB-4322-85DD-3E0E56600160}" srcOrd="5" destOrd="0" presId="urn:microsoft.com/office/officeart/2005/8/layout/vProcess5"/>
    <dgm:cxn modelId="{4B9DCAF0-648F-471F-BFA0-7F25FFD4BF66}" type="presParOf" srcId="{97B01C1D-3177-44D0-B7B2-C8D2CE8D3835}" destId="{829BFB46-867C-4BD1-A1F5-6BAB67F868DB}" srcOrd="6" destOrd="0" presId="urn:microsoft.com/office/officeart/2005/8/layout/vProcess5"/>
    <dgm:cxn modelId="{95C05684-7DD7-4D28-80B5-783426F3F9EE}" type="presParOf" srcId="{97B01C1D-3177-44D0-B7B2-C8D2CE8D3835}" destId="{343CDE4B-78A9-4418-BD40-A0669189187A}" srcOrd="7" destOrd="0" presId="urn:microsoft.com/office/officeart/2005/8/layout/vProcess5"/>
    <dgm:cxn modelId="{1D3CF1D9-1598-4597-BCBE-B91D11EBEA86}" type="presParOf" srcId="{97B01C1D-3177-44D0-B7B2-C8D2CE8D3835}" destId="{8452F263-713C-4244-A2FE-F3B1E3AEAFE8}" srcOrd="8" destOrd="0" presId="urn:microsoft.com/office/officeart/2005/8/layout/vProcess5"/>
    <dgm:cxn modelId="{E59A7BFE-E955-47E1-A6CF-E7B2AF5BFB8E}" type="presParOf" srcId="{97B01C1D-3177-44D0-B7B2-C8D2CE8D3835}" destId="{3C04651E-7514-4D9E-B8CB-B279D730E230}" srcOrd="9" destOrd="0" presId="urn:microsoft.com/office/officeart/2005/8/layout/vProcess5"/>
    <dgm:cxn modelId="{76BC24C8-76B2-4042-9D89-4CB7958FBA05}" type="presParOf" srcId="{97B01C1D-3177-44D0-B7B2-C8D2CE8D3835}" destId="{BD418D95-2F80-419B-8241-8943EA9C41DF}" srcOrd="10" destOrd="0" presId="urn:microsoft.com/office/officeart/2005/8/layout/vProcess5"/>
    <dgm:cxn modelId="{8A135EB7-3AD6-400F-B4C0-464972A6931C}" type="presParOf" srcId="{97B01C1D-3177-44D0-B7B2-C8D2CE8D3835}" destId="{6506D637-3DB8-4D28-A565-B612A9E38E3C}" srcOrd="11" destOrd="0" presId="urn:microsoft.com/office/officeart/2005/8/layout/vProcess5"/>
    <dgm:cxn modelId="{B92E8E81-586E-4661-924B-F919778BA5D6}" type="presParOf" srcId="{97B01C1D-3177-44D0-B7B2-C8D2CE8D3835}" destId="{D8695B06-42DF-4328-B6CE-3B5F7E7B7E5C}" srcOrd="12" destOrd="0" presId="urn:microsoft.com/office/officeart/2005/8/layout/vProcess5"/>
    <dgm:cxn modelId="{11333FD6-C949-4C4D-B404-98932E7FA7CF}" type="presParOf" srcId="{97B01C1D-3177-44D0-B7B2-C8D2CE8D3835}" destId="{9356D990-470A-46A4-9364-3E189E615829}" srcOrd="13" destOrd="0" presId="urn:microsoft.com/office/officeart/2005/8/layout/vProcess5"/>
    <dgm:cxn modelId="{A1443C15-EF93-49F0-AB2A-7AB1BBB4DFBB}" type="presParOf" srcId="{97B01C1D-3177-44D0-B7B2-C8D2CE8D3835}" destId="{0DCC6205-EDD8-47AD-9199-8A58257F82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14F35-9FCA-4224-9B71-C7406CB01ECA}" type="doc">
      <dgm:prSet loTypeId="urn:microsoft.com/office/officeart/2008/layout/Lin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99D536-495D-45A1-B7F9-AB8B69A46602}">
      <dgm:prSet phldrT="[Текст]"/>
      <dgm:spPr/>
      <dgm:t>
        <a:bodyPr/>
        <a:lstStyle/>
        <a:p>
          <a:r>
            <a:rPr lang="uk-UA" dirty="0" err="1" smtClean="0"/>
            <a:t>Flat</a:t>
          </a:r>
          <a:endParaRPr lang="ru-RU" dirty="0"/>
        </a:p>
      </dgm:t>
    </dgm:pt>
    <dgm:pt modelId="{091DF266-6CA2-4334-AB98-8EBD0A766122}" type="parTrans" cxnId="{AC829829-1511-4C11-AD9A-A5D201F17872}">
      <dgm:prSet/>
      <dgm:spPr/>
      <dgm:t>
        <a:bodyPr/>
        <a:lstStyle/>
        <a:p>
          <a:endParaRPr lang="ru-RU"/>
        </a:p>
      </dgm:t>
    </dgm:pt>
    <dgm:pt modelId="{93BA24F6-C02A-4AF1-8EF0-9F79527C9516}" type="sibTrans" cxnId="{AC829829-1511-4C11-AD9A-A5D201F17872}">
      <dgm:prSet/>
      <dgm:spPr/>
      <dgm:t>
        <a:bodyPr/>
        <a:lstStyle/>
        <a:p>
          <a:endParaRPr lang="ru-RU"/>
        </a:p>
      </dgm:t>
    </dgm:pt>
    <dgm:pt modelId="{C0AE2407-2785-4EAF-B233-AA6F121C8302}">
      <dgm:prSet phldrT="[Текст]"/>
      <dgm:spPr/>
      <dgm:t>
        <a:bodyPr/>
        <a:lstStyle/>
        <a:p>
          <a:r>
            <a:rPr lang="uk-UA" dirty="0" smtClean="0"/>
            <a:t>прибирає у собі тіні від пилу та неоднорідність освітлення від </a:t>
          </a:r>
          <a:r>
            <a:rPr lang="uk-UA" dirty="0" err="1" smtClean="0"/>
            <a:t>віньєтування</a:t>
          </a:r>
          <a:r>
            <a:rPr lang="uk-UA" dirty="0" smtClean="0"/>
            <a:t>. Для зйомки використовують дуже простий метод, натягують на об'єктив білу тканину, наводять телескоп на яскравий об'єкт і роблять серію знімків.</a:t>
          </a:r>
          <a:endParaRPr lang="ru-RU" dirty="0"/>
        </a:p>
      </dgm:t>
    </dgm:pt>
    <dgm:pt modelId="{1AEAFC1D-1E22-4502-8AB8-14E83B9DCABA}" type="parTrans" cxnId="{74F06F6E-82A0-4894-8247-EFBBAA8F54BC}">
      <dgm:prSet/>
      <dgm:spPr/>
      <dgm:t>
        <a:bodyPr/>
        <a:lstStyle/>
        <a:p>
          <a:endParaRPr lang="ru-RU"/>
        </a:p>
      </dgm:t>
    </dgm:pt>
    <dgm:pt modelId="{E7253808-CEA4-47FE-BE52-6F73F34564AE}" type="sibTrans" cxnId="{74F06F6E-82A0-4894-8247-EFBBAA8F54BC}">
      <dgm:prSet/>
      <dgm:spPr/>
      <dgm:t>
        <a:bodyPr/>
        <a:lstStyle/>
        <a:p>
          <a:endParaRPr lang="ru-RU"/>
        </a:p>
      </dgm:t>
    </dgm:pt>
    <dgm:pt modelId="{BB853421-8622-4AAE-93DD-82FE0394351D}">
      <dgm:prSet phldrT="[Текст]"/>
      <dgm:spPr/>
      <dgm:t>
        <a:bodyPr/>
        <a:lstStyle/>
        <a:p>
          <a:r>
            <a:rPr lang="uk-UA" dirty="0" err="1" smtClean="0"/>
            <a:t>Dark</a:t>
          </a:r>
          <a:endParaRPr lang="ru-RU" dirty="0"/>
        </a:p>
      </dgm:t>
    </dgm:pt>
    <dgm:pt modelId="{7C24D10E-F83B-476A-A16E-CA59C8311FFF}" type="parTrans" cxnId="{E311E900-C7FA-4C1B-87C1-93E6BB0B5DCC}">
      <dgm:prSet/>
      <dgm:spPr/>
      <dgm:t>
        <a:bodyPr/>
        <a:lstStyle/>
        <a:p>
          <a:endParaRPr lang="ru-RU"/>
        </a:p>
      </dgm:t>
    </dgm:pt>
    <dgm:pt modelId="{F090D601-B6F5-410E-BF4B-B269F4C02F18}" type="sibTrans" cxnId="{E311E900-C7FA-4C1B-87C1-93E6BB0B5DCC}">
      <dgm:prSet/>
      <dgm:spPr/>
      <dgm:t>
        <a:bodyPr/>
        <a:lstStyle/>
        <a:p>
          <a:endParaRPr lang="ru-RU"/>
        </a:p>
      </dgm:t>
    </dgm:pt>
    <dgm:pt modelId="{CFADD1A0-B9AB-4A12-BA00-C02B2E9EECC2}">
      <dgm:prSet phldrT="[Текст]"/>
      <dgm:spPr/>
      <dgm:t>
        <a:bodyPr/>
        <a:lstStyle/>
        <a:p>
          <a:r>
            <a:rPr lang="uk-UA" dirty="0" smtClean="0"/>
            <a:t>віднімає теплові шуми читання камери. Для цього роблять серію знімків з кришкою на об'єктиві з такою ж витримкою та температурними умовами як був знятий об'єкт. Рівень шуму залежить від температури матриці. Для зменшення темного шуму матрицю примусово охолоджують. </a:t>
          </a:r>
          <a:endParaRPr lang="ru-RU" dirty="0"/>
        </a:p>
      </dgm:t>
    </dgm:pt>
    <dgm:pt modelId="{56E630DE-7727-4F69-8BFA-0F016E6C77B0}" type="parTrans" cxnId="{7BE01E5C-18FF-428C-A49B-9A389E53EB78}">
      <dgm:prSet/>
      <dgm:spPr/>
      <dgm:t>
        <a:bodyPr/>
        <a:lstStyle/>
        <a:p>
          <a:endParaRPr lang="ru-RU"/>
        </a:p>
      </dgm:t>
    </dgm:pt>
    <dgm:pt modelId="{5897468E-DA8E-40E6-A83D-BF124EC93B08}" type="sibTrans" cxnId="{7BE01E5C-18FF-428C-A49B-9A389E53EB78}">
      <dgm:prSet/>
      <dgm:spPr/>
      <dgm:t>
        <a:bodyPr/>
        <a:lstStyle/>
        <a:p>
          <a:endParaRPr lang="ru-RU"/>
        </a:p>
      </dgm:t>
    </dgm:pt>
    <dgm:pt modelId="{11A0C9BC-9077-4CB5-80D7-3ABABB62FDC7}">
      <dgm:prSet phldrT="[Текст]"/>
      <dgm:spPr/>
      <dgm:t>
        <a:bodyPr/>
        <a:lstStyle/>
        <a:p>
          <a:r>
            <a:rPr lang="uk-UA" dirty="0" err="1" smtClean="0"/>
            <a:t>Bias</a:t>
          </a:r>
          <a:endParaRPr lang="ru-RU" dirty="0"/>
        </a:p>
      </dgm:t>
    </dgm:pt>
    <dgm:pt modelId="{366E6C1C-0D50-426A-873F-B2A8E15D33DA}" type="parTrans" cxnId="{1E765776-6C4A-4EB6-BFF8-FFAE144862DA}">
      <dgm:prSet/>
      <dgm:spPr/>
      <dgm:t>
        <a:bodyPr/>
        <a:lstStyle/>
        <a:p>
          <a:endParaRPr lang="ru-RU"/>
        </a:p>
      </dgm:t>
    </dgm:pt>
    <dgm:pt modelId="{2B721BDD-4576-4A09-A563-548BEF1394CF}" type="sibTrans" cxnId="{1E765776-6C4A-4EB6-BFF8-FFAE144862DA}">
      <dgm:prSet/>
      <dgm:spPr/>
      <dgm:t>
        <a:bodyPr/>
        <a:lstStyle/>
        <a:p>
          <a:endParaRPr lang="ru-RU"/>
        </a:p>
      </dgm:t>
    </dgm:pt>
    <dgm:pt modelId="{7C1D76A8-79DC-4652-8881-9B32029CE6CE}">
      <dgm:prSet phldrT="[Текст]"/>
      <dgm:spPr/>
      <dgm:t>
        <a:bodyPr/>
        <a:lstStyle/>
        <a:p>
          <a:r>
            <a:rPr lang="uk-UA" dirty="0" smtClean="0"/>
            <a:t>віднімає шуми читання камери. Знімаються вони також: при закритій кришці телескопа, але при мінімально доступній витримці камери. </a:t>
          </a:r>
          <a:endParaRPr lang="ru-RU" dirty="0"/>
        </a:p>
      </dgm:t>
    </dgm:pt>
    <dgm:pt modelId="{B559AA27-350A-4895-BB13-5FA45D25DB39}" type="parTrans" cxnId="{44F72581-2065-4FD0-ADD9-071FE5A546DB}">
      <dgm:prSet/>
      <dgm:spPr/>
      <dgm:t>
        <a:bodyPr/>
        <a:lstStyle/>
        <a:p>
          <a:endParaRPr lang="ru-RU"/>
        </a:p>
      </dgm:t>
    </dgm:pt>
    <dgm:pt modelId="{9F283377-60EE-4AF7-B174-E8A55FE4F3C4}" type="sibTrans" cxnId="{44F72581-2065-4FD0-ADD9-071FE5A546DB}">
      <dgm:prSet/>
      <dgm:spPr/>
      <dgm:t>
        <a:bodyPr/>
        <a:lstStyle/>
        <a:p>
          <a:endParaRPr lang="ru-RU"/>
        </a:p>
      </dgm:t>
    </dgm:pt>
    <dgm:pt modelId="{20E0E927-4EE2-48EB-B293-72EC965C9272}" type="pres">
      <dgm:prSet presAssocID="{55E14F35-9FCA-4224-9B71-C7406CB01ECA}" presName="vert0" presStyleCnt="0">
        <dgm:presLayoutVars>
          <dgm:dir/>
          <dgm:animOne val="branch"/>
          <dgm:animLvl val="lvl"/>
        </dgm:presLayoutVars>
      </dgm:prSet>
      <dgm:spPr/>
    </dgm:pt>
    <dgm:pt modelId="{64881165-3164-4675-8D8F-D99F69B3E01B}" type="pres">
      <dgm:prSet presAssocID="{0D99D536-495D-45A1-B7F9-AB8B69A46602}" presName="thickLine" presStyleLbl="alignNode1" presStyleIdx="0" presStyleCnt="3"/>
      <dgm:spPr/>
    </dgm:pt>
    <dgm:pt modelId="{734FC701-3072-4530-9819-AD16A558E3EE}" type="pres">
      <dgm:prSet presAssocID="{0D99D536-495D-45A1-B7F9-AB8B69A46602}" presName="horz1" presStyleCnt="0"/>
      <dgm:spPr/>
    </dgm:pt>
    <dgm:pt modelId="{33948AD1-E75E-42CE-99DD-50869D4A67DC}" type="pres">
      <dgm:prSet presAssocID="{0D99D536-495D-45A1-B7F9-AB8B69A46602}" presName="tx1" presStyleLbl="revTx" presStyleIdx="0" presStyleCnt="6"/>
      <dgm:spPr/>
    </dgm:pt>
    <dgm:pt modelId="{68B383F4-A767-460E-A69E-D5826A327489}" type="pres">
      <dgm:prSet presAssocID="{0D99D536-495D-45A1-B7F9-AB8B69A46602}" presName="vert1" presStyleCnt="0"/>
      <dgm:spPr/>
    </dgm:pt>
    <dgm:pt modelId="{0569BB7B-029B-47F1-A3E9-5AA688AB38CE}" type="pres">
      <dgm:prSet presAssocID="{C0AE2407-2785-4EAF-B233-AA6F121C8302}" presName="vertSpace2a" presStyleCnt="0"/>
      <dgm:spPr/>
    </dgm:pt>
    <dgm:pt modelId="{FD09DFB1-7A51-4182-9157-714BFDCD68AB}" type="pres">
      <dgm:prSet presAssocID="{C0AE2407-2785-4EAF-B233-AA6F121C8302}" presName="horz2" presStyleCnt="0"/>
      <dgm:spPr/>
    </dgm:pt>
    <dgm:pt modelId="{DAF8A1AE-00E4-48DC-A483-CC009EC81655}" type="pres">
      <dgm:prSet presAssocID="{C0AE2407-2785-4EAF-B233-AA6F121C8302}" presName="horzSpace2" presStyleCnt="0"/>
      <dgm:spPr/>
    </dgm:pt>
    <dgm:pt modelId="{6FBCADF3-5272-40D9-BEA6-107C1EA8A28B}" type="pres">
      <dgm:prSet presAssocID="{C0AE2407-2785-4EAF-B233-AA6F121C8302}" presName="tx2" presStyleLbl="revTx" presStyleIdx="1" presStyleCnt="6"/>
      <dgm:spPr/>
    </dgm:pt>
    <dgm:pt modelId="{E3CBF9CF-A668-4ACB-9D31-9E23C8FE6925}" type="pres">
      <dgm:prSet presAssocID="{C0AE2407-2785-4EAF-B233-AA6F121C8302}" presName="vert2" presStyleCnt="0"/>
      <dgm:spPr/>
    </dgm:pt>
    <dgm:pt modelId="{F39B08FC-C9DE-4C71-80AE-12F5107A5705}" type="pres">
      <dgm:prSet presAssocID="{C0AE2407-2785-4EAF-B233-AA6F121C8302}" presName="thinLine2b" presStyleLbl="callout" presStyleIdx="0" presStyleCnt="3"/>
      <dgm:spPr/>
    </dgm:pt>
    <dgm:pt modelId="{98DE2043-84A7-466D-9C86-8BFD08B03330}" type="pres">
      <dgm:prSet presAssocID="{C0AE2407-2785-4EAF-B233-AA6F121C8302}" presName="vertSpace2b" presStyleCnt="0"/>
      <dgm:spPr/>
    </dgm:pt>
    <dgm:pt modelId="{1C87D282-62D5-45DD-9B09-FB07E81D33DB}" type="pres">
      <dgm:prSet presAssocID="{BB853421-8622-4AAE-93DD-82FE0394351D}" presName="thickLine" presStyleLbl="alignNode1" presStyleIdx="1" presStyleCnt="3"/>
      <dgm:spPr/>
    </dgm:pt>
    <dgm:pt modelId="{7C5CEBBB-161F-4C20-B11C-D6491C408A35}" type="pres">
      <dgm:prSet presAssocID="{BB853421-8622-4AAE-93DD-82FE0394351D}" presName="horz1" presStyleCnt="0"/>
      <dgm:spPr/>
    </dgm:pt>
    <dgm:pt modelId="{1F2F9616-3F9F-499F-92DE-CEAC5E5CE93C}" type="pres">
      <dgm:prSet presAssocID="{BB853421-8622-4AAE-93DD-82FE0394351D}" presName="tx1" presStyleLbl="revTx" presStyleIdx="2" presStyleCnt="6"/>
      <dgm:spPr/>
    </dgm:pt>
    <dgm:pt modelId="{7F793A3B-D998-4738-8FE2-F6698450F1E1}" type="pres">
      <dgm:prSet presAssocID="{BB853421-8622-4AAE-93DD-82FE0394351D}" presName="vert1" presStyleCnt="0"/>
      <dgm:spPr/>
    </dgm:pt>
    <dgm:pt modelId="{12D0EB89-2B91-4781-B5CA-5C61C07B47D3}" type="pres">
      <dgm:prSet presAssocID="{CFADD1A0-B9AB-4A12-BA00-C02B2E9EECC2}" presName="vertSpace2a" presStyleCnt="0"/>
      <dgm:spPr/>
    </dgm:pt>
    <dgm:pt modelId="{FAA7F1D4-6194-4D97-9150-5650AC2C3960}" type="pres">
      <dgm:prSet presAssocID="{CFADD1A0-B9AB-4A12-BA00-C02B2E9EECC2}" presName="horz2" presStyleCnt="0"/>
      <dgm:spPr/>
    </dgm:pt>
    <dgm:pt modelId="{68146639-DFDC-4EE5-9819-EC5EEF36C0E5}" type="pres">
      <dgm:prSet presAssocID="{CFADD1A0-B9AB-4A12-BA00-C02B2E9EECC2}" presName="horzSpace2" presStyleCnt="0"/>
      <dgm:spPr/>
    </dgm:pt>
    <dgm:pt modelId="{D2E9E8B7-6716-48FF-8B4D-2D2A5456B624}" type="pres">
      <dgm:prSet presAssocID="{CFADD1A0-B9AB-4A12-BA00-C02B2E9EECC2}" presName="tx2" presStyleLbl="revTx" presStyleIdx="3" presStyleCnt="6"/>
      <dgm:spPr/>
    </dgm:pt>
    <dgm:pt modelId="{D0C75DB0-F927-413A-8AC1-4284DBE8D8BF}" type="pres">
      <dgm:prSet presAssocID="{CFADD1A0-B9AB-4A12-BA00-C02B2E9EECC2}" presName="vert2" presStyleCnt="0"/>
      <dgm:spPr/>
    </dgm:pt>
    <dgm:pt modelId="{0D8E4B00-13D1-441A-84F8-A746ED915D60}" type="pres">
      <dgm:prSet presAssocID="{CFADD1A0-B9AB-4A12-BA00-C02B2E9EECC2}" presName="thinLine2b" presStyleLbl="callout" presStyleIdx="1" presStyleCnt="3"/>
      <dgm:spPr/>
    </dgm:pt>
    <dgm:pt modelId="{D53390FD-D08B-40CC-B902-352DA516387D}" type="pres">
      <dgm:prSet presAssocID="{CFADD1A0-B9AB-4A12-BA00-C02B2E9EECC2}" presName="vertSpace2b" presStyleCnt="0"/>
      <dgm:spPr/>
    </dgm:pt>
    <dgm:pt modelId="{2D0519FE-7ED5-4EC8-A6AD-D22C5FD4AAF2}" type="pres">
      <dgm:prSet presAssocID="{11A0C9BC-9077-4CB5-80D7-3ABABB62FDC7}" presName="thickLine" presStyleLbl="alignNode1" presStyleIdx="2" presStyleCnt="3"/>
      <dgm:spPr/>
    </dgm:pt>
    <dgm:pt modelId="{21A746CC-7F23-46C8-84C7-88FCB97EED34}" type="pres">
      <dgm:prSet presAssocID="{11A0C9BC-9077-4CB5-80D7-3ABABB62FDC7}" presName="horz1" presStyleCnt="0"/>
      <dgm:spPr/>
    </dgm:pt>
    <dgm:pt modelId="{23672892-4735-4BD9-A1A7-B5F37A602EF7}" type="pres">
      <dgm:prSet presAssocID="{11A0C9BC-9077-4CB5-80D7-3ABABB62FDC7}" presName="tx1" presStyleLbl="revTx" presStyleIdx="4" presStyleCnt="6"/>
      <dgm:spPr/>
    </dgm:pt>
    <dgm:pt modelId="{74BC7D3E-311A-4E4C-8A6C-79358A2860C6}" type="pres">
      <dgm:prSet presAssocID="{11A0C9BC-9077-4CB5-80D7-3ABABB62FDC7}" presName="vert1" presStyleCnt="0"/>
      <dgm:spPr/>
    </dgm:pt>
    <dgm:pt modelId="{5EE30245-0588-4E40-99F8-53D92E04FC47}" type="pres">
      <dgm:prSet presAssocID="{7C1D76A8-79DC-4652-8881-9B32029CE6CE}" presName="vertSpace2a" presStyleCnt="0"/>
      <dgm:spPr/>
    </dgm:pt>
    <dgm:pt modelId="{C37E213C-8708-48E3-9422-26810FC7AAAD}" type="pres">
      <dgm:prSet presAssocID="{7C1D76A8-79DC-4652-8881-9B32029CE6CE}" presName="horz2" presStyleCnt="0"/>
      <dgm:spPr/>
    </dgm:pt>
    <dgm:pt modelId="{184FB124-CB6C-493A-936B-4191AE6F34FC}" type="pres">
      <dgm:prSet presAssocID="{7C1D76A8-79DC-4652-8881-9B32029CE6CE}" presName="horzSpace2" presStyleCnt="0"/>
      <dgm:spPr/>
    </dgm:pt>
    <dgm:pt modelId="{CFEBC754-990D-4D0A-8D11-BAE0F2615F79}" type="pres">
      <dgm:prSet presAssocID="{7C1D76A8-79DC-4652-8881-9B32029CE6CE}" presName="tx2" presStyleLbl="revTx" presStyleIdx="5" presStyleCnt="6"/>
      <dgm:spPr/>
    </dgm:pt>
    <dgm:pt modelId="{F677096B-8D3A-44B9-BC4F-1899F70A689F}" type="pres">
      <dgm:prSet presAssocID="{7C1D76A8-79DC-4652-8881-9B32029CE6CE}" presName="vert2" presStyleCnt="0"/>
      <dgm:spPr/>
    </dgm:pt>
    <dgm:pt modelId="{D04E292B-3019-4EED-82E9-4F7D207A1156}" type="pres">
      <dgm:prSet presAssocID="{7C1D76A8-79DC-4652-8881-9B32029CE6CE}" presName="thinLine2b" presStyleLbl="callout" presStyleIdx="2" presStyleCnt="3"/>
      <dgm:spPr/>
    </dgm:pt>
    <dgm:pt modelId="{6AFFF6DE-77C8-4D87-BD23-AD3747D79C04}" type="pres">
      <dgm:prSet presAssocID="{7C1D76A8-79DC-4652-8881-9B32029CE6CE}" presName="vertSpace2b" presStyleCnt="0"/>
      <dgm:spPr/>
    </dgm:pt>
  </dgm:ptLst>
  <dgm:cxnLst>
    <dgm:cxn modelId="{4E662905-383E-4270-971E-D9C1BFB069CA}" type="presOf" srcId="{BB853421-8622-4AAE-93DD-82FE0394351D}" destId="{1F2F9616-3F9F-499F-92DE-CEAC5E5CE93C}" srcOrd="0" destOrd="0" presId="urn:microsoft.com/office/officeart/2008/layout/LinedList"/>
    <dgm:cxn modelId="{7BE01E5C-18FF-428C-A49B-9A389E53EB78}" srcId="{BB853421-8622-4AAE-93DD-82FE0394351D}" destId="{CFADD1A0-B9AB-4A12-BA00-C02B2E9EECC2}" srcOrd="0" destOrd="0" parTransId="{56E630DE-7727-4F69-8BFA-0F016E6C77B0}" sibTransId="{5897468E-DA8E-40E6-A83D-BF124EC93B08}"/>
    <dgm:cxn modelId="{922AF42C-B664-4D6E-8B00-3A89DE287628}" type="presOf" srcId="{55E14F35-9FCA-4224-9B71-C7406CB01ECA}" destId="{20E0E927-4EE2-48EB-B293-72EC965C9272}" srcOrd="0" destOrd="0" presId="urn:microsoft.com/office/officeart/2008/layout/LinedList"/>
    <dgm:cxn modelId="{25749424-8DB1-46C2-94F4-2801A210911B}" type="presOf" srcId="{7C1D76A8-79DC-4652-8881-9B32029CE6CE}" destId="{CFEBC754-990D-4D0A-8D11-BAE0F2615F79}" srcOrd="0" destOrd="0" presId="urn:microsoft.com/office/officeart/2008/layout/LinedList"/>
    <dgm:cxn modelId="{1E765776-6C4A-4EB6-BFF8-FFAE144862DA}" srcId="{55E14F35-9FCA-4224-9B71-C7406CB01ECA}" destId="{11A0C9BC-9077-4CB5-80D7-3ABABB62FDC7}" srcOrd="2" destOrd="0" parTransId="{366E6C1C-0D50-426A-873F-B2A8E15D33DA}" sibTransId="{2B721BDD-4576-4A09-A563-548BEF1394CF}"/>
    <dgm:cxn modelId="{44F72581-2065-4FD0-ADD9-071FE5A546DB}" srcId="{11A0C9BC-9077-4CB5-80D7-3ABABB62FDC7}" destId="{7C1D76A8-79DC-4652-8881-9B32029CE6CE}" srcOrd="0" destOrd="0" parTransId="{B559AA27-350A-4895-BB13-5FA45D25DB39}" sibTransId="{9F283377-60EE-4AF7-B174-E8A55FE4F3C4}"/>
    <dgm:cxn modelId="{0D2F5214-9BCC-411C-B5BD-3DFD615D6B1E}" type="presOf" srcId="{11A0C9BC-9077-4CB5-80D7-3ABABB62FDC7}" destId="{23672892-4735-4BD9-A1A7-B5F37A602EF7}" srcOrd="0" destOrd="0" presId="urn:microsoft.com/office/officeart/2008/layout/LinedList"/>
    <dgm:cxn modelId="{4D9A0129-9055-40EF-A747-651E53121F87}" type="presOf" srcId="{0D99D536-495D-45A1-B7F9-AB8B69A46602}" destId="{33948AD1-E75E-42CE-99DD-50869D4A67DC}" srcOrd="0" destOrd="0" presId="urn:microsoft.com/office/officeart/2008/layout/LinedList"/>
    <dgm:cxn modelId="{74F06F6E-82A0-4894-8247-EFBBAA8F54BC}" srcId="{0D99D536-495D-45A1-B7F9-AB8B69A46602}" destId="{C0AE2407-2785-4EAF-B233-AA6F121C8302}" srcOrd="0" destOrd="0" parTransId="{1AEAFC1D-1E22-4502-8AB8-14E83B9DCABA}" sibTransId="{E7253808-CEA4-47FE-BE52-6F73F34564AE}"/>
    <dgm:cxn modelId="{E311E900-C7FA-4C1B-87C1-93E6BB0B5DCC}" srcId="{55E14F35-9FCA-4224-9B71-C7406CB01ECA}" destId="{BB853421-8622-4AAE-93DD-82FE0394351D}" srcOrd="1" destOrd="0" parTransId="{7C24D10E-F83B-476A-A16E-CA59C8311FFF}" sibTransId="{F090D601-B6F5-410E-BF4B-B269F4C02F18}"/>
    <dgm:cxn modelId="{761BAC8C-FFF3-4F86-9508-4696CC448FA1}" type="presOf" srcId="{CFADD1A0-B9AB-4A12-BA00-C02B2E9EECC2}" destId="{D2E9E8B7-6716-48FF-8B4D-2D2A5456B624}" srcOrd="0" destOrd="0" presId="urn:microsoft.com/office/officeart/2008/layout/LinedList"/>
    <dgm:cxn modelId="{9FE343AF-21BC-4320-B2BE-31111FCBBC55}" type="presOf" srcId="{C0AE2407-2785-4EAF-B233-AA6F121C8302}" destId="{6FBCADF3-5272-40D9-BEA6-107C1EA8A28B}" srcOrd="0" destOrd="0" presId="urn:microsoft.com/office/officeart/2008/layout/LinedList"/>
    <dgm:cxn modelId="{AC829829-1511-4C11-AD9A-A5D201F17872}" srcId="{55E14F35-9FCA-4224-9B71-C7406CB01ECA}" destId="{0D99D536-495D-45A1-B7F9-AB8B69A46602}" srcOrd="0" destOrd="0" parTransId="{091DF266-6CA2-4334-AB98-8EBD0A766122}" sibTransId="{93BA24F6-C02A-4AF1-8EF0-9F79527C9516}"/>
    <dgm:cxn modelId="{4C89DF0C-4B22-4E84-AC6A-A1212BE3872F}" type="presParOf" srcId="{20E0E927-4EE2-48EB-B293-72EC965C9272}" destId="{64881165-3164-4675-8D8F-D99F69B3E01B}" srcOrd="0" destOrd="0" presId="urn:microsoft.com/office/officeart/2008/layout/LinedList"/>
    <dgm:cxn modelId="{AB4247D9-6CB0-4C77-92C1-A1D348DEF1A8}" type="presParOf" srcId="{20E0E927-4EE2-48EB-B293-72EC965C9272}" destId="{734FC701-3072-4530-9819-AD16A558E3EE}" srcOrd="1" destOrd="0" presId="urn:microsoft.com/office/officeart/2008/layout/LinedList"/>
    <dgm:cxn modelId="{E682384F-90D5-403B-B5F9-B35C8B69A529}" type="presParOf" srcId="{734FC701-3072-4530-9819-AD16A558E3EE}" destId="{33948AD1-E75E-42CE-99DD-50869D4A67DC}" srcOrd="0" destOrd="0" presId="urn:microsoft.com/office/officeart/2008/layout/LinedList"/>
    <dgm:cxn modelId="{1E8DE175-AD5A-4A8D-864F-F390FC7822AC}" type="presParOf" srcId="{734FC701-3072-4530-9819-AD16A558E3EE}" destId="{68B383F4-A767-460E-A69E-D5826A327489}" srcOrd="1" destOrd="0" presId="urn:microsoft.com/office/officeart/2008/layout/LinedList"/>
    <dgm:cxn modelId="{E2EC6635-BB6A-40FA-BACF-F0B8C36898EB}" type="presParOf" srcId="{68B383F4-A767-460E-A69E-D5826A327489}" destId="{0569BB7B-029B-47F1-A3E9-5AA688AB38CE}" srcOrd="0" destOrd="0" presId="urn:microsoft.com/office/officeart/2008/layout/LinedList"/>
    <dgm:cxn modelId="{33346FDD-E91E-4331-8B65-F7EFB6C0C73B}" type="presParOf" srcId="{68B383F4-A767-460E-A69E-D5826A327489}" destId="{FD09DFB1-7A51-4182-9157-714BFDCD68AB}" srcOrd="1" destOrd="0" presId="urn:microsoft.com/office/officeart/2008/layout/LinedList"/>
    <dgm:cxn modelId="{2B290AA8-27AE-4D23-BE6C-C2951DA850DE}" type="presParOf" srcId="{FD09DFB1-7A51-4182-9157-714BFDCD68AB}" destId="{DAF8A1AE-00E4-48DC-A483-CC009EC81655}" srcOrd="0" destOrd="0" presId="urn:microsoft.com/office/officeart/2008/layout/LinedList"/>
    <dgm:cxn modelId="{FFE048E5-A97B-4958-8DB2-6C032437AE6E}" type="presParOf" srcId="{FD09DFB1-7A51-4182-9157-714BFDCD68AB}" destId="{6FBCADF3-5272-40D9-BEA6-107C1EA8A28B}" srcOrd="1" destOrd="0" presId="urn:microsoft.com/office/officeart/2008/layout/LinedList"/>
    <dgm:cxn modelId="{1CD9F719-2DB7-4E60-A094-07D14B5739AA}" type="presParOf" srcId="{FD09DFB1-7A51-4182-9157-714BFDCD68AB}" destId="{E3CBF9CF-A668-4ACB-9D31-9E23C8FE6925}" srcOrd="2" destOrd="0" presId="urn:microsoft.com/office/officeart/2008/layout/LinedList"/>
    <dgm:cxn modelId="{3CC1C299-E628-42EC-B23D-9F86C9E9E074}" type="presParOf" srcId="{68B383F4-A767-460E-A69E-D5826A327489}" destId="{F39B08FC-C9DE-4C71-80AE-12F5107A5705}" srcOrd="2" destOrd="0" presId="urn:microsoft.com/office/officeart/2008/layout/LinedList"/>
    <dgm:cxn modelId="{156BDCCA-025B-4457-B745-B60A2FCA8DCF}" type="presParOf" srcId="{68B383F4-A767-460E-A69E-D5826A327489}" destId="{98DE2043-84A7-466D-9C86-8BFD08B03330}" srcOrd="3" destOrd="0" presId="urn:microsoft.com/office/officeart/2008/layout/LinedList"/>
    <dgm:cxn modelId="{01850FAE-F619-4D86-A3D2-924E82FC2A8E}" type="presParOf" srcId="{20E0E927-4EE2-48EB-B293-72EC965C9272}" destId="{1C87D282-62D5-45DD-9B09-FB07E81D33DB}" srcOrd="2" destOrd="0" presId="urn:microsoft.com/office/officeart/2008/layout/LinedList"/>
    <dgm:cxn modelId="{0B7A7AC7-C042-48F3-807F-672DDEF24D33}" type="presParOf" srcId="{20E0E927-4EE2-48EB-B293-72EC965C9272}" destId="{7C5CEBBB-161F-4C20-B11C-D6491C408A35}" srcOrd="3" destOrd="0" presId="urn:microsoft.com/office/officeart/2008/layout/LinedList"/>
    <dgm:cxn modelId="{47B238FE-7D4A-4B2D-8DAE-3FE35E912654}" type="presParOf" srcId="{7C5CEBBB-161F-4C20-B11C-D6491C408A35}" destId="{1F2F9616-3F9F-499F-92DE-CEAC5E5CE93C}" srcOrd="0" destOrd="0" presId="urn:microsoft.com/office/officeart/2008/layout/LinedList"/>
    <dgm:cxn modelId="{ADF7BF45-9410-4DB0-8BCC-5C22FFB4E315}" type="presParOf" srcId="{7C5CEBBB-161F-4C20-B11C-D6491C408A35}" destId="{7F793A3B-D998-4738-8FE2-F6698450F1E1}" srcOrd="1" destOrd="0" presId="urn:microsoft.com/office/officeart/2008/layout/LinedList"/>
    <dgm:cxn modelId="{408E1099-2227-40EC-8F12-855EE1208769}" type="presParOf" srcId="{7F793A3B-D998-4738-8FE2-F6698450F1E1}" destId="{12D0EB89-2B91-4781-B5CA-5C61C07B47D3}" srcOrd="0" destOrd="0" presId="urn:microsoft.com/office/officeart/2008/layout/LinedList"/>
    <dgm:cxn modelId="{35A78347-D0E0-41E8-B24C-F9C2A1961EEB}" type="presParOf" srcId="{7F793A3B-D998-4738-8FE2-F6698450F1E1}" destId="{FAA7F1D4-6194-4D97-9150-5650AC2C3960}" srcOrd="1" destOrd="0" presId="urn:microsoft.com/office/officeart/2008/layout/LinedList"/>
    <dgm:cxn modelId="{5F47E5E4-30F2-45C4-8884-6B251B6A9138}" type="presParOf" srcId="{FAA7F1D4-6194-4D97-9150-5650AC2C3960}" destId="{68146639-DFDC-4EE5-9819-EC5EEF36C0E5}" srcOrd="0" destOrd="0" presId="urn:microsoft.com/office/officeart/2008/layout/LinedList"/>
    <dgm:cxn modelId="{32C7492C-0900-476C-A214-0014A23CCE4F}" type="presParOf" srcId="{FAA7F1D4-6194-4D97-9150-5650AC2C3960}" destId="{D2E9E8B7-6716-48FF-8B4D-2D2A5456B624}" srcOrd="1" destOrd="0" presId="urn:microsoft.com/office/officeart/2008/layout/LinedList"/>
    <dgm:cxn modelId="{A436B5A0-3530-4042-9C7B-D57BDE0E523F}" type="presParOf" srcId="{FAA7F1D4-6194-4D97-9150-5650AC2C3960}" destId="{D0C75DB0-F927-413A-8AC1-4284DBE8D8BF}" srcOrd="2" destOrd="0" presId="urn:microsoft.com/office/officeart/2008/layout/LinedList"/>
    <dgm:cxn modelId="{41D24281-3BAA-4206-B8C4-F049AA2D110E}" type="presParOf" srcId="{7F793A3B-D998-4738-8FE2-F6698450F1E1}" destId="{0D8E4B00-13D1-441A-84F8-A746ED915D60}" srcOrd="2" destOrd="0" presId="urn:microsoft.com/office/officeart/2008/layout/LinedList"/>
    <dgm:cxn modelId="{FFF4CFA3-36E7-4480-AB66-179B90C27062}" type="presParOf" srcId="{7F793A3B-D998-4738-8FE2-F6698450F1E1}" destId="{D53390FD-D08B-40CC-B902-352DA516387D}" srcOrd="3" destOrd="0" presId="urn:microsoft.com/office/officeart/2008/layout/LinedList"/>
    <dgm:cxn modelId="{CA8DA2B9-994D-4148-8889-F3F83ABADAE5}" type="presParOf" srcId="{20E0E927-4EE2-48EB-B293-72EC965C9272}" destId="{2D0519FE-7ED5-4EC8-A6AD-D22C5FD4AAF2}" srcOrd="4" destOrd="0" presId="urn:microsoft.com/office/officeart/2008/layout/LinedList"/>
    <dgm:cxn modelId="{3A63C1E2-FD86-4C06-B17A-2822AEF384F9}" type="presParOf" srcId="{20E0E927-4EE2-48EB-B293-72EC965C9272}" destId="{21A746CC-7F23-46C8-84C7-88FCB97EED34}" srcOrd="5" destOrd="0" presId="urn:microsoft.com/office/officeart/2008/layout/LinedList"/>
    <dgm:cxn modelId="{343FDAB5-45C4-4718-8151-AB165CC988FE}" type="presParOf" srcId="{21A746CC-7F23-46C8-84C7-88FCB97EED34}" destId="{23672892-4735-4BD9-A1A7-B5F37A602EF7}" srcOrd="0" destOrd="0" presId="urn:microsoft.com/office/officeart/2008/layout/LinedList"/>
    <dgm:cxn modelId="{B3CCC3CF-877F-4B12-BC4F-88C41D5A9231}" type="presParOf" srcId="{21A746CC-7F23-46C8-84C7-88FCB97EED34}" destId="{74BC7D3E-311A-4E4C-8A6C-79358A2860C6}" srcOrd="1" destOrd="0" presId="urn:microsoft.com/office/officeart/2008/layout/LinedList"/>
    <dgm:cxn modelId="{DAAB400C-843F-41C6-A78A-25F2CCDCF32C}" type="presParOf" srcId="{74BC7D3E-311A-4E4C-8A6C-79358A2860C6}" destId="{5EE30245-0588-4E40-99F8-53D92E04FC47}" srcOrd="0" destOrd="0" presId="urn:microsoft.com/office/officeart/2008/layout/LinedList"/>
    <dgm:cxn modelId="{A85AC205-8706-4F3C-8CA4-DC5D3F5242B5}" type="presParOf" srcId="{74BC7D3E-311A-4E4C-8A6C-79358A2860C6}" destId="{C37E213C-8708-48E3-9422-26810FC7AAAD}" srcOrd="1" destOrd="0" presId="urn:microsoft.com/office/officeart/2008/layout/LinedList"/>
    <dgm:cxn modelId="{BD3AA743-7021-4B82-B283-90D93BF7F35F}" type="presParOf" srcId="{C37E213C-8708-48E3-9422-26810FC7AAAD}" destId="{184FB124-CB6C-493A-936B-4191AE6F34FC}" srcOrd="0" destOrd="0" presId="urn:microsoft.com/office/officeart/2008/layout/LinedList"/>
    <dgm:cxn modelId="{2E024284-1ADD-45BA-A5D3-B25B4E84C40E}" type="presParOf" srcId="{C37E213C-8708-48E3-9422-26810FC7AAAD}" destId="{CFEBC754-990D-4D0A-8D11-BAE0F2615F79}" srcOrd="1" destOrd="0" presId="urn:microsoft.com/office/officeart/2008/layout/LinedList"/>
    <dgm:cxn modelId="{5C1A0DBB-53FB-4628-A674-1843E3C79614}" type="presParOf" srcId="{C37E213C-8708-48E3-9422-26810FC7AAAD}" destId="{F677096B-8D3A-44B9-BC4F-1899F70A689F}" srcOrd="2" destOrd="0" presId="urn:microsoft.com/office/officeart/2008/layout/LinedList"/>
    <dgm:cxn modelId="{3EAAB418-4A5B-4D0C-B3E7-B0ADAA54CE2D}" type="presParOf" srcId="{74BC7D3E-311A-4E4C-8A6C-79358A2860C6}" destId="{D04E292B-3019-4EED-82E9-4F7D207A1156}" srcOrd="2" destOrd="0" presId="urn:microsoft.com/office/officeart/2008/layout/LinedList"/>
    <dgm:cxn modelId="{005913D9-D764-4B52-8C8A-A2B4D68EAA22}" type="presParOf" srcId="{74BC7D3E-311A-4E4C-8A6C-79358A2860C6}" destId="{6AFFF6DE-77C8-4D87-BD23-AD3747D79C04}" srcOrd="3" destOrd="0" presId="urn:microsoft.com/office/officeart/2008/layout/Lin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946DC-10D2-4D6D-998D-97AFCD6D2B7C}">
      <dsp:nvSpPr>
        <dsp:cNvPr id="0" name=""/>
        <dsp:cNvSpPr/>
      </dsp:nvSpPr>
      <dsp:spPr>
        <a:xfrm>
          <a:off x="0" y="0"/>
          <a:ext cx="8839066" cy="839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Обробити та опрацювати знімки Плеяди, що були зроблені в обсерваторії</a:t>
          </a:r>
          <a:endParaRPr lang="ru-RU" sz="2200" kern="1200"/>
        </a:p>
      </dsp:txBody>
      <dsp:txXfrm>
        <a:off x="24592" y="24592"/>
        <a:ext cx="7834806" cy="790443"/>
      </dsp:txXfrm>
    </dsp:sp>
    <dsp:sp modelId="{57A3D851-A4F8-4E2A-9C5E-25419F68DB08}">
      <dsp:nvSpPr>
        <dsp:cNvPr id="0" name=""/>
        <dsp:cNvSpPr/>
      </dsp:nvSpPr>
      <dsp:spPr>
        <a:xfrm>
          <a:off x="660060" y="956241"/>
          <a:ext cx="8839066" cy="839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Знайти зоряні величини зірок, що зображені на знімку</a:t>
          </a:r>
          <a:endParaRPr lang="ru-RU" sz="2200" kern="1200"/>
        </a:p>
      </dsp:txBody>
      <dsp:txXfrm>
        <a:off x="684652" y="980833"/>
        <a:ext cx="7584064" cy="790443"/>
      </dsp:txXfrm>
    </dsp:sp>
    <dsp:sp modelId="{7BAA02CA-8DC7-4E7F-8A6C-911BAFFACA95}">
      <dsp:nvSpPr>
        <dsp:cNvPr id="0" name=""/>
        <dsp:cNvSpPr/>
      </dsp:nvSpPr>
      <dsp:spPr>
        <a:xfrm>
          <a:off x="1320120" y="1912483"/>
          <a:ext cx="8839066" cy="839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За шуканими даними зробити таблицю та визначити яскравість зірок</a:t>
          </a:r>
          <a:endParaRPr lang="ru-RU" sz="2200" kern="1200"/>
        </a:p>
      </dsp:txBody>
      <dsp:txXfrm>
        <a:off x="1344712" y="1937075"/>
        <a:ext cx="7584064" cy="790443"/>
      </dsp:txXfrm>
    </dsp:sp>
    <dsp:sp modelId="{F147A07D-C7C8-4A92-A901-051DEEC26E7E}">
      <dsp:nvSpPr>
        <dsp:cNvPr id="0" name=""/>
        <dsp:cNvSpPr/>
      </dsp:nvSpPr>
      <dsp:spPr>
        <a:xfrm>
          <a:off x="1980180" y="2868725"/>
          <a:ext cx="8839066" cy="839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Побудувати діаграму </a:t>
          </a:r>
          <a:r>
            <a:rPr lang="uk-UA" sz="2200" kern="1200" dirty="0" err="1" smtClean="0"/>
            <a:t>Герцшпрунга</a:t>
          </a:r>
          <a:r>
            <a:rPr lang="uk-UA" sz="2200" kern="1200" dirty="0" smtClean="0"/>
            <a:t> – Рассела</a:t>
          </a:r>
          <a:endParaRPr lang="ru-RU" sz="2200" kern="1200" dirty="0"/>
        </a:p>
      </dsp:txBody>
      <dsp:txXfrm>
        <a:off x="2004772" y="2893317"/>
        <a:ext cx="7584064" cy="790443"/>
      </dsp:txXfrm>
    </dsp:sp>
    <dsp:sp modelId="{DB5F88C5-08FB-4322-85DD-3E0E56600160}">
      <dsp:nvSpPr>
        <dsp:cNvPr id="0" name=""/>
        <dsp:cNvSpPr/>
      </dsp:nvSpPr>
      <dsp:spPr>
        <a:xfrm>
          <a:off x="2640240" y="3824967"/>
          <a:ext cx="8839066" cy="839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Знайти відстань від Землі до зоряного скупчення</a:t>
          </a:r>
          <a:endParaRPr lang="ru-RU" sz="2200" kern="1200"/>
        </a:p>
      </dsp:txBody>
      <dsp:txXfrm>
        <a:off x="2664832" y="3849559"/>
        <a:ext cx="7584064" cy="790443"/>
      </dsp:txXfrm>
    </dsp:sp>
    <dsp:sp modelId="{829BFB46-867C-4BD1-A1F5-6BAB67F868DB}">
      <dsp:nvSpPr>
        <dsp:cNvPr id="0" name=""/>
        <dsp:cNvSpPr/>
      </dsp:nvSpPr>
      <dsp:spPr>
        <a:xfrm>
          <a:off x="8293308" y="613394"/>
          <a:ext cx="545757" cy="545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8416103" y="613394"/>
        <a:ext cx="300167" cy="410682"/>
      </dsp:txXfrm>
    </dsp:sp>
    <dsp:sp modelId="{343CDE4B-78A9-4418-BD40-A0669189187A}">
      <dsp:nvSpPr>
        <dsp:cNvPr id="0" name=""/>
        <dsp:cNvSpPr/>
      </dsp:nvSpPr>
      <dsp:spPr>
        <a:xfrm>
          <a:off x="8953368" y="1569636"/>
          <a:ext cx="545757" cy="545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9076163" y="1569636"/>
        <a:ext cx="300167" cy="410682"/>
      </dsp:txXfrm>
    </dsp:sp>
    <dsp:sp modelId="{8452F263-713C-4244-A2FE-F3B1E3AEAFE8}">
      <dsp:nvSpPr>
        <dsp:cNvPr id="0" name=""/>
        <dsp:cNvSpPr/>
      </dsp:nvSpPr>
      <dsp:spPr>
        <a:xfrm>
          <a:off x="9613429" y="2511884"/>
          <a:ext cx="545757" cy="545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9736224" y="2511884"/>
        <a:ext cx="300167" cy="410682"/>
      </dsp:txXfrm>
    </dsp:sp>
    <dsp:sp modelId="{3C04651E-7514-4D9E-B8CB-B279D730E230}">
      <dsp:nvSpPr>
        <dsp:cNvPr id="0" name=""/>
        <dsp:cNvSpPr/>
      </dsp:nvSpPr>
      <dsp:spPr>
        <a:xfrm>
          <a:off x="10273489" y="3477455"/>
          <a:ext cx="545757" cy="545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0396284" y="3477455"/>
        <a:ext cx="300167" cy="410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81165-3164-4675-8D8F-D99F69B3E01B}">
      <dsp:nvSpPr>
        <dsp:cNvPr id="0" name=""/>
        <dsp:cNvSpPr/>
      </dsp:nvSpPr>
      <dsp:spPr>
        <a:xfrm>
          <a:off x="0" y="2396"/>
          <a:ext cx="1109047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948AD1-E75E-42CE-99DD-50869D4A67DC}">
      <dsp:nvSpPr>
        <dsp:cNvPr id="0" name=""/>
        <dsp:cNvSpPr/>
      </dsp:nvSpPr>
      <dsp:spPr>
        <a:xfrm>
          <a:off x="0" y="2396"/>
          <a:ext cx="2218095" cy="163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err="1" smtClean="0"/>
            <a:t>Flat</a:t>
          </a:r>
          <a:endParaRPr lang="ru-RU" sz="6500" kern="1200" dirty="0"/>
        </a:p>
      </dsp:txBody>
      <dsp:txXfrm>
        <a:off x="0" y="2396"/>
        <a:ext cx="2218095" cy="1634291"/>
      </dsp:txXfrm>
    </dsp:sp>
    <dsp:sp modelId="{6FBCADF3-5272-40D9-BEA6-107C1EA8A28B}">
      <dsp:nvSpPr>
        <dsp:cNvPr id="0" name=""/>
        <dsp:cNvSpPr/>
      </dsp:nvSpPr>
      <dsp:spPr>
        <a:xfrm>
          <a:off x="2384452" y="76609"/>
          <a:ext cx="8706024" cy="14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прибирає у собі тіні від пилу та неоднорідність освітлення від </a:t>
          </a:r>
          <a:r>
            <a:rPr lang="uk-UA" sz="2100" kern="1200" dirty="0" err="1" smtClean="0"/>
            <a:t>віньєтування</a:t>
          </a:r>
          <a:r>
            <a:rPr lang="uk-UA" sz="2100" kern="1200" dirty="0" smtClean="0"/>
            <a:t>. Для зйомки використовують дуже простий метод, натягують на об'єктив білу тканину, наводять телескоп на яскравий об'єкт і роблять серію знімків.</a:t>
          </a:r>
          <a:endParaRPr lang="ru-RU" sz="2100" kern="1200" dirty="0"/>
        </a:p>
      </dsp:txBody>
      <dsp:txXfrm>
        <a:off x="2384452" y="76609"/>
        <a:ext cx="8706024" cy="1484268"/>
      </dsp:txXfrm>
    </dsp:sp>
    <dsp:sp modelId="{F39B08FC-C9DE-4C71-80AE-12F5107A5705}">
      <dsp:nvSpPr>
        <dsp:cNvPr id="0" name=""/>
        <dsp:cNvSpPr/>
      </dsp:nvSpPr>
      <dsp:spPr>
        <a:xfrm>
          <a:off x="2218095" y="1560878"/>
          <a:ext cx="8872381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87D282-62D5-45DD-9B09-FB07E81D33DB}">
      <dsp:nvSpPr>
        <dsp:cNvPr id="0" name=""/>
        <dsp:cNvSpPr/>
      </dsp:nvSpPr>
      <dsp:spPr>
        <a:xfrm>
          <a:off x="0" y="1636688"/>
          <a:ext cx="11090477" cy="0"/>
        </a:xfrm>
        <a:prstGeom prst="line">
          <a:avLst/>
        </a:prstGeom>
        <a:gradFill rotWithShape="0">
          <a:gsLst>
            <a:gs pos="0">
              <a:schemeClr val="accent3">
                <a:hueOff val="1554279"/>
                <a:satOff val="-22994"/>
                <a:lumOff val="431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1554279"/>
                <a:satOff val="-22994"/>
                <a:lumOff val="431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1554279"/>
                <a:satOff val="-22994"/>
                <a:lumOff val="431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554279"/>
              <a:satOff val="-22994"/>
              <a:lumOff val="4314"/>
              <a:alphaOff val="0"/>
            </a:schemeClr>
          </a:solidFill>
          <a:prstDash val="solid"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2F9616-3F9F-499F-92DE-CEAC5E5CE93C}">
      <dsp:nvSpPr>
        <dsp:cNvPr id="0" name=""/>
        <dsp:cNvSpPr/>
      </dsp:nvSpPr>
      <dsp:spPr>
        <a:xfrm>
          <a:off x="0" y="1636688"/>
          <a:ext cx="2218095" cy="163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err="1" smtClean="0"/>
            <a:t>Dark</a:t>
          </a:r>
          <a:endParaRPr lang="ru-RU" sz="6500" kern="1200" dirty="0"/>
        </a:p>
      </dsp:txBody>
      <dsp:txXfrm>
        <a:off x="0" y="1636688"/>
        <a:ext cx="2218095" cy="1634291"/>
      </dsp:txXfrm>
    </dsp:sp>
    <dsp:sp modelId="{D2E9E8B7-6716-48FF-8B4D-2D2A5456B624}">
      <dsp:nvSpPr>
        <dsp:cNvPr id="0" name=""/>
        <dsp:cNvSpPr/>
      </dsp:nvSpPr>
      <dsp:spPr>
        <a:xfrm>
          <a:off x="2384452" y="1710901"/>
          <a:ext cx="8706024" cy="14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віднімає теплові шуми читання камери. Для цього роблять серію знімків з кришкою на об'єктиві з такою ж витримкою та температурними умовами як був знятий об'єкт. Рівень шуму залежить від температури матриці. Для зменшення темного шуму матрицю примусово охолоджують. </a:t>
          </a:r>
          <a:endParaRPr lang="ru-RU" sz="2100" kern="1200" dirty="0"/>
        </a:p>
      </dsp:txBody>
      <dsp:txXfrm>
        <a:off x="2384452" y="1710901"/>
        <a:ext cx="8706024" cy="1484268"/>
      </dsp:txXfrm>
    </dsp:sp>
    <dsp:sp modelId="{0D8E4B00-13D1-441A-84F8-A746ED915D60}">
      <dsp:nvSpPr>
        <dsp:cNvPr id="0" name=""/>
        <dsp:cNvSpPr/>
      </dsp:nvSpPr>
      <dsp:spPr>
        <a:xfrm>
          <a:off x="2218095" y="3195170"/>
          <a:ext cx="8872381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D0519FE-7ED5-4EC8-A6AD-D22C5FD4AAF2}">
      <dsp:nvSpPr>
        <dsp:cNvPr id="0" name=""/>
        <dsp:cNvSpPr/>
      </dsp:nvSpPr>
      <dsp:spPr>
        <a:xfrm>
          <a:off x="0" y="3270979"/>
          <a:ext cx="11090477" cy="0"/>
        </a:xfrm>
        <a:prstGeom prst="line">
          <a:avLst/>
        </a:prstGeom>
        <a:gradFill rotWithShape="0">
          <a:gsLst>
            <a:gs pos="0">
              <a:schemeClr val="accent3">
                <a:hueOff val="3108557"/>
                <a:satOff val="-45988"/>
                <a:lumOff val="862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3108557"/>
                <a:satOff val="-45988"/>
                <a:lumOff val="862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3108557"/>
                <a:satOff val="-45988"/>
                <a:lumOff val="862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672892-4735-4BD9-A1A7-B5F37A602EF7}">
      <dsp:nvSpPr>
        <dsp:cNvPr id="0" name=""/>
        <dsp:cNvSpPr/>
      </dsp:nvSpPr>
      <dsp:spPr>
        <a:xfrm>
          <a:off x="0" y="3270979"/>
          <a:ext cx="2218095" cy="163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err="1" smtClean="0"/>
            <a:t>Bias</a:t>
          </a:r>
          <a:endParaRPr lang="ru-RU" sz="6500" kern="1200" dirty="0"/>
        </a:p>
      </dsp:txBody>
      <dsp:txXfrm>
        <a:off x="0" y="3270979"/>
        <a:ext cx="2218095" cy="1634291"/>
      </dsp:txXfrm>
    </dsp:sp>
    <dsp:sp modelId="{CFEBC754-990D-4D0A-8D11-BAE0F2615F79}">
      <dsp:nvSpPr>
        <dsp:cNvPr id="0" name=""/>
        <dsp:cNvSpPr/>
      </dsp:nvSpPr>
      <dsp:spPr>
        <a:xfrm>
          <a:off x="2384452" y="3345193"/>
          <a:ext cx="8706024" cy="14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віднімає шуми читання камери. Знімаються вони також: при закритій кришці телескопа, але при мінімально доступній витримці камери. </a:t>
          </a:r>
          <a:endParaRPr lang="ru-RU" sz="2100" kern="1200" dirty="0"/>
        </a:p>
      </dsp:txBody>
      <dsp:txXfrm>
        <a:off x="2384452" y="3345193"/>
        <a:ext cx="8706024" cy="1484268"/>
      </dsp:txXfrm>
    </dsp:sp>
    <dsp:sp modelId="{D04E292B-3019-4EED-82E9-4F7D207A1156}">
      <dsp:nvSpPr>
        <dsp:cNvPr id="0" name=""/>
        <dsp:cNvSpPr/>
      </dsp:nvSpPr>
      <dsp:spPr>
        <a:xfrm>
          <a:off x="2218095" y="4829462"/>
          <a:ext cx="8872381" cy="0"/>
        </a:xfrm>
        <a:prstGeom prst="line">
          <a:avLst/>
        </a:prstGeom>
        <a:noFill/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8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4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3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5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3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6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9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0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89000" contrast="-61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084A38-7D23-4351-BE7B-F539AB3411B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C37D381-30C3-4E5F-95D4-F63D6C684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9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254337"/>
            <a:ext cx="8991600" cy="1645920"/>
          </a:xfrm>
        </p:spPr>
        <p:txBody>
          <a:bodyPr>
            <a:normAutofit/>
          </a:bodyPr>
          <a:lstStyle/>
          <a:p>
            <a:r>
              <a:rPr lang="uk-UA" dirty="0"/>
              <a:t>ДОСЛІДЖЕННЯ СКУПЧЕННЯ </a:t>
            </a:r>
            <a:r>
              <a:rPr lang="uk-UA" dirty="0" smtClean="0"/>
              <a:t>ПЛЕЯД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3261178"/>
            <a:ext cx="4303059" cy="220962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b="1" dirty="0" smtClean="0"/>
              <a:t>Виконала: </a:t>
            </a:r>
            <a:r>
              <a:rPr lang="ru-RU" b="1" dirty="0"/>
              <a:t>Солнцева Ольга </a:t>
            </a:r>
            <a:r>
              <a:rPr lang="ru-RU" b="1" dirty="0" err="1"/>
              <a:t>Миколаївна</a:t>
            </a:r>
            <a:endParaRPr lang="ru-RU" b="1" dirty="0"/>
          </a:p>
          <a:p>
            <a:pPr algn="l"/>
            <a:r>
              <a:rPr lang="ru-RU" sz="1900" dirty="0" err="1" smtClean="0"/>
              <a:t>учениця</a:t>
            </a:r>
            <a:r>
              <a:rPr lang="ru-RU" sz="1900" dirty="0" smtClean="0"/>
              <a:t> </a:t>
            </a:r>
            <a:r>
              <a:rPr lang="ru-RU" sz="1900" dirty="0"/>
              <a:t>9 </a:t>
            </a:r>
            <a:r>
              <a:rPr lang="ru-RU" sz="1900" dirty="0" err="1"/>
              <a:t>класу</a:t>
            </a:r>
            <a:endParaRPr lang="ru-RU" sz="1900" dirty="0"/>
          </a:p>
          <a:p>
            <a:pPr algn="l"/>
            <a:r>
              <a:rPr lang="ru-RU" sz="1900" dirty="0" err="1"/>
              <a:t>Гімназія</a:t>
            </a:r>
            <a:r>
              <a:rPr lang="ru-RU" sz="1900" dirty="0"/>
              <a:t> №179 </a:t>
            </a:r>
            <a:r>
              <a:rPr lang="ru-RU" sz="1900" dirty="0" err="1"/>
              <a:t>Голосіївського</a:t>
            </a:r>
            <a:r>
              <a:rPr lang="ru-RU" sz="1900" dirty="0"/>
              <a:t> району м. </a:t>
            </a:r>
            <a:r>
              <a:rPr lang="ru-RU" sz="1900" dirty="0" err="1"/>
              <a:t>Києва</a:t>
            </a:r>
            <a:r>
              <a:rPr lang="ru-RU" sz="1900" dirty="0"/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096000" y="3283766"/>
            <a:ext cx="4495800" cy="22096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b="1" dirty="0" smtClean="0"/>
              <a:t>Науковий керівник: </a:t>
            </a:r>
            <a:r>
              <a:rPr lang="ru-RU" dirty="0" err="1"/>
              <a:t>Нагурна</a:t>
            </a:r>
            <a:r>
              <a:rPr lang="ru-RU" dirty="0"/>
              <a:t> </a:t>
            </a:r>
            <a:r>
              <a:rPr lang="ru-RU" dirty="0" err="1"/>
              <a:t>Анастасія</a:t>
            </a:r>
            <a:r>
              <a:rPr lang="ru-RU" dirty="0"/>
              <a:t> </a:t>
            </a:r>
            <a:r>
              <a:rPr lang="ru-RU" dirty="0" err="1"/>
              <a:t>Ярославівна</a:t>
            </a:r>
            <a:endParaRPr lang="ru-RU" dirty="0"/>
          </a:p>
          <a:p>
            <a:pPr algn="l"/>
            <a:r>
              <a:rPr lang="ru-RU" dirty="0" smtClean="0"/>
              <a:t>Бакалавр </a:t>
            </a:r>
            <a:r>
              <a:rPr lang="ru-RU" dirty="0" err="1" smtClean="0"/>
              <a:t>кафедри</a:t>
            </a:r>
            <a:r>
              <a:rPr lang="ru-RU" dirty="0" smtClean="0"/>
              <a:t> </a:t>
            </a:r>
            <a:r>
              <a:rPr lang="ru-RU" dirty="0" err="1" smtClean="0"/>
              <a:t>астрономії</a:t>
            </a:r>
            <a:r>
              <a:rPr lang="ru-RU" dirty="0" smtClean="0"/>
              <a:t> та </a:t>
            </a:r>
            <a:r>
              <a:rPr lang="ru-RU" dirty="0" err="1" smtClean="0"/>
              <a:t>фізики</a:t>
            </a:r>
            <a:r>
              <a:rPr lang="ru-RU" dirty="0" smtClean="0"/>
              <a:t> космосу</a:t>
            </a:r>
          </a:p>
          <a:p>
            <a:pPr algn="l"/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/>
              <a:t>факультету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Т.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172" y="675132"/>
            <a:ext cx="7729728" cy="1188720"/>
          </a:xfrm>
        </p:spPr>
        <p:txBody>
          <a:bodyPr/>
          <a:lstStyle/>
          <a:p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Герцшпрунга</a:t>
            </a:r>
            <a:r>
              <a:rPr lang="ru-RU" dirty="0"/>
              <a:t> – Рассела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0" y="3156205"/>
            <a:ext cx="4550664" cy="18120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будуємо</a:t>
            </a:r>
            <a:r>
              <a:rPr lang="ru-RU" dirty="0"/>
              <a:t> </a:t>
            </a:r>
            <a:r>
              <a:rPr lang="ru-RU" dirty="0" err="1"/>
              <a:t>діаграму</a:t>
            </a:r>
            <a:r>
              <a:rPr lang="ru-RU" dirty="0"/>
              <a:t> 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SciDAVis</a:t>
            </a:r>
            <a:r>
              <a:rPr lang="ru-RU" dirty="0"/>
              <a:t>. На </a:t>
            </a:r>
            <a:r>
              <a:rPr lang="ru-RU" dirty="0" err="1"/>
              <a:t>діаграмі</a:t>
            </a:r>
            <a:r>
              <a:rPr lang="ru-RU" dirty="0"/>
              <a:t> </a:t>
            </a:r>
            <a:r>
              <a:rPr lang="ru-RU" dirty="0" err="1"/>
              <a:t>вказано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абсолютної</a:t>
            </a:r>
            <a:r>
              <a:rPr lang="ru-RU" dirty="0"/>
              <a:t> </a:t>
            </a:r>
            <a:r>
              <a:rPr lang="ru-RU" dirty="0" err="1"/>
              <a:t>зоряної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, </a:t>
            </a:r>
            <a:r>
              <a:rPr lang="ru-RU" dirty="0" err="1"/>
              <a:t>видимої</a:t>
            </a:r>
            <a:r>
              <a:rPr lang="ru-RU" dirty="0"/>
              <a:t> </a:t>
            </a:r>
            <a:r>
              <a:rPr lang="ru-RU" dirty="0" err="1"/>
              <a:t>зоряної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та </a:t>
            </a:r>
            <a:r>
              <a:rPr lang="ru-RU" dirty="0" err="1"/>
              <a:t>показника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B-V.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52" y="2074164"/>
            <a:ext cx="5017208" cy="3595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073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72212"/>
            <a:ext cx="7729728" cy="1188720"/>
          </a:xfrm>
        </p:spPr>
        <p:txBody>
          <a:bodyPr/>
          <a:lstStyle/>
          <a:p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/>
              <a:t>відстані</a:t>
            </a:r>
            <a:r>
              <a:rPr lang="ru-RU" dirty="0"/>
              <a:t> до </a:t>
            </a:r>
            <a:r>
              <a:rPr lang="ru-RU" dirty="0" err="1"/>
              <a:t>зоряного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136" y="1712069"/>
            <a:ext cx="7729728" cy="50243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err="1"/>
              <a:t>Прийнявши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у </a:t>
            </a:r>
            <a:r>
              <a:rPr lang="ru-RU" dirty="0" err="1"/>
              <a:t>скупченні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однакова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виміряємо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ru-RU" dirty="0" err="1"/>
              <a:t>Погсона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19432" y="2819593"/>
                <a:ext cx="2357813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s-I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is-I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32" y="2819593"/>
                <a:ext cx="2357813" cy="526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839655" y="402538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m- видима </a:t>
            </a:r>
            <a:r>
              <a:rPr lang="ru-RU" dirty="0" err="1"/>
              <a:t>зоряна</a:t>
            </a:r>
            <a:r>
              <a:rPr lang="ru-RU" dirty="0"/>
              <a:t> величина</a:t>
            </a:r>
          </a:p>
          <a:p>
            <a:r>
              <a:rPr lang="ru-RU" dirty="0"/>
              <a:t>M- абсолютна </a:t>
            </a:r>
            <a:r>
              <a:rPr lang="ru-RU" dirty="0" err="1"/>
              <a:t>зоряна</a:t>
            </a:r>
            <a:r>
              <a:rPr lang="ru-RU" dirty="0"/>
              <a:t> величина</a:t>
            </a:r>
          </a:p>
          <a:p>
            <a:r>
              <a:rPr lang="ru-RU" dirty="0"/>
              <a:t>D- </a:t>
            </a:r>
            <a:r>
              <a:rPr lang="ru-RU" dirty="0" err="1"/>
              <a:t>відстань</a:t>
            </a:r>
            <a:r>
              <a:rPr lang="ru-RU" dirty="0"/>
              <a:t>, </a:t>
            </a:r>
            <a:r>
              <a:rPr lang="ru-RU" dirty="0" err="1"/>
              <a:t>виражена</a:t>
            </a:r>
            <a:r>
              <a:rPr lang="ru-RU" dirty="0"/>
              <a:t> у </a:t>
            </a:r>
            <a:r>
              <a:rPr lang="ru-RU" dirty="0" smtClean="0"/>
              <a:t>парсеках</a:t>
            </a:r>
            <a:endParaRPr lang="en-US" dirty="0" smtClean="0"/>
          </a:p>
          <a:p>
            <a:endParaRPr lang="ru-RU" dirty="0"/>
          </a:p>
          <a:p>
            <a:r>
              <a:rPr lang="ru-RU" dirty="0" err="1"/>
              <a:t>Відповідно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m-M=4.5</a:t>
            </a:r>
            <a:endParaRPr lang="ru-RU" dirty="0"/>
          </a:p>
          <a:p>
            <a:r>
              <a:rPr lang="ru-RU" dirty="0"/>
              <a:t>D=10(m-M)/5+1</a:t>
            </a:r>
          </a:p>
          <a:p>
            <a:r>
              <a:rPr lang="ru-RU" dirty="0"/>
              <a:t>D=104.5/5+1=101.9=79,4 </a:t>
            </a:r>
            <a:r>
              <a:rPr lang="ru-RU" dirty="0" err="1"/>
              <a:t>пк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88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838" y="316510"/>
            <a:ext cx="7729728" cy="11887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/>
              <a:t>Припущення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спектральних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142" y="2037144"/>
            <a:ext cx="5049339" cy="39469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Дивлячись</a:t>
            </a:r>
            <a:r>
              <a:rPr lang="ru-RU" dirty="0"/>
              <a:t> на </a:t>
            </a:r>
            <a:r>
              <a:rPr lang="ru-RU" dirty="0" smtClean="0"/>
              <a:t>рисунок,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припустити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зоря 1 буде </a:t>
            </a:r>
            <a:r>
              <a:rPr lang="ru-RU" dirty="0" err="1"/>
              <a:t>приблизно</a:t>
            </a:r>
            <a:r>
              <a:rPr lang="ru-RU" dirty="0"/>
              <a:t>, того ж спектрального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ближча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орієнтуючись</a:t>
            </a:r>
            <a:r>
              <a:rPr lang="ru-RU" dirty="0"/>
              <a:t> на </a:t>
            </a:r>
            <a:r>
              <a:rPr lang="ru-RU" dirty="0" err="1"/>
              <a:t>діаграму</a:t>
            </a:r>
            <a:r>
              <a:rPr lang="ru-RU" dirty="0"/>
              <a:t> та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 3 і 4, </a:t>
            </a:r>
            <a:r>
              <a:rPr lang="ru-RU" dirty="0" err="1"/>
              <a:t>знаходимо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спектральний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А5.</a:t>
            </a:r>
          </a:p>
          <a:p>
            <a:r>
              <a:rPr lang="ru-RU" dirty="0"/>
              <a:t>З </a:t>
            </a:r>
            <a:r>
              <a:rPr lang="ru-RU" dirty="0" err="1"/>
              <a:t>цим</a:t>
            </a:r>
            <a:r>
              <a:rPr lang="ru-RU" dirty="0"/>
              <a:t> же методом, зоря 2 буде </a:t>
            </a:r>
            <a:r>
              <a:rPr lang="ru-RU" dirty="0" err="1"/>
              <a:t>належати</a:t>
            </a:r>
            <a:r>
              <a:rPr lang="ru-RU" dirty="0"/>
              <a:t> до спектрального </a:t>
            </a:r>
            <a:r>
              <a:rPr lang="ru-RU" dirty="0" err="1"/>
              <a:t>класу</a:t>
            </a:r>
            <a:r>
              <a:rPr lang="ru-RU" dirty="0"/>
              <a:t> F0. </a:t>
            </a:r>
            <a:r>
              <a:rPr lang="ru-RU" dirty="0" err="1"/>
              <a:t>Третя</a:t>
            </a:r>
            <a:r>
              <a:rPr lang="ru-RU" dirty="0"/>
              <a:t> зоря </a:t>
            </a:r>
            <a:r>
              <a:rPr lang="ru-RU" dirty="0" err="1"/>
              <a:t>відповідно</a:t>
            </a:r>
            <a:r>
              <a:rPr lang="ru-RU" dirty="0"/>
              <a:t> G0. І </a:t>
            </a:r>
            <a:r>
              <a:rPr lang="ru-RU" dirty="0" err="1"/>
              <a:t>четверта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спектрального </a:t>
            </a:r>
            <a:r>
              <a:rPr lang="ru-RU" dirty="0" err="1"/>
              <a:t>класу</a:t>
            </a:r>
            <a:r>
              <a:rPr lang="ru-RU" dirty="0"/>
              <a:t> G5.</a:t>
            </a:r>
          </a:p>
          <a:p>
            <a:r>
              <a:rPr lang="ru-RU" dirty="0" err="1"/>
              <a:t>Проте</a:t>
            </a:r>
            <a:r>
              <a:rPr lang="ru-RU" dirty="0"/>
              <a:t>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, і є не </a:t>
            </a:r>
            <a:r>
              <a:rPr lang="ru-RU" dirty="0" err="1"/>
              <a:t>точним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приблизним</a:t>
            </a:r>
            <a:r>
              <a:rPr lang="ru-RU" dirty="0"/>
              <a:t> результатом.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335" y="2256925"/>
            <a:ext cx="4608975" cy="320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803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ВИСНОВОК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205" y="2361235"/>
            <a:ext cx="10058400" cy="39469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я </a:t>
            </a:r>
            <a:r>
              <a:rPr lang="ru-RU" dirty="0" err="1"/>
              <a:t>ознайомилась</a:t>
            </a:r>
            <a:r>
              <a:rPr lang="ru-RU" dirty="0"/>
              <a:t> з методами </a:t>
            </a:r>
            <a:r>
              <a:rPr lang="ru-RU" dirty="0" err="1"/>
              <a:t>фотометрії</a:t>
            </a:r>
            <a:r>
              <a:rPr lang="ru-RU" dirty="0"/>
              <a:t> та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програмним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, яке </a:t>
            </a:r>
            <a:r>
              <a:rPr lang="ru-RU" dirty="0" err="1"/>
              <a:t>допомогло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зоряне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Плеяди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обчислено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до </a:t>
            </a:r>
            <a:r>
              <a:rPr lang="ru-RU" dirty="0" err="1"/>
              <a:t>скупчення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79,4 парсек.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</a:t>
            </a:r>
            <a:r>
              <a:rPr lang="uk-UA" dirty="0" err="1" smtClean="0"/>
              <a:t>кож</a:t>
            </a:r>
            <a:r>
              <a:rPr lang="ru-RU" dirty="0" smtClean="0"/>
              <a:t> </a:t>
            </a:r>
            <a:r>
              <a:rPr lang="ru-RU" dirty="0" err="1"/>
              <a:t>визначили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спектральний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: 16  </a:t>
            </a:r>
            <a:r>
              <a:rPr lang="en-US" dirty="0"/>
              <a:t>Tau – </a:t>
            </a:r>
            <a:r>
              <a:rPr lang="ru-RU" dirty="0"/>
              <a:t>А5, 17 </a:t>
            </a:r>
            <a:r>
              <a:rPr lang="en-US" dirty="0"/>
              <a:t>Tau – F0, 20 Tau – G0, 21 Tau – G5. </a:t>
            </a:r>
            <a:endParaRPr lang="uk-UA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 err="1"/>
              <a:t>табличні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: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до </a:t>
            </a:r>
            <a:r>
              <a:rPr lang="ru-RU" dirty="0" err="1"/>
              <a:t>скупчення</a:t>
            </a:r>
            <a:r>
              <a:rPr lang="ru-RU" dirty="0"/>
              <a:t> становить 135 парсек, а </a:t>
            </a:r>
            <a:r>
              <a:rPr lang="ru-RU" dirty="0" err="1"/>
              <a:t>спектральний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у 16 </a:t>
            </a:r>
            <a:r>
              <a:rPr lang="en-US" dirty="0"/>
              <a:t>Tau – B7, 17  Tau – B6, 20 Tau – B8, 21 Tau – B8.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не </a:t>
            </a:r>
            <a:r>
              <a:rPr lang="ru-RU" dirty="0" err="1"/>
              <a:t>точними</a:t>
            </a:r>
            <a:r>
              <a:rPr lang="ru-RU" dirty="0"/>
              <a:t> через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неточності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та </a:t>
            </a:r>
            <a:r>
              <a:rPr lang="ru-RU" dirty="0" err="1"/>
              <a:t>некоректне</a:t>
            </a:r>
            <a:r>
              <a:rPr lang="ru-RU" dirty="0"/>
              <a:t> </a:t>
            </a:r>
            <a:r>
              <a:rPr lang="ru-RU" dirty="0" err="1"/>
              <a:t>зіставлення</a:t>
            </a:r>
            <a:r>
              <a:rPr lang="ru-RU" dirty="0"/>
              <a:t> </a:t>
            </a:r>
            <a:r>
              <a:rPr lang="ru-RU" dirty="0" err="1"/>
              <a:t>діаграм</a:t>
            </a:r>
            <a:r>
              <a:rPr lang="ru-RU" dirty="0"/>
              <a:t> з </a:t>
            </a:r>
            <a:r>
              <a:rPr lang="ru-RU" dirty="0" err="1"/>
              <a:t>табличними</a:t>
            </a:r>
            <a:r>
              <a:rPr lang="ru-RU" dirty="0"/>
              <a:t> </a:t>
            </a:r>
            <a:r>
              <a:rPr lang="ru-RU" dirty="0" err="1"/>
              <a:t>значеннями</a:t>
            </a:r>
            <a:r>
              <a:rPr lang="ru-RU" dirty="0"/>
              <a:t> та </a:t>
            </a:r>
            <a:r>
              <a:rPr lang="ru-RU" dirty="0" err="1"/>
              <a:t>отриманими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неточність</a:t>
            </a:r>
            <a:r>
              <a:rPr lang="ru-RU" dirty="0"/>
              <a:t> результату могло </a:t>
            </a:r>
            <a:r>
              <a:rPr lang="ru-RU" dirty="0" err="1"/>
              <a:t>вплинути</a:t>
            </a:r>
            <a:r>
              <a:rPr lang="ru-RU" dirty="0"/>
              <a:t> й те, </a:t>
            </a:r>
            <a:r>
              <a:rPr lang="ru-RU" dirty="0" err="1"/>
              <a:t>що</a:t>
            </a:r>
            <a:r>
              <a:rPr lang="ru-RU" dirty="0"/>
              <a:t> апертурна </a:t>
            </a:r>
            <a:r>
              <a:rPr lang="ru-RU" dirty="0" err="1"/>
              <a:t>фотометрія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гарних</a:t>
            </a:r>
            <a:r>
              <a:rPr lang="ru-RU" dirty="0"/>
              <a:t> </a:t>
            </a:r>
            <a:r>
              <a:rPr lang="ru-RU" dirty="0" err="1"/>
              <a:t>знімків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через </a:t>
            </a:r>
            <a:r>
              <a:rPr lang="ru-RU" dirty="0" err="1"/>
              <a:t>відсутність</a:t>
            </a:r>
            <a:r>
              <a:rPr lang="ru-RU" dirty="0"/>
              <a:t> одного </a:t>
            </a:r>
            <a:r>
              <a:rPr lang="ru-RU" dirty="0" err="1"/>
              <a:t>важливого</a:t>
            </a:r>
            <a:r>
              <a:rPr lang="ru-RU" dirty="0"/>
              <a:t> типу </a:t>
            </a:r>
            <a:r>
              <a:rPr lang="ru-RU" dirty="0" err="1"/>
              <a:t>калібрувальних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 – </a:t>
            </a:r>
            <a:r>
              <a:rPr lang="ru-RU" dirty="0" err="1"/>
              <a:t>флетів</a:t>
            </a:r>
            <a:r>
              <a:rPr lang="ru-RU" dirty="0"/>
              <a:t> –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кращою</a:t>
            </a:r>
            <a:r>
              <a:rPr lang="ru-RU" dirty="0"/>
              <a:t> і </a:t>
            </a:r>
            <a:r>
              <a:rPr lang="ru-RU" dirty="0" err="1"/>
              <a:t>комп’ютер</a:t>
            </a:r>
            <a:r>
              <a:rPr lang="ru-RU" dirty="0"/>
              <a:t> </a:t>
            </a:r>
            <a:r>
              <a:rPr lang="ru-RU" dirty="0" err="1"/>
              <a:t>обрахував</a:t>
            </a:r>
            <a:r>
              <a:rPr lang="ru-RU" dirty="0"/>
              <a:t> </a:t>
            </a:r>
            <a:r>
              <a:rPr lang="ru-RU" dirty="0" err="1"/>
              <a:t>зоряні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неточно.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73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95" y="386468"/>
            <a:ext cx="7729728" cy="1188720"/>
          </a:xfrm>
        </p:spPr>
        <p:txBody>
          <a:bodyPr/>
          <a:lstStyle/>
          <a:p>
            <a:r>
              <a:rPr lang="uk-UA" dirty="0" smtClean="0"/>
              <a:t>Актуальність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976" y="1884123"/>
            <a:ext cx="5589494" cy="4664595"/>
          </a:xfrm>
          <a:solidFill>
            <a:srgbClr val="FFFFFF">
              <a:alpha val="80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дане</a:t>
            </a:r>
            <a:r>
              <a:rPr lang="ru-RU" dirty="0"/>
              <a:t> </a:t>
            </a:r>
            <a:r>
              <a:rPr lang="ru-RU" dirty="0" err="1"/>
              <a:t>зоряне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М45 є як </a:t>
            </a:r>
            <a:r>
              <a:rPr lang="uk-UA" dirty="0"/>
              <a:t>помітним без приладів</a:t>
            </a:r>
            <a:r>
              <a:rPr lang="ru-RU" dirty="0"/>
              <a:t>, так і не </a:t>
            </a:r>
            <a:r>
              <a:rPr lang="ru-RU" dirty="0" err="1"/>
              <a:t>менш</a:t>
            </a:r>
            <a:r>
              <a:rPr lang="ru-RU" dirty="0"/>
              <a:t> в</a:t>
            </a:r>
            <a:r>
              <a:rPr lang="uk-UA" dirty="0" err="1"/>
              <a:t>изначним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не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для нас. </a:t>
            </a:r>
            <a:r>
              <a:rPr lang="ru-RU" dirty="0" err="1"/>
              <a:t>Саме</a:t>
            </a:r>
            <a:r>
              <a:rPr lang="ru-RU" dirty="0"/>
              <a:t> тому, ц</a:t>
            </a:r>
            <a:r>
              <a:rPr lang="uk-UA" dirty="0"/>
              <a:t>я</a:t>
            </a:r>
            <a:r>
              <a:rPr lang="ru-RU" dirty="0"/>
              <a:t> робот</a:t>
            </a:r>
            <a:r>
              <a:rPr lang="uk-UA" dirty="0"/>
              <a:t>а була зроблена </a:t>
            </a:r>
            <a:r>
              <a:rPr lang="ru-RU" dirty="0"/>
              <a:t>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uk-UA" dirty="0"/>
              <a:t>розуміння </a:t>
            </a:r>
            <a:r>
              <a:rPr lang="ru-RU" dirty="0"/>
              <a:t>та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uk-UA" dirty="0"/>
              <a:t>, </a:t>
            </a:r>
            <a:r>
              <a:rPr lang="ru-RU" dirty="0"/>
              <a:t>як </a:t>
            </a:r>
            <a:r>
              <a:rPr lang="ru-RU" dirty="0" err="1"/>
              <a:t>безпосередньо</a:t>
            </a:r>
            <a:r>
              <a:rPr lang="uk-UA" dirty="0"/>
              <a:t> зоряного скупчення</a:t>
            </a:r>
            <a:r>
              <a:rPr lang="ru-RU" dirty="0"/>
              <a:t> </a:t>
            </a:r>
            <a:r>
              <a:rPr lang="ru-RU" dirty="0" err="1"/>
              <a:t>Плеяди</a:t>
            </a:r>
            <a:r>
              <a:rPr lang="ru-RU" dirty="0"/>
              <a:t>, так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скупчень</a:t>
            </a:r>
            <a:r>
              <a:rPr lang="ru-RU" dirty="0"/>
              <a:t>. </a:t>
            </a:r>
            <a:r>
              <a:rPr lang="uk-UA" dirty="0"/>
              <a:t>Для того, щ</a:t>
            </a:r>
            <a:r>
              <a:rPr lang="ru-RU" dirty="0"/>
              <a:t>об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яскравість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і як</a:t>
            </a:r>
            <a:r>
              <a:rPr lang="uk-UA" dirty="0"/>
              <a:t>і</a:t>
            </a:r>
            <a:r>
              <a:rPr lang="ru-RU" dirty="0"/>
              <a:t> вид</a:t>
            </a:r>
            <a:r>
              <a:rPr lang="uk-UA" dirty="0"/>
              <a:t>и наявні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скупченні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Це скупчення зацікавлює своєю знаменитістю велику кількість людей. Проте, як і усе в космосі, воно є не досліджене повністю, і саме через це було вирішено обрати його, як об’єкт своєї роботи. Через достатній брак знань в області астрономії та астрофізиці,  був обраний даний об’єкт, який  надалі допоможе розширити пізнання та більш краще зрозуміти зорі та зоряні скупчення, їх будову та походження, зоряні величини та яскравість.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Стожари, знімок телескопа «Хаббл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59" y="2321673"/>
            <a:ext cx="5258049" cy="3789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321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95" y="386468"/>
            <a:ext cx="7729728" cy="1188720"/>
          </a:xfrm>
        </p:spPr>
        <p:txBody>
          <a:bodyPr/>
          <a:lstStyle/>
          <a:p>
            <a:r>
              <a:rPr lang="uk-UA" dirty="0" smtClean="0"/>
              <a:t>Завдання роботи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31431"/>
              </p:ext>
            </p:extLst>
          </p:nvPr>
        </p:nvGraphicFramePr>
        <p:xfrm>
          <a:off x="259975" y="1884123"/>
          <a:ext cx="11479307" cy="466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22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483" y="238551"/>
            <a:ext cx="7729728" cy="1188720"/>
          </a:xfrm>
        </p:spPr>
        <p:txBody>
          <a:bodyPr/>
          <a:lstStyle/>
          <a:p>
            <a:r>
              <a:rPr lang="uk-UA" dirty="0"/>
              <a:t>ЗОРЯНЕ СКУПЧЕННЯ ПЛЕЯДИ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9113" y="2697621"/>
            <a:ext cx="5116606" cy="2982827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/>
              <a:t>Плеяди це розсіяне скупчення в сузір'ї Тельця. Воно є одним з найближчих до Землі та одним з найбільш помітних для нас неозброєним оком розсіяним скупченням. Плеяди давно відомі як фізично пов'язана група зірок, а не результат випадкової проекції </a:t>
            </a:r>
            <a:r>
              <a:rPr lang="uk-UA" dirty="0" err="1"/>
              <a:t>різновіддалених</a:t>
            </a:r>
            <a:r>
              <a:rPr lang="uk-UA" dirty="0"/>
              <a:t> зірок. Їх астрономічне позначення - M45, проте іноді також використовується власне ім'я - Сім сестер, а їх старовинна російська назва - Стожари або </a:t>
            </a:r>
            <a:r>
              <a:rPr lang="uk-UA" dirty="0" err="1"/>
              <a:t>Волосожари</a:t>
            </a:r>
            <a:endParaRPr lang="ru-RU" dirty="0"/>
          </a:p>
        </p:txBody>
      </p:sp>
      <p:pic>
        <p:nvPicPr>
          <p:cNvPr id="1026" name="Picture 2" descr="https://i2.wp.com/dsastro.ru/wp-content/uploads/2017/12/MvOy2l0Uj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0"/>
          <a:stretch/>
        </p:blipFill>
        <p:spPr bwMode="auto">
          <a:xfrm>
            <a:off x="5515026" y="2107816"/>
            <a:ext cx="6558240" cy="416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2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63" y="780788"/>
            <a:ext cx="4486656" cy="1141497"/>
          </a:xfrm>
        </p:spPr>
        <p:txBody>
          <a:bodyPr/>
          <a:lstStyle/>
          <a:p>
            <a:r>
              <a:rPr lang="uk-UA" dirty="0"/>
              <a:t>ДІАГРАМА ГЕРЦШПРУНГА-РАССЕЛА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3458" y="2681237"/>
            <a:ext cx="4907666" cy="2894371"/>
          </a:xfrm>
        </p:spPr>
        <p:txBody>
          <a:bodyPr>
            <a:normAutofit/>
          </a:bodyPr>
          <a:lstStyle/>
          <a:p>
            <a:r>
              <a:rPr lang="uk-UA" sz="1800" dirty="0"/>
              <a:t>Діаграма </a:t>
            </a:r>
            <a:r>
              <a:rPr lang="uk-UA" sz="1800" dirty="0" err="1"/>
              <a:t>Герцшпрунга</a:t>
            </a:r>
            <a:r>
              <a:rPr lang="uk-UA" sz="1800" dirty="0"/>
              <a:t> </a:t>
            </a:r>
            <a:r>
              <a:rPr lang="uk-UA" sz="1800" dirty="0" smtClean="0"/>
              <a:t>– Рассела</a:t>
            </a:r>
            <a:r>
              <a:rPr lang="en-US" sz="1800" dirty="0" smtClean="0"/>
              <a:t> -</a:t>
            </a:r>
            <a:r>
              <a:rPr lang="uk-UA" sz="1800" dirty="0" smtClean="0"/>
              <a:t> </a:t>
            </a:r>
            <a:r>
              <a:rPr lang="uk-UA" sz="1800" dirty="0"/>
              <a:t>це діаграма, яку використовують в астрономії, і на ній графічно відображена залежність між абсолютною зоряною величиною і спектральним класом або між світністю та температурою </a:t>
            </a:r>
            <a:r>
              <a:rPr lang="uk-UA" sz="1800" dirty="0" smtClean="0"/>
              <a:t>поверхні.</a:t>
            </a:r>
            <a:r>
              <a:rPr lang="en-US" sz="1800" dirty="0" smtClean="0"/>
              <a:t> </a:t>
            </a:r>
            <a:r>
              <a:rPr lang="uk-UA" sz="1800" dirty="0" smtClean="0"/>
              <a:t>Зорі </a:t>
            </a:r>
            <a:r>
              <a:rPr lang="uk-UA" sz="1800" dirty="0"/>
              <a:t>розташовуються у певній послідовності на діаграмі,  утворюючи добре помітні ділянки, які називають послідовностями.</a:t>
            </a:r>
            <a:endParaRPr lang="ru-RU" sz="1800" dirty="0"/>
          </a:p>
        </p:txBody>
      </p:sp>
      <p:pic>
        <p:nvPicPr>
          <p:cNvPr id="2052" name="Picture 4" descr="https://www.secretsofuniverse.in/wp-content/uploads/2020/04/HR-Diagram-star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51" y="326361"/>
            <a:ext cx="5753320" cy="61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9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9190" y="455406"/>
            <a:ext cx="7729728" cy="1188720"/>
          </a:xfrm>
        </p:spPr>
        <p:txBody>
          <a:bodyPr/>
          <a:lstStyle/>
          <a:p>
            <a:r>
              <a:rPr lang="uk-UA" dirty="0" err="1"/>
              <a:t>Flat</a:t>
            </a:r>
            <a:r>
              <a:rPr lang="uk-UA" dirty="0"/>
              <a:t>, </a:t>
            </a:r>
            <a:r>
              <a:rPr lang="uk-UA" dirty="0" err="1"/>
              <a:t>Dark</a:t>
            </a:r>
            <a:r>
              <a:rPr lang="uk-UA" dirty="0"/>
              <a:t> та </a:t>
            </a:r>
            <a:r>
              <a:rPr lang="uk-UA" dirty="0" err="1" smtClean="0"/>
              <a:t>Bias</a:t>
            </a:r>
            <a:r>
              <a:rPr lang="en-US" dirty="0" smtClean="0"/>
              <a:t> </a:t>
            </a:r>
            <a:r>
              <a:rPr lang="uk-UA" dirty="0" smtClean="0"/>
              <a:t>файли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82725"/>
              </p:ext>
            </p:extLst>
          </p:nvPr>
        </p:nvGraphicFramePr>
        <p:xfrm>
          <a:off x="312516" y="1747777"/>
          <a:ext cx="11090477" cy="490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0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089" y="310856"/>
            <a:ext cx="4486656" cy="1141497"/>
          </a:xfrm>
        </p:spPr>
        <p:txBody>
          <a:bodyPr>
            <a:normAutofit/>
          </a:bodyPr>
          <a:lstStyle/>
          <a:p>
            <a:r>
              <a:rPr lang="ru-RU" sz="2800" dirty="0" err="1"/>
              <a:t>Ототожнення</a:t>
            </a:r>
            <a:r>
              <a:rPr lang="ru-RU" sz="2800" dirty="0"/>
              <a:t> </a:t>
            </a:r>
            <a:r>
              <a:rPr lang="ru-RU" sz="2800" dirty="0" err="1"/>
              <a:t>знімків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012513"/>
              </p:ext>
            </p:extLst>
          </p:nvPr>
        </p:nvGraphicFramePr>
        <p:xfrm>
          <a:off x="92595" y="3814756"/>
          <a:ext cx="5833642" cy="295064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458411">
                  <a:extLst>
                    <a:ext uri="{9D8B030D-6E8A-4147-A177-3AD203B41FA5}">
                      <a16:colId xmlns:a16="http://schemas.microsoft.com/office/drawing/2014/main" val="153233374"/>
                    </a:ext>
                  </a:extLst>
                </a:gridCol>
                <a:gridCol w="1457752">
                  <a:extLst>
                    <a:ext uri="{9D8B030D-6E8A-4147-A177-3AD203B41FA5}">
                      <a16:colId xmlns:a16="http://schemas.microsoft.com/office/drawing/2014/main" val="3093258803"/>
                    </a:ext>
                  </a:extLst>
                </a:gridCol>
                <a:gridCol w="1457752">
                  <a:extLst>
                    <a:ext uri="{9D8B030D-6E8A-4147-A177-3AD203B41FA5}">
                      <a16:colId xmlns:a16="http://schemas.microsoft.com/office/drawing/2014/main" val="1061045039"/>
                    </a:ext>
                  </a:extLst>
                </a:gridCol>
                <a:gridCol w="1459727">
                  <a:extLst>
                    <a:ext uri="{9D8B030D-6E8A-4147-A177-3AD203B41FA5}">
                      <a16:colId xmlns:a16="http://schemas.microsoft.com/office/drawing/2014/main" val="1307639668"/>
                    </a:ext>
                  </a:extLst>
                </a:gridCol>
              </a:tblGrid>
              <a:tr h="73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Власна назва об’єкту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Латинська назва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Тип зорі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Видима зоряна величина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extLst>
                  <a:ext uri="{0D108BD9-81ED-4DB2-BD59-A6C34878D82A}">
                    <a16:rowId xmlns:a16="http://schemas.microsoft.com/office/drawing/2014/main" val="1268796356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Астеропа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 Tau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Подвійна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5.72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extLst>
                  <a:ext uri="{0D108BD9-81ED-4DB2-BD59-A6C34878D82A}">
                    <a16:rowId xmlns:a16="http://schemas.microsoft.com/office/drawing/2014/main" val="105023985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Стеропа 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 Tau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Подвійна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extLst>
                  <a:ext uri="{0D108BD9-81ED-4DB2-BD59-A6C34878D82A}">
                    <a16:rowId xmlns:a16="http://schemas.microsoft.com/office/drawing/2014/main" val="649942399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Тайгета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 Tau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Подвійна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4.19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extLst>
                  <a:ext uri="{0D108BD9-81ED-4DB2-BD59-A6C34878D82A}">
                    <a16:rowId xmlns:a16="http://schemas.microsoft.com/office/drawing/2014/main" val="3267929093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Целено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Tau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Подвійна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5.42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extLst>
                  <a:ext uri="{0D108BD9-81ED-4DB2-BD59-A6C34878D82A}">
                    <a16:rowId xmlns:a16="http://schemas.microsoft.com/office/drawing/2014/main" val="940349122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Майя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Tau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Подвійна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extLst>
                  <a:ext uri="{0D108BD9-81ED-4DB2-BD59-A6C34878D82A}">
                    <a16:rowId xmlns:a16="http://schemas.microsoft.com/office/drawing/2014/main" val="3196340164"/>
                  </a:ext>
                </a:extLst>
              </a:tr>
              <a:tr h="308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Електра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 Tau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Подвійна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3.59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extLst>
                  <a:ext uri="{0D108BD9-81ED-4DB2-BD59-A6C34878D82A}">
                    <a16:rowId xmlns:a16="http://schemas.microsoft.com/office/drawing/2014/main" val="3604662186"/>
                  </a:ext>
                </a:extLst>
              </a:tr>
              <a:tr h="313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HD</a:t>
                      </a:r>
                      <a:r>
                        <a:rPr lang="ru-RU" sz="1800">
                          <a:effectLst/>
                        </a:rPr>
                        <a:t> 23387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Подвійна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7.33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extLst>
                  <a:ext uri="{0D108BD9-81ED-4DB2-BD59-A6C34878D82A}">
                    <a16:rowId xmlns:a16="http://schemas.microsoft.com/office/drawing/2014/main" val="362155167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150" y="1620720"/>
            <a:ext cx="5648445" cy="2194036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Ототожнення</a:t>
            </a:r>
            <a:r>
              <a:rPr lang="ru-RU" dirty="0"/>
              <a:t> </a:t>
            </a:r>
            <a:r>
              <a:rPr lang="ru-RU" dirty="0" err="1"/>
              <a:t>знімків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для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зроблених</a:t>
            </a:r>
            <a:r>
              <a:rPr lang="ru-RU" dirty="0"/>
              <a:t> </a:t>
            </a:r>
            <a:r>
              <a:rPr lang="ru-RU" dirty="0" err="1"/>
              <a:t>знімків</a:t>
            </a:r>
            <a:r>
              <a:rPr lang="ru-RU" dirty="0"/>
              <a:t> з уже </a:t>
            </a:r>
            <a:r>
              <a:rPr lang="ru-RU" dirty="0" err="1"/>
              <a:t>існуючими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знімками</a:t>
            </a:r>
            <a:r>
              <a:rPr lang="ru-RU" dirty="0"/>
              <a:t> </a:t>
            </a:r>
            <a:r>
              <a:rPr lang="ru-RU" dirty="0" err="1"/>
              <a:t>зробленими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спостерігались</a:t>
            </a:r>
            <a:r>
              <a:rPr lang="ru-RU" dirty="0"/>
              <a:t> та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зняті</a:t>
            </a:r>
            <a:r>
              <a:rPr lang="ru-RU" dirty="0"/>
              <a:t>. Тому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використана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 </a:t>
            </a:r>
            <a:r>
              <a:rPr lang="en-US" dirty="0" err="1"/>
              <a:t>Stellarium</a:t>
            </a:r>
            <a:r>
              <a:rPr lang="en-US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у </a:t>
            </a:r>
            <a:r>
              <a:rPr lang="ru-RU" dirty="0" err="1"/>
              <a:t>скупчення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зняті</a:t>
            </a:r>
            <a:r>
              <a:rPr lang="ru-RU" dirty="0"/>
              <a:t>. Так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 7 </a:t>
            </a:r>
            <a:r>
              <a:rPr lang="ru-RU" dirty="0" err="1"/>
              <a:t>зірок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порівнюватись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.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та </a:t>
            </a:r>
            <a:r>
              <a:rPr lang="ru-RU" dirty="0" err="1"/>
              <a:t>видимі</a:t>
            </a:r>
            <a:r>
              <a:rPr lang="ru-RU" dirty="0"/>
              <a:t> </a:t>
            </a:r>
            <a:r>
              <a:rPr lang="ru-RU" dirty="0" err="1"/>
              <a:t>зоряні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з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 err="1"/>
              <a:t>Simbad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1712" r="33138"/>
          <a:stretch/>
        </p:blipFill>
        <p:spPr bwMode="auto">
          <a:xfrm>
            <a:off x="6410445" y="634947"/>
            <a:ext cx="5546204" cy="5268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044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3336" y="188928"/>
            <a:ext cx="6440424" cy="1188720"/>
          </a:xfrm>
        </p:spPr>
        <p:txBody>
          <a:bodyPr/>
          <a:lstStyle/>
          <a:p>
            <a:r>
              <a:rPr lang="ru-RU" dirty="0" err="1"/>
              <a:t>Фотометрія</a:t>
            </a:r>
            <a:r>
              <a:rPr lang="ru-RU" dirty="0"/>
              <a:t> у </a:t>
            </a:r>
            <a:r>
              <a:rPr lang="en-US" dirty="0"/>
              <a:t>Maxim DL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0" y="3489960"/>
            <a:ext cx="10803810" cy="3123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892" y="1646342"/>
            <a:ext cx="7234428" cy="163470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За об’єкт порівнювання було взято зорю </a:t>
            </a:r>
            <a:r>
              <a:rPr lang="en-US" dirty="0"/>
              <a:t>HD</a:t>
            </a:r>
            <a:r>
              <a:rPr lang="ru-RU" dirty="0"/>
              <a:t> 23387</a:t>
            </a:r>
            <a:r>
              <a:rPr lang="uk-UA" dirty="0"/>
              <a:t> та її відповідну зоряну величину. Програма сама надала данні про зоряні величини інших шести зірок у кожному кадрі, що потім були занесені до таблиці. Далі було вичислено середню зоряну величину усіх зірок, за відповідними трьома кадрами.   </a:t>
            </a:r>
            <a:endParaRPr lang="ru-RU" dirty="0"/>
          </a:p>
          <a:p>
            <a:endParaRPr lang="ru-RU" dirty="0"/>
          </a:p>
        </p:txBody>
      </p:sp>
      <p:pic>
        <p:nvPicPr>
          <p:cNvPr id="10" name="Объект 7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16428" r="34283" b="10568"/>
          <a:stretch/>
        </p:blipFill>
        <p:spPr bwMode="auto">
          <a:xfrm>
            <a:off x="7641336" y="0"/>
            <a:ext cx="4550664" cy="3071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204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654" y="203490"/>
            <a:ext cx="7729728" cy="1188720"/>
          </a:xfrm>
        </p:spPr>
        <p:txBody>
          <a:bodyPr/>
          <a:lstStyle/>
          <a:p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Герцшпрунга</a:t>
            </a:r>
            <a:r>
              <a:rPr lang="ru-RU" dirty="0"/>
              <a:t> – Рассела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4220"/>
              </p:ext>
            </p:extLst>
          </p:nvPr>
        </p:nvGraphicFramePr>
        <p:xfrm>
          <a:off x="477203" y="4608264"/>
          <a:ext cx="6182677" cy="21137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45504">
                  <a:extLst>
                    <a:ext uri="{9D8B030D-6E8A-4147-A177-3AD203B41FA5}">
                      <a16:colId xmlns:a16="http://schemas.microsoft.com/office/drawing/2014/main" val="139232323"/>
                    </a:ext>
                  </a:extLst>
                </a:gridCol>
                <a:gridCol w="1545504">
                  <a:extLst>
                    <a:ext uri="{9D8B030D-6E8A-4147-A177-3AD203B41FA5}">
                      <a16:colId xmlns:a16="http://schemas.microsoft.com/office/drawing/2014/main" val="3884374094"/>
                    </a:ext>
                  </a:extLst>
                </a:gridCol>
                <a:gridCol w="1545504">
                  <a:extLst>
                    <a:ext uri="{9D8B030D-6E8A-4147-A177-3AD203B41FA5}">
                      <a16:colId xmlns:a16="http://schemas.microsoft.com/office/drawing/2014/main" val="67361662"/>
                    </a:ext>
                  </a:extLst>
                </a:gridCol>
                <a:gridCol w="1546165">
                  <a:extLst>
                    <a:ext uri="{9D8B030D-6E8A-4147-A177-3AD203B41FA5}">
                      <a16:colId xmlns:a16="http://schemas.microsoft.com/office/drawing/2014/main" val="197237514"/>
                    </a:ext>
                  </a:extLst>
                </a:gridCol>
              </a:tblGrid>
              <a:tr h="300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 ID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B-V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429523"/>
                  </a:ext>
                </a:extLst>
              </a:tr>
              <a:tr h="302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 Tau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6.800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-0,24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273135"/>
                  </a:ext>
                </a:extLst>
              </a:tr>
              <a:tr h="302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21 </a:t>
                      </a:r>
                      <a:r>
                        <a:rPr lang="en-US" sz="1800">
                          <a:effectLst/>
                        </a:rPr>
                        <a:t>Tau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6.126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6.430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-0,30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995158"/>
                  </a:ext>
                </a:extLst>
              </a:tr>
              <a:tr h="302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Tau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6.037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-0,31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639244"/>
                  </a:ext>
                </a:extLst>
              </a:tr>
              <a:tr h="302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 Tau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5.536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5.902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-0,37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428877"/>
                  </a:ext>
                </a:extLst>
              </a:tr>
              <a:tr h="302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 Tau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5.415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-0,33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7624930"/>
                  </a:ext>
                </a:extLst>
              </a:tr>
              <a:tr h="302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Tau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5.904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6.246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94288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43375"/>
              </p:ext>
            </p:extLst>
          </p:nvPr>
        </p:nvGraphicFramePr>
        <p:xfrm>
          <a:off x="7376159" y="1650492"/>
          <a:ext cx="4434840" cy="50715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3752466025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858208026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668911658"/>
                    </a:ext>
                  </a:extLst>
                </a:gridCol>
              </a:tblGrid>
              <a:tr h="864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Абсолютна зоряна величина </a:t>
                      </a:r>
                      <a:r>
                        <a:rPr lang="en-US" sz="1800" dirty="0">
                          <a:effectLst/>
                        </a:rPr>
                        <a:t>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Показник кольору </a:t>
                      </a:r>
                      <a:r>
                        <a:rPr lang="en-US" sz="1800" dirty="0">
                          <a:effectLst/>
                        </a:rPr>
                        <a:t>B-V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Спектральний клас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3191610041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1689338818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1294568146"/>
                  </a:ext>
                </a:extLst>
              </a:tr>
              <a:tr h="383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1517483043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8008650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975348833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2927516309"/>
                  </a:ext>
                </a:extLst>
              </a:tr>
              <a:tr h="37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1265250207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13657087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1254786749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2953955316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3680171527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1970694584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2665193797"/>
                  </a:ext>
                </a:extLst>
              </a:tr>
              <a:tr h="28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62" marR="52862" marT="0" marB="0"/>
                </a:tc>
                <a:extLst>
                  <a:ext uri="{0D108BD9-81ED-4DB2-BD59-A6C34878D82A}">
                    <a16:rowId xmlns:a16="http://schemas.microsoft.com/office/drawing/2014/main" val="285343584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7203" y="2060375"/>
            <a:ext cx="609600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опрацювання</a:t>
            </a:r>
            <a:r>
              <a:rPr lang="ru-RU" dirty="0"/>
              <a:t> та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Герцшпрунга</a:t>
            </a:r>
            <a:r>
              <a:rPr lang="ru-RU" dirty="0"/>
              <a:t> – Рассела,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</a:t>
            </a:r>
            <a:r>
              <a:rPr lang="ru-RU" dirty="0" err="1"/>
              <a:t>таблиця</a:t>
            </a:r>
            <a:r>
              <a:rPr lang="ru-RU" dirty="0"/>
              <a:t> з </a:t>
            </a:r>
            <a:r>
              <a:rPr lang="ru-RU" dirty="0" err="1"/>
              <a:t>латинськими</a:t>
            </a:r>
            <a:r>
              <a:rPr lang="ru-RU" dirty="0"/>
              <a:t> </a:t>
            </a:r>
            <a:r>
              <a:rPr lang="ru-RU" dirty="0" err="1"/>
              <a:t>назвами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абсолютними</a:t>
            </a:r>
            <a:r>
              <a:rPr lang="ru-RU" dirty="0"/>
              <a:t> </a:t>
            </a:r>
            <a:r>
              <a:rPr lang="ru-RU" dirty="0" err="1"/>
              <a:t>зоряними</a:t>
            </a:r>
            <a:r>
              <a:rPr lang="ru-RU" dirty="0"/>
              <a:t> величинами у B та V </a:t>
            </a:r>
            <a:r>
              <a:rPr lang="ru-RU" dirty="0" err="1"/>
              <a:t>фільтрах</a:t>
            </a:r>
            <a:r>
              <a:rPr lang="ru-RU" dirty="0"/>
              <a:t>, та </a:t>
            </a:r>
            <a:r>
              <a:rPr lang="ru-RU" dirty="0" err="1"/>
              <a:t>порахована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(</a:t>
            </a:r>
            <a:r>
              <a:rPr lang="ru-RU" dirty="0" err="1"/>
              <a:t>таблиця</a:t>
            </a:r>
            <a:r>
              <a:rPr lang="ru-RU" dirty="0"/>
              <a:t> 3).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знадобиться</a:t>
            </a:r>
            <a:r>
              <a:rPr lang="ru-RU" dirty="0"/>
              <a:t> </a:t>
            </a:r>
            <a:r>
              <a:rPr lang="ru-RU" dirty="0" err="1"/>
              <a:t>табличні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абсолютної</a:t>
            </a:r>
            <a:r>
              <a:rPr lang="ru-RU" dirty="0"/>
              <a:t> </a:t>
            </a:r>
            <a:r>
              <a:rPr lang="ru-RU" dirty="0" err="1"/>
              <a:t>зоряної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та </a:t>
            </a:r>
            <a:r>
              <a:rPr lang="ru-RU" dirty="0" err="1"/>
              <a:t>показника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B-V(</a:t>
            </a:r>
            <a:r>
              <a:rPr lang="ru-RU" dirty="0" err="1"/>
              <a:t>таблиця</a:t>
            </a:r>
            <a:r>
              <a:rPr lang="ru-RU" dirty="0"/>
              <a:t> 4).</a:t>
            </a:r>
          </a:p>
        </p:txBody>
      </p:sp>
    </p:spTree>
    <p:extLst>
      <p:ext uri="{BB962C8B-B14F-4D97-AF65-F5344CB8AC3E}">
        <p14:creationId xmlns:p14="http://schemas.microsoft.com/office/powerpoint/2010/main" val="25994521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112</TotalTime>
  <Words>1147</Words>
  <Application>Microsoft Office PowerPoint</Application>
  <PresentationFormat>Широкоэкранный</PresentationFormat>
  <Paragraphs>166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Gill Sans MT</vt:lpstr>
      <vt:lpstr>Times New Roman</vt:lpstr>
      <vt:lpstr>Parcel</vt:lpstr>
      <vt:lpstr>ДОСЛІДЖЕННЯ СКУПЧЕННЯ ПЛЕЯД</vt:lpstr>
      <vt:lpstr>Актуальність</vt:lpstr>
      <vt:lpstr>Завдання роботи</vt:lpstr>
      <vt:lpstr>ЗОРЯНЕ СКУПЧЕННЯ ПЛЕЯДИ</vt:lpstr>
      <vt:lpstr>ДІАГРАМА ГЕРЦШПРУНГА-РАССЕЛА</vt:lpstr>
      <vt:lpstr>Flat, Dark та Bias файли</vt:lpstr>
      <vt:lpstr>Ототожнення знімків</vt:lpstr>
      <vt:lpstr>Фотометрія у Maxim DL</vt:lpstr>
      <vt:lpstr>Побудова діаграми Герцшпрунга – Рассела</vt:lpstr>
      <vt:lpstr>Побудова діаграми Герцшпрунга – Рассела</vt:lpstr>
      <vt:lpstr>Розрахунок відстані до зоряного скупчення</vt:lpstr>
      <vt:lpstr> Припущення щодо спектральних класів</vt:lpstr>
      <vt:lpstr>ВИСНОВОК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СКУПЧЕННЯ ПЛЕЯД</dc:title>
  <dc:creator>Revolutsia</dc:creator>
  <cp:lastModifiedBy>Revolutsia</cp:lastModifiedBy>
  <cp:revision>12</cp:revision>
  <dcterms:created xsi:type="dcterms:W3CDTF">2023-04-13T10:19:27Z</dcterms:created>
  <dcterms:modified xsi:type="dcterms:W3CDTF">2023-04-13T16:27:27Z</dcterms:modified>
</cp:coreProperties>
</file>