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12" r:id="rId2"/>
    <p:sldId id="314" r:id="rId3"/>
    <p:sldId id="292" r:id="rId4"/>
    <p:sldId id="272" r:id="rId5"/>
    <p:sldId id="348" r:id="rId6"/>
    <p:sldId id="321" r:id="rId7"/>
    <p:sldId id="322" r:id="rId8"/>
    <p:sldId id="323" r:id="rId9"/>
    <p:sldId id="324" r:id="rId10"/>
    <p:sldId id="343" r:id="rId11"/>
    <p:sldId id="350" r:id="rId12"/>
    <p:sldId id="327" r:id="rId13"/>
    <p:sldId id="328" r:id="rId14"/>
    <p:sldId id="330" r:id="rId15"/>
    <p:sldId id="351" r:id="rId16"/>
    <p:sldId id="352" r:id="rId17"/>
    <p:sldId id="357" r:id="rId18"/>
    <p:sldId id="354" r:id="rId19"/>
    <p:sldId id="353" r:id="rId20"/>
    <p:sldId id="358" r:id="rId21"/>
    <p:sldId id="335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EA8B00"/>
    <a:srgbClr val="00966F"/>
    <a:srgbClr val="008600"/>
    <a:srgbClr val="3333FF"/>
    <a:srgbClr val="0066FF"/>
    <a:srgbClr val="57CB0F"/>
    <a:srgbClr val="ED0D58"/>
    <a:srgbClr val="AE1259"/>
    <a:srgbClr val="1666A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6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9D7F6-4DD3-416C-9071-7A1938D433B3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B9D76-7489-44D4-AA3C-A3264446D3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B9D76-7489-44D4-AA3C-A3264446D340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4F42-A5D0-4AC3-83AF-DFEE23164657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62A0B-FF91-4412-AFD0-EEFAD121CE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4F42-A5D0-4AC3-83AF-DFEE23164657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62A0B-FF91-4412-AFD0-EEFAD121CE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4F42-A5D0-4AC3-83AF-DFEE23164657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62A0B-FF91-4412-AFD0-EEFAD121CE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4F42-A5D0-4AC3-83AF-DFEE23164657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62A0B-FF91-4412-AFD0-EEFAD121CE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4F42-A5D0-4AC3-83AF-DFEE23164657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62A0B-FF91-4412-AFD0-EEFAD121CE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4F42-A5D0-4AC3-83AF-DFEE23164657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62A0B-FF91-4412-AFD0-EEFAD121CE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4F42-A5D0-4AC3-83AF-DFEE23164657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62A0B-FF91-4412-AFD0-EEFAD121CE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4F42-A5D0-4AC3-83AF-DFEE23164657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62A0B-FF91-4412-AFD0-EEFAD121CE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4F42-A5D0-4AC3-83AF-DFEE23164657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62A0B-FF91-4412-AFD0-EEFAD121CE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4F42-A5D0-4AC3-83AF-DFEE23164657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62A0B-FF91-4412-AFD0-EEFAD121CE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4F42-A5D0-4AC3-83AF-DFEE23164657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62A0B-FF91-4412-AFD0-EEFAD121CE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04F42-A5D0-4AC3-83AF-DFEE23164657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62A0B-FF91-4412-AFD0-EEFAD121CE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12776"/>
          </a:xfrm>
        </p:spPr>
        <p:txBody>
          <a:bodyPr>
            <a:noAutofit/>
          </a:bodyPr>
          <a:lstStyle/>
          <a:p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uk-UA" sz="3200" b="1" dirty="0" smtClean="0">
                <a:solidFill>
                  <a:srgbClr val="008600"/>
                </a:solidFill>
                <a:latin typeface="Arial Black" pitchFamily="34" charset="0"/>
              </a:rPr>
              <a:t>ДОСЛІДЖЕННЯ ВИДИМОГО РУХУ СОНЦЯ З ВИКОРИСТАННЯМ СОНЯЧНОГО ГОДИННИКА</a:t>
            </a:r>
            <a:endParaRPr lang="ru-RU" sz="3200" b="1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179512" y="1844824"/>
            <a:ext cx="8712968" cy="443809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txBody>
          <a:bodyPr vert="horz" wrap="square" lIns="91440" tIns="45720" rIns="91440" bIns="45720">
            <a:spAutoFit/>
          </a:bodyPr>
          <a:lstStyle/>
          <a:p>
            <a:pPr marL="0" marR="64008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uk-UA" sz="2800" b="1" i="1" u="sng" strike="noStrike" kern="1200" cap="none" spc="0" normalizeH="0" baseline="0" noProof="0" dirty="0" smtClean="0">
                <a:ln w="0"/>
                <a:solidFill>
                  <a:srgbClr val="660B8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Автор:</a:t>
            </a:r>
          </a:p>
          <a:p>
            <a:pPr marL="0" marR="64008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 w="0"/>
                <a:solidFill>
                  <a:srgbClr val="0505CB"/>
                </a:solidFill>
                <a:effectLst/>
                <a:uLnTx/>
                <a:uFillTx/>
                <a:latin typeface="Segoe UI Black" pitchFamily="34" charset="0"/>
                <a:ea typeface="Segoe UI Black" pitchFamily="34" charset="0"/>
                <a:cs typeface="Times New Roman" panose="02020603050405020304" pitchFamily="18" charset="0"/>
              </a:rPr>
              <a:t>Соколова Анастасія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0505CB"/>
                </a:solidFill>
                <a:effectLst/>
                <a:uLnTx/>
                <a:uFillTx/>
                <a:latin typeface="Segoe UI Black" pitchFamily="34" charset="0"/>
                <a:ea typeface="Segoe UI Black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2800" b="1" i="0" u="none" strike="noStrike" kern="1200" cap="none" spc="0" normalizeH="0" baseline="0" noProof="0" dirty="0" smtClean="0">
                <a:ln w="0"/>
                <a:solidFill>
                  <a:srgbClr val="0505CB"/>
                </a:solidFill>
                <a:effectLst/>
                <a:uLnTx/>
                <a:uFillTx/>
                <a:latin typeface="Segoe UI Black" pitchFamily="34" charset="0"/>
                <a:ea typeface="Segoe UI Black" pitchFamily="34" charset="0"/>
                <a:cs typeface="Times New Roman" panose="02020603050405020304" pitchFamily="18" charset="0"/>
              </a:rPr>
              <a:t>Дмитрівна</a:t>
            </a:r>
          </a:p>
          <a:p>
            <a:pPr marL="0" marR="64008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uk-UA" sz="2400" b="1" dirty="0" smtClean="0">
                <a:ln w="0"/>
                <a:solidFill>
                  <a:srgbClr val="1882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kumimoji="0" lang="uk-UA" sz="2400" b="1" i="0" u="none" strike="noStrike" kern="1200" cap="none" spc="0" normalizeH="0" baseline="0" noProof="0" dirty="0" err="1" smtClean="0">
                <a:ln w="0"/>
                <a:solidFill>
                  <a:srgbClr val="1882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чениця</a:t>
            </a:r>
            <a:r>
              <a:rPr kumimoji="0" lang="uk-UA" sz="2400" b="1" i="0" u="none" strike="noStrike" kern="1200" cap="none" spc="0" normalizeH="0" baseline="0" noProof="0" dirty="0" smtClean="0">
                <a:ln w="0"/>
                <a:solidFill>
                  <a:srgbClr val="1882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класу</a:t>
            </a:r>
          </a:p>
          <a:p>
            <a:pPr marL="0" marR="64008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 w="0"/>
                <a:solidFill>
                  <a:srgbClr val="1882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ЗОШ № 3 імені В.О. </a:t>
            </a:r>
            <a:r>
              <a:rPr kumimoji="0" lang="uk-UA" sz="2400" b="1" i="0" u="none" strike="noStrike" kern="1200" cap="none" spc="0" normalizeH="0" baseline="0" noProof="0" dirty="0" err="1" smtClean="0">
                <a:ln w="0"/>
                <a:solidFill>
                  <a:srgbClr val="1882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Нижниченка</a:t>
            </a:r>
            <a:endParaRPr kumimoji="0" lang="uk-UA" sz="2400" b="1" i="0" u="none" strike="noStrike" kern="1200" cap="none" spc="0" normalizeH="0" baseline="0" noProof="0" dirty="0" smtClean="0">
              <a:ln w="0"/>
              <a:solidFill>
                <a:srgbClr val="18824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64008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 w="0"/>
                <a:solidFill>
                  <a:srgbClr val="1882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м. Горішні Плавні, Полтавська область</a:t>
            </a:r>
          </a:p>
          <a:p>
            <a:pPr marL="0" marR="64008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uk-UA" sz="2800" b="1" i="1" u="sng" strike="noStrike" kern="1200" cap="none" spc="0" normalizeH="0" baseline="0" noProof="0" dirty="0" smtClean="0">
                <a:ln w="0"/>
                <a:solidFill>
                  <a:srgbClr val="660B8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Керівник: </a:t>
            </a:r>
          </a:p>
          <a:p>
            <a:pPr marL="0" marR="64008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err="1" smtClean="0">
                <a:ln w="0"/>
                <a:solidFill>
                  <a:srgbClr val="0505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Безперстова</a:t>
            </a:r>
            <a:r>
              <a:rPr kumimoji="0" lang="uk-UA" sz="2400" b="1" i="0" u="none" strike="noStrike" kern="1200" cap="none" spc="0" normalizeH="0" baseline="0" noProof="0" dirty="0" smtClean="0">
                <a:ln w="0"/>
                <a:solidFill>
                  <a:srgbClr val="0505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Людмила Сергіївна</a:t>
            </a:r>
          </a:p>
          <a:p>
            <a:pPr marL="0" marR="64008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 w="0"/>
                <a:solidFill>
                  <a:srgbClr val="1882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учитель фізики</a:t>
            </a:r>
          </a:p>
          <a:p>
            <a:pPr marL="0" marR="64008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 w="0"/>
                <a:solidFill>
                  <a:srgbClr val="1882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ЗОШ № 3 імені В.О. </a:t>
            </a:r>
            <a:r>
              <a:rPr kumimoji="0" lang="uk-UA" sz="2400" b="1" i="0" u="none" strike="noStrike" kern="1200" cap="none" spc="0" normalizeH="0" baseline="0" noProof="0" dirty="0" err="1" smtClean="0">
                <a:ln w="0"/>
                <a:solidFill>
                  <a:srgbClr val="18824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Нижниченка</a:t>
            </a:r>
            <a:endParaRPr kumimoji="0" lang="uk-UA" sz="2400" b="1" i="0" u="none" strike="noStrike" kern="1200" cap="none" spc="0" normalizeH="0" baseline="0" noProof="0" dirty="0">
              <a:ln w="0"/>
              <a:solidFill>
                <a:srgbClr val="18824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564904"/>
            <a:ext cx="2380124" cy="316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411760" y="6381328"/>
            <a:ext cx="4278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66FF"/>
                </a:solidFill>
                <a:latin typeface="Arial Black" pitchFamily="34" charset="0"/>
              </a:rPr>
              <a:t>Конкурс </a:t>
            </a:r>
            <a:r>
              <a:rPr lang="uk-UA" b="1" dirty="0" err="1" smtClean="0">
                <a:solidFill>
                  <a:srgbClr val="0066FF"/>
                </a:solidFill>
                <a:latin typeface="Arial Black" pitchFamily="34" charset="0"/>
              </a:rPr>
              <a:t>МАН-Юніор</a:t>
            </a:r>
            <a:r>
              <a:rPr lang="uk-UA" b="1" dirty="0" smtClean="0">
                <a:solidFill>
                  <a:srgbClr val="0066FF"/>
                </a:solidFill>
                <a:latin typeface="Arial Black" pitchFamily="34" charset="0"/>
              </a:rPr>
              <a:t> Дослідник</a:t>
            </a:r>
            <a:endParaRPr lang="ru-RU" b="1" dirty="0">
              <a:solidFill>
                <a:srgbClr val="0066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243408"/>
            <a:ext cx="8229600" cy="1008112"/>
          </a:xfrm>
        </p:spPr>
        <p:txBody>
          <a:bodyPr/>
          <a:lstStyle/>
          <a:p>
            <a:r>
              <a:rPr lang="uk-UA" b="1" dirty="0" smtClean="0">
                <a:solidFill>
                  <a:srgbClr val="008600"/>
                </a:solidFill>
              </a:rPr>
              <a:t>Модель сонячного годинника</a:t>
            </a:r>
            <a:endParaRPr lang="ru-RU" b="1" dirty="0">
              <a:solidFill>
                <a:srgbClr val="0086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4198047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21460"/>
            <a:ext cx="3888432" cy="55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028384" y="648866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Слайд 10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712968" cy="6953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altLang="uk-UA" sz="3200" b="1" dirty="0" smtClean="0">
                <a:solidFill>
                  <a:srgbClr val="008600"/>
                </a:solidFill>
                <a:latin typeface="MacPaw Fixel SemiCondensed Blac" pitchFamily="2" charset="-52"/>
              </a:rPr>
              <a:t>Пояснення причин зміни пір року на Землі</a:t>
            </a:r>
            <a:endParaRPr lang="ru-RU" altLang="uk-UA" sz="3200" b="1" dirty="0" smtClean="0">
              <a:solidFill>
                <a:srgbClr val="008600"/>
              </a:solidFill>
              <a:latin typeface="MacPaw Fixel SemiCondensed Blac" pitchFamily="2" charset="-52"/>
            </a:endParaRP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67544" y="692696"/>
            <a:ext cx="5776913" cy="2130425"/>
            <a:chOff x="2468" y="6569"/>
            <a:chExt cx="8391" cy="3096"/>
          </a:xfrm>
        </p:grpSpPr>
        <p:sp>
          <p:nvSpPr>
            <p:cNvPr id="14354" name="AutoShape 5"/>
            <p:cNvSpPr>
              <a:spLocks noChangeAspect="1" noChangeArrowheads="1"/>
            </p:cNvSpPr>
            <p:nvPr/>
          </p:nvSpPr>
          <p:spPr bwMode="auto">
            <a:xfrm>
              <a:off x="2468" y="6569"/>
              <a:ext cx="8391" cy="3096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uk-UA"/>
            </a:p>
          </p:txBody>
        </p:sp>
        <p:sp>
          <p:nvSpPr>
            <p:cNvPr id="14355" name="Oval 6"/>
            <p:cNvSpPr>
              <a:spLocks noChangeArrowheads="1"/>
            </p:cNvSpPr>
            <p:nvPr/>
          </p:nvSpPr>
          <p:spPr bwMode="auto">
            <a:xfrm>
              <a:off x="5638" y="6868"/>
              <a:ext cx="2051" cy="2051"/>
            </a:xfrm>
            <a:prstGeom prst="ellipse">
              <a:avLst/>
            </a:prstGeom>
            <a:solidFill>
              <a:srgbClr val="FFB481"/>
            </a:solidFill>
            <a:ln w="28575">
              <a:solidFill>
                <a:srgbClr val="FBC57D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uk-UA"/>
            </a:p>
          </p:txBody>
        </p:sp>
        <p:sp>
          <p:nvSpPr>
            <p:cNvPr id="14356" name="Oval 7"/>
            <p:cNvSpPr>
              <a:spLocks noChangeArrowheads="1"/>
            </p:cNvSpPr>
            <p:nvPr/>
          </p:nvSpPr>
          <p:spPr bwMode="auto">
            <a:xfrm>
              <a:off x="8808" y="7055"/>
              <a:ext cx="2051" cy="2051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uk-UA"/>
            </a:p>
          </p:txBody>
        </p:sp>
        <p:sp>
          <p:nvSpPr>
            <p:cNvPr id="14357" name="Oval 8"/>
            <p:cNvSpPr>
              <a:spLocks noChangeArrowheads="1"/>
            </p:cNvSpPr>
            <p:nvPr/>
          </p:nvSpPr>
          <p:spPr bwMode="auto">
            <a:xfrm>
              <a:off x="2468" y="7055"/>
              <a:ext cx="1864" cy="186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uk-UA"/>
            </a:p>
          </p:txBody>
        </p:sp>
        <p:sp>
          <p:nvSpPr>
            <p:cNvPr id="14358" name="Line 9"/>
            <p:cNvSpPr>
              <a:spLocks noChangeShapeType="1"/>
            </p:cNvSpPr>
            <p:nvPr/>
          </p:nvSpPr>
          <p:spPr bwMode="auto">
            <a:xfrm flipH="1">
              <a:off x="4706" y="7614"/>
              <a:ext cx="932" cy="1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59" name="Line 10"/>
            <p:cNvSpPr>
              <a:spLocks noChangeShapeType="1"/>
            </p:cNvSpPr>
            <p:nvPr/>
          </p:nvSpPr>
          <p:spPr bwMode="auto">
            <a:xfrm>
              <a:off x="7689" y="7614"/>
              <a:ext cx="1119" cy="1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60" name="Line 11"/>
            <p:cNvSpPr>
              <a:spLocks noChangeShapeType="1"/>
            </p:cNvSpPr>
            <p:nvPr/>
          </p:nvSpPr>
          <p:spPr bwMode="auto">
            <a:xfrm flipH="1">
              <a:off x="4706" y="7241"/>
              <a:ext cx="1118" cy="1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61" name="Line 12"/>
            <p:cNvSpPr>
              <a:spLocks noChangeShapeType="1"/>
            </p:cNvSpPr>
            <p:nvPr/>
          </p:nvSpPr>
          <p:spPr bwMode="auto">
            <a:xfrm>
              <a:off x="7503" y="7241"/>
              <a:ext cx="1305" cy="1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62" name="Line 13"/>
            <p:cNvSpPr>
              <a:spLocks noChangeShapeType="1"/>
            </p:cNvSpPr>
            <p:nvPr/>
          </p:nvSpPr>
          <p:spPr bwMode="auto">
            <a:xfrm flipH="1">
              <a:off x="4706" y="7987"/>
              <a:ext cx="932" cy="1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63" name="Line 14"/>
            <p:cNvSpPr>
              <a:spLocks noChangeShapeType="1"/>
            </p:cNvSpPr>
            <p:nvPr/>
          </p:nvSpPr>
          <p:spPr bwMode="auto">
            <a:xfrm>
              <a:off x="7689" y="7987"/>
              <a:ext cx="1119" cy="1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64" name="Text Box 15"/>
            <p:cNvSpPr txBox="1">
              <a:spLocks noChangeArrowheads="1"/>
            </p:cNvSpPr>
            <p:nvPr/>
          </p:nvSpPr>
          <p:spPr bwMode="auto">
            <a:xfrm>
              <a:off x="6197" y="9106"/>
              <a:ext cx="1306" cy="55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69624" tIns="34812" rIns="69624" bIns="34812"/>
            <a:lstStyle/>
            <a:p>
              <a:pPr algn="ctr" eaLnBrk="1" hangingPunct="1"/>
              <a:r>
                <a:rPr lang="uk-UA" altLang="uk-UA" b="1">
                  <a:solidFill>
                    <a:schemeClr val="bg2"/>
                  </a:solidFill>
                  <a:latin typeface="Times New Roman" pitchFamily="18" charset="0"/>
                </a:rPr>
                <a:t>Сонце</a:t>
              </a:r>
              <a:endParaRPr lang="ru-RU" altLang="uk-UA" b="1">
                <a:solidFill>
                  <a:schemeClr val="bg2"/>
                </a:solidFill>
              </a:endParaRPr>
            </a:p>
          </p:txBody>
        </p:sp>
        <p:sp>
          <p:nvSpPr>
            <p:cNvPr id="14365" name="Line 16"/>
            <p:cNvSpPr>
              <a:spLocks noChangeShapeType="1"/>
            </p:cNvSpPr>
            <p:nvPr/>
          </p:nvSpPr>
          <p:spPr bwMode="auto">
            <a:xfrm flipH="1">
              <a:off x="2654" y="6868"/>
              <a:ext cx="1492" cy="22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66" name="Line 17"/>
            <p:cNvSpPr>
              <a:spLocks noChangeShapeType="1"/>
            </p:cNvSpPr>
            <p:nvPr/>
          </p:nvSpPr>
          <p:spPr bwMode="auto">
            <a:xfrm flipV="1">
              <a:off x="3400" y="7801"/>
              <a:ext cx="933" cy="1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67" name="Line 18"/>
            <p:cNvSpPr>
              <a:spLocks noChangeShapeType="1"/>
            </p:cNvSpPr>
            <p:nvPr/>
          </p:nvSpPr>
          <p:spPr bwMode="auto">
            <a:xfrm>
              <a:off x="4146" y="7241"/>
              <a:ext cx="373" cy="13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68" name="Text Box 19"/>
            <p:cNvSpPr txBox="1">
              <a:spLocks noChangeArrowheads="1"/>
            </p:cNvSpPr>
            <p:nvPr/>
          </p:nvSpPr>
          <p:spPr bwMode="auto">
            <a:xfrm>
              <a:off x="3773" y="7987"/>
              <a:ext cx="373" cy="37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69624" tIns="34812" rIns="69624" bIns="34812"/>
            <a:lstStyle/>
            <a:p>
              <a:pPr algn="ctr" eaLnBrk="1" hangingPunct="1"/>
              <a:endParaRPr lang="uk-UA" altLang="uk-UA"/>
            </a:p>
          </p:txBody>
        </p:sp>
        <p:sp>
          <p:nvSpPr>
            <p:cNvPr id="14369" name="Line 20"/>
            <p:cNvSpPr>
              <a:spLocks noChangeShapeType="1"/>
            </p:cNvSpPr>
            <p:nvPr/>
          </p:nvSpPr>
          <p:spPr bwMode="auto">
            <a:xfrm>
              <a:off x="3400" y="7987"/>
              <a:ext cx="746" cy="559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70" name="Text Box 21"/>
            <p:cNvSpPr txBox="1">
              <a:spLocks noChangeArrowheads="1"/>
            </p:cNvSpPr>
            <p:nvPr/>
          </p:nvSpPr>
          <p:spPr bwMode="auto">
            <a:xfrm>
              <a:off x="3214" y="7241"/>
              <a:ext cx="575" cy="5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69624" tIns="34812" rIns="69624" bIns="34812"/>
            <a:lstStyle/>
            <a:p>
              <a:pPr algn="ctr" eaLnBrk="1" hangingPunct="1"/>
              <a:endParaRPr lang="uk-UA" altLang="uk-UA"/>
            </a:p>
          </p:txBody>
        </p:sp>
        <p:sp>
          <p:nvSpPr>
            <p:cNvPr id="14371" name="Line 22"/>
            <p:cNvSpPr>
              <a:spLocks noChangeShapeType="1"/>
            </p:cNvSpPr>
            <p:nvPr/>
          </p:nvSpPr>
          <p:spPr bwMode="auto">
            <a:xfrm flipH="1">
              <a:off x="2654" y="6868"/>
              <a:ext cx="1492" cy="2238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72" name="Line 23"/>
            <p:cNvSpPr>
              <a:spLocks noChangeShapeType="1"/>
            </p:cNvSpPr>
            <p:nvPr/>
          </p:nvSpPr>
          <p:spPr bwMode="auto">
            <a:xfrm>
              <a:off x="3400" y="6682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73" name="Line 24"/>
            <p:cNvSpPr>
              <a:spLocks noChangeShapeType="1"/>
            </p:cNvSpPr>
            <p:nvPr/>
          </p:nvSpPr>
          <p:spPr bwMode="auto">
            <a:xfrm>
              <a:off x="3399" y="6682"/>
              <a:ext cx="1" cy="13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74" name="Text Box 25"/>
            <p:cNvSpPr txBox="1">
              <a:spLocks noChangeArrowheads="1"/>
            </p:cNvSpPr>
            <p:nvPr/>
          </p:nvSpPr>
          <p:spPr bwMode="auto">
            <a:xfrm>
              <a:off x="9181" y="7428"/>
              <a:ext cx="373" cy="37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69624" tIns="34812" rIns="69624" bIns="34812"/>
            <a:lstStyle/>
            <a:p>
              <a:pPr algn="ctr" eaLnBrk="1" hangingPunct="1"/>
              <a:endParaRPr lang="uk-UA" altLang="uk-UA"/>
            </a:p>
          </p:txBody>
        </p:sp>
        <p:sp>
          <p:nvSpPr>
            <p:cNvPr id="14375" name="Text Box 26"/>
            <p:cNvSpPr txBox="1">
              <a:spLocks noChangeArrowheads="1"/>
            </p:cNvSpPr>
            <p:nvPr/>
          </p:nvSpPr>
          <p:spPr bwMode="auto">
            <a:xfrm>
              <a:off x="9554" y="7241"/>
              <a:ext cx="575" cy="5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69624" tIns="34812" rIns="69624" bIns="34812"/>
            <a:lstStyle/>
            <a:p>
              <a:pPr algn="ctr" eaLnBrk="1" hangingPunct="1"/>
              <a:endParaRPr lang="uk-UA" altLang="uk-UA"/>
            </a:p>
          </p:txBody>
        </p:sp>
        <p:sp>
          <p:nvSpPr>
            <p:cNvPr id="14376" name="Line 27"/>
            <p:cNvSpPr>
              <a:spLocks noChangeShapeType="1"/>
            </p:cNvSpPr>
            <p:nvPr/>
          </p:nvSpPr>
          <p:spPr bwMode="auto">
            <a:xfrm flipH="1">
              <a:off x="9181" y="6682"/>
              <a:ext cx="1678" cy="2610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77" name="AutoShape 28"/>
            <p:cNvSpPr>
              <a:spLocks noChangeArrowheads="1"/>
            </p:cNvSpPr>
            <p:nvPr/>
          </p:nvSpPr>
          <p:spPr bwMode="auto">
            <a:xfrm rot="2727068">
              <a:off x="10313" y="6556"/>
              <a:ext cx="299" cy="326"/>
            </a:xfrm>
            <a:prstGeom prst="curvedRightArrow">
              <a:avLst>
                <a:gd name="adj1" fmla="val 21806"/>
                <a:gd name="adj2" fmla="val 43612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uk-UA"/>
            </a:p>
          </p:txBody>
        </p:sp>
        <p:sp>
          <p:nvSpPr>
            <p:cNvPr id="14378" name="Line 29"/>
            <p:cNvSpPr>
              <a:spLocks noChangeShapeType="1"/>
            </p:cNvSpPr>
            <p:nvPr/>
          </p:nvSpPr>
          <p:spPr bwMode="auto">
            <a:xfrm>
              <a:off x="9926" y="6868"/>
              <a:ext cx="1" cy="13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79" name="Line 30"/>
            <p:cNvSpPr>
              <a:spLocks noChangeShapeType="1"/>
            </p:cNvSpPr>
            <p:nvPr/>
          </p:nvSpPr>
          <p:spPr bwMode="auto">
            <a:xfrm flipH="1" flipV="1">
              <a:off x="9554" y="7055"/>
              <a:ext cx="373" cy="11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80" name="Line 31"/>
            <p:cNvSpPr>
              <a:spLocks noChangeShapeType="1"/>
            </p:cNvSpPr>
            <p:nvPr/>
          </p:nvSpPr>
          <p:spPr bwMode="auto">
            <a:xfrm flipV="1">
              <a:off x="8994" y="6868"/>
              <a:ext cx="1119" cy="3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81" name="AutoShape 32"/>
            <p:cNvSpPr>
              <a:spLocks noChangeArrowheads="1"/>
            </p:cNvSpPr>
            <p:nvPr/>
          </p:nvSpPr>
          <p:spPr bwMode="auto">
            <a:xfrm rot="2727068">
              <a:off x="3600" y="6669"/>
              <a:ext cx="299" cy="326"/>
            </a:xfrm>
            <a:prstGeom prst="curvedRightArrow">
              <a:avLst>
                <a:gd name="adj1" fmla="val 21806"/>
                <a:gd name="adj2" fmla="val 43612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uk-UA"/>
            </a:p>
          </p:txBody>
        </p:sp>
        <p:sp>
          <p:nvSpPr>
            <p:cNvPr id="14382" name="Line 33"/>
            <p:cNvSpPr>
              <a:spLocks noChangeShapeType="1"/>
            </p:cNvSpPr>
            <p:nvPr/>
          </p:nvSpPr>
          <p:spPr bwMode="auto">
            <a:xfrm flipH="1">
              <a:off x="4706" y="8360"/>
              <a:ext cx="1118" cy="1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83" name="Line 34"/>
            <p:cNvSpPr>
              <a:spLocks noChangeShapeType="1"/>
            </p:cNvSpPr>
            <p:nvPr/>
          </p:nvSpPr>
          <p:spPr bwMode="auto">
            <a:xfrm flipH="1">
              <a:off x="4706" y="8733"/>
              <a:ext cx="1305" cy="1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84" name="Line 35"/>
            <p:cNvSpPr>
              <a:spLocks noChangeShapeType="1"/>
            </p:cNvSpPr>
            <p:nvPr/>
          </p:nvSpPr>
          <p:spPr bwMode="auto">
            <a:xfrm>
              <a:off x="7503" y="8360"/>
              <a:ext cx="1305" cy="1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85" name="Line 36"/>
            <p:cNvSpPr>
              <a:spLocks noChangeShapeType="1"/>
            </p:cNvSpPr>
            <p:nvPr/>
          </p:nvSpPr>
          <p:spPr bwMode="auto">
            <a:xfrm>
              <a:off x="7316" y="8733"/>
              <a:ext cx="1492" cy="1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86" name="Text Box 37"/>
            <p:cNvSpPr txBox="1">
              <a:spLocks noChangeArrowheads="1"/>
            </p:cNvSpPr>
            <p:nvPr/>
          </p:nvSpPr>
          <p:spPr bwMode="auto">
            <a:xfrm>
              <a:off x="9181" y="7428"/>
              <a:ext cx="373" cy="37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69624" tIns="34812" rIns="69624" bIns="34812"/>
            <a:lstStyle/>
            <a:p>
              <a:pPr algn="ctr" eaLnBrk="1" hangingPunct="1"/>
              <a:endParaRPr lang="uk-UA" altLang="uk-UA"/>
            </a:p>
          </p:txBody>
        </p:sp>
        <p:sp>
          <p:nvSpPr>
            <p:cNvPr id="14387" name="Text Box 38"/>
            <p:cNvSpPr txBox="1">
              <a:spLocks noChangeArrowheads="1"/>
            </p:cNvSpPr>
            <p:nvPr/>
          </p:nvSpPr>
          <p:spPr bwMode="auto">
            <a:xfrm>
              <a:off x="2648" y="7649"/>
              <a:ext cx="575" cy="5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69624" tIns="34812" rIns="69624" bIns="34812"/>
            <a:lstStyle/>
            <a:p>
              <a:pPr algn="ctr" eaLnBrk="1" hangingPunct="1"/>
              <a:endParaRPr lang="uk-UA" altLang="uk-UA"/>
            </a:p>
          </p:txBody>
        </p:sp>
        <p:sp>
          <p:nvSpPr>
            <p:cNvPr id="14388" name="Line 39"/>
            <p:cNvSpPr>
              <a:spLocks noChangeShapeType="1"/>
            </p:cNvSpPr>
            <p:nvPr/>
          </p:nvSpPr>
          <p:spPr bwMode="auto">
            <a:xfrm>
              <a:off x="2654" y="7428"/>
              <a:ext cx="1492" cy="1118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89" name="Line 40"/>
            <p:cNvSpPr>
              <a:spLocks noChangeShapeType="1"/>
            </p:cNvSpPr>
            <p:nvPr/>
          </p:nvSpPr>
          <p:spPr bwMode="auto">
            <a:xfrm flipH="1">
              <a:off x="2468" y="8009"/>
              <a:ext cx="9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90" name="Text Box 41"/>
            <p:cNvSpPr txBox="1">
              <a:spLocks noChangeArrowheads="1"/>
            </p:cNvSpPr>
            <p:nvPr/>
          </p:nvSpPr>
          <p:spPr bwMode="auto">
            <a:xfrm>
              <a:off x="8948" y="7809"/>
              <a:ext cx="575" cy="5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69624" tIns="34812" rIns="69624" bIns="34812"/>
            <a:lstStyle/>
            <a:p>
              <a:pPr algn="ctr" eaLnBrk="1" hangingPunct="1"/>
              <a:endParaRPr lang="uk-UA" altLang="uk-UA"/>
            </a:p>
          </p:txBody>
        </p:sp>
        <p:sp>
          <p:nvSpPr>
            <p:cNvPr id="14391" name="Line 42"/>
            <p:cNvSpPr>
              <a:spLocks noChangeShapeType="1"/>
            </p:cNvSpPr>
            <p:nvPr/>
          </p:nvSpPr>
          <p:spPr bwMode="auto">
            <a:xfrm>
              <a:off x="8994" y="7428"/>
              <a:ext cx="1679" cy="1305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392" name="Line 43"/>
            <p:cNvSpPr>
              <a:spLocks noChangeShapeType="1"/>
            </p:cNvSpPr>
            <p:nvPr/>
          </p:nvSpPr>
          <p:spPr bwMode="auto">
            <a:xfrm flipH="1">
              <a:off x="8768" y="8189"/>
              <a:ext cx="1080" cy="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340" name="Rectangle 4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uk-UA"/>
          </a:p>
        </p:txBody>
      </p:sp>
      <p:graphicFrame>
        <p:nvGraphicFramePr>
          <p:cNvPr id="53292" name="Object 44"/>
          <p:cNvGraphicFramePr>
            <a:graphicFrameLocks noChangeAspect="1"/>
          </p:cNvGraphicFramePr>
          <p:nvPr/>
        </p:nvGraphicFramePr>
        <p:xfrm>
          <a:off x="107504" y="3284984"/>
          <a:ext cx="5328394" cy="484399"/>
        </p:xfrm>
        <a:graphic>
          <a:graphicData uri="http://schemas.openxmlformats.org/presentationml/2006/ole">
            <p:oleObj spid="_x0000_s41986" name="Формула" r:id="rId3" imgW="2514600" imgH="228600" progId="">
              <p:embed/>
            </p:oleObj>
          </a:graphicData>
        </a:graphic>
      </p:graphicFrame>
      <p:sp>
        <p:nvSpPr>
          <p:cNvPr id="14342" name="Rectangle 47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uk-UA"/>
          </a:p>
        </p:txBody>
      </p:sp>
      <p:graphicFrame>
        <p:nvGraphicFramePr>
          <p:cNvPr id="53294" name="Object 46"/>
          <p:cNvGraphicFramePr>
            <a:graphicFrameLocks noChangeAspect="1"/>
          </p:cNvGraphicFramePr>
          <p:nvPr/>
        </p:nvGraphicFramePr>
        <p:xfrm>
          <a:off x="0" y="3789040"/>
          <a:ext cx="5615855" cy="510660"/>
        </p:xfrm>
        <a:graphic>
          <a:graphicData uri="http://schemas.openxmlformats.org/presentationml/2006/ole">
            <p:oleObj spid="_x0000_s41987" name="Формула" r:id="rId4" imgW="2514600" imgH="228600" progId="">
              <p:embed/>
            </p:oleObj>
          </a:graphicData>
        </a:graphic>
      </p:graphicFrame>
      <p:sp>
        <p:nvSpPr>
          <p:cNvPr id="14344" name="Rectangle 49"/>
          <p:cNvSpPr>
            <a:spLocks noChangeArrowheads="1"/>
          </p:cNvSpPr>
          <p:nvPr/>
        </p:nvSpPr>
        <p:spPr bwMode="auto">
          <a:xfrm>
            <a:off x="0" y="3068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uk-UA"/>
          </a:p>
        </p:txBody>
      </p:sp>
      <p:graphicFrame>
        <p:nvGraphicFramePr>
          <p:cNvPr id="53296" name="Object 48"/>
          <p:cNvGraphicFramePr>
            <a:graphicFrameLocks noChangeAspect="1"/>
          </p:cNvGraphicFramePr>
          <p:nvPr/>
        </p:nvGraphicFramePr>
        <p:xfrm>
          <a:off x="539552" y="4653136"/>
          <a:ext cx="2016125" cy="579438"/>
        </p:xfrm>
        <a:graphic>
          <a:graphicData uri="http://schemas.openxmlformats.org/presentationml/2006/ole">
            <p:oleObj spid="_x0000_s41988" name="Формула" r:id="rId5" imgW="761669" imgH="215806" progId="">
              <p:embed/>
            </p:oleObj>
          </a:graphicData>
        </a:graphic>
      </p:graphicFrame>
      <p:sp>
        <p:nvSpPr>
          <p:cNvPr id="14346" name="Rectangle 5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uk-UA"/>
          </a:p>
        </p:txBody>
      </p:sp>
      <p:graphicFrame>
        <p:nvGraphicFramePr>
          <p:cNvPr id="53298" name="Object 50"/>
          <p:cNvGraphicFramePr>
            <a:graphicFrameLocks noChangeAspect="1"/>
          </p:cNvGraphicFramePr>
          <p:nvPr/>
        </p:nvGraphicFramePr>
        <p:xfrm>
          <a:off x="251520" y="5229200"/>
          <a:ext cx="2305050" cy="1139825"/>
        </p:xfrm>
        <a:graphic>
          <a:graphicData uri="http://schemas.openxmlformats.org/presentationml/2006/ole">
            <p:oleObj spid="_x0000_s41989" name="Формула" r:id="rId6" imgW="850531" imgH="418918" progId="">
              <p:embed/>
            </p:oleObj>
          </a:graphicData>
        </a:graphic>
      </p:graphicFrame>
      <p:grpSp>
        <p:nvGrpSpPr>
          <p:cNvPr id="3" name="Группа 68"/>
          <p:cNvGrpSpPr/>
          <p:nvPr/>
        </p:nvGrpSpPr>
        <p:grpSpPr>
          <a:xfrm>
            <a:off x="6948264" y="764704"/>
            <a:ext cx="1728861" cy="1727870"/>
            <a:chOff x="6659563" y="981075"/>
            <a:chExt cx="2089150" cy="2087563"/>
          </a:xfrm>
        </p:grpSpPr>
        <p:sp>
          <p:nvSpPr>
            <p:cNvPr id="14348" name="Line 52"/>
            <p:cNvSpPr>
              <a:spLocks noChangeShapeType="1"/>
            </p:cNvSpPr>
            <p:nvPr/>
          </p:nvSpPr>
          <p:spPr bwMode="auto">
            <a:xfrm>
              <a:off x="6659563" y="3068638"/>
              <a:ext cx="2089150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349" name="Line 53"/>
            <p:cNvSpPr>
              <a:spLocks noChangeShapeType="1"/>
            </p:cNvSpPr>
            <p:nvPr/>
          </p:nvSpPr>
          <p:spPr bwMode="auto">
            <a:xfrm>
              <a:off x="7667625" y="981075"/>
              <a:ext cx="0" cy="2087563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350" name="Line 54"/>
            <p:cNvSpPr>
              <a:spLocks noChangeShapeType="1"/>
            </p:cNvSpPr>
            <p:nvPr/>
          </p:nvSpPr>
          <p:spPr bwMode="auto">
            <a:xfrm>
              <a:off x="6732588" y="1268413"/>
              <a:ext cx="935037" cy="180022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4351" name="Arc 55"/>
            <p:cNvSpPr>
              <a:spLocks/>
            </p:cNvSpPr>
            <p:nvPr/>
          </p:nvSpPr>
          <p:spPr bwMode="auto">
            <a:xfrm rot="20052239">
              <a:off x="7237413" y="2667000"/>
              <a:ext cx="492125" cy="401638"/>
            </a:xfrm>
            <a:custGeom>
              <a:avLst/>
              <a:gdLst>
                <a:gd name="T0" fmla="*/ 298871 w 14752"/>
                <a:gd name="T1" fmla="*/ 0 h 19654"/>
                <a:gd name="T2" fmla="*/ 492125 w 14752"/>
                <a:gd name="T3" fmla="*/ 79208 h 19654"/>
                <a:gd name="T4" fmla="*/ 0 w 14752"/>
                <a:gd name="T5" fmla="*/ 401638 h 196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752" h="19654" fill="none" extrusionOk="0">
                  <a:moveTo>
                    <a:pt x="8959" y="-1"/>
                  </a:moveTo>
                  <a:cubicBezTo>
                    <a:pt x="11087" y="969"/>
                    <a:pt x="13043" y="2278"/>
                    <a:pt x="14751" y="3876"/>
                  </a:cubicBezTo>
                </a:path>
                <a:path w="14752" h="19654" stroke="0" extrusionOk="0">
                  <a:moveTo>
                    <a:pt x="8959" y="-1"/>
                  </a:moveTo>
                  <a:cubicBezTo>
                    <a:pt x="11087" y="969"/>
                    <a:pt x="13043" y="2278"/>
                    <a:pt x="14751" y="3876"/>
                  </a:cubicBezTo>
                  <a:lnTo>
                    <a:pt x="0" y="19654"/>
                  </a:lnTo>
                  <a:lnTo>
                    <a:pt x="8959" y="-1"/>
                  </a:lnTo>
                  <a:close/>
                </a:path>
              </a:pathLst>
            </a:custGeom>
            <a:noFill/>
            <a:ln w="9525">
              <a:solidFill>
                <a:srgbClr val="99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2" name="Text Box 56"/>
            <p:cNvSpPr txBox="1">
              <a:spLocks noChangeArrowheads="1"/>
            </p:cNvSpPr>
            <p:nvPr/>
          </p:nvSpPr>
          <p:spPr bwMode="auto">
            <a:xfrm>
              <a:off x="7359650" y="1909763"/>
              <a:ext cx="26000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uk-UA" sz="2400" b="1" dirty="0" err="1">
                  <a:cs typeface="Tahoma" pitchFamily="34" charset="0"/>
                </a:rPr>
                <a:t>i</a:t>
              </a:r>
              <a:endParaRPr lang="en-US" altLang="uk-UA" sz="2400" b="1" dirty="0">
                <a:cs typeface="Tahoma" pitchFamily="34" charset="0"/>
              </a:endParaRPr>
            </a:p>
          </p:txBody>
        </p:sp>
      </p:grpSp>
      <p:sp>
        <p:nvSpPr>
          <p:cNvPr id="53305" name="Text Box 57"/>
          <p:cNvSpPr txBox="1">
            <a:spLocks noChangeArrowheads="1"/>
          </p:cNvSpPr>
          <p:nvPr/>
        </p:nvSpPr>
        <p:spPr bwMode="auto">
          <a:xfrm>
            <a:off x="2195736" y="6093296"/>
            <a:ext cx="5760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uk-UA" altLang="uk-UA" sz="2400" b="1" dirty="0">
                <a:solidFill>
                  <a:srgbClr val="3333FF"/>
                </a:solidFill>
                <a:latin typeface="Segoe UI Black" pitchFamily="34" charset="0"/>
                <a:ea typeface="Segoe UI Black" pitchFamily="34" charset="0"/>
              </a:rPr>
              <a:t>Для широти 49</a:t>
            </a:r>
            <a:r>
              <a:rPr lang="en-US" altLang="uk-UA" sz="2400" b="1" dirty="0">
                <a:solidFill>
                  <a:srgbClr val="3333FF"/>
                </a:solidFill>
                <a:latin typeface="Segoe UI Black" pitchFamily="34" charset="0"/>
                <a:ea typeface="Segoe UI Black" pitchFamily="34" charset="0"/>
                <a:cs typeface="Tahoma" pitchFamily="34" charset="0"/>
              </a:rPr>
              <a:t>º</a:t>
            </a:r>
            <a:r>
              <a:rPr lang="uk-UA" altLang="uk-UA" sz="2400" b="1" dirty="0">
                <a:solidFill>
                  <a:srgbClr val="3333FF"/>
                </a:solidFill>
                <a:latin typeface="Segoe UI Black" pitchFamily="34" charset="0"/>
                <a:ea typeface="Segoe UI Black" pitchFamily="34" charset="0"/>
                <a:cs typeface="Tahoma" pitchFamily="34" charset="0"/>
              </a:rPr>
              <a:t> </a:t>
            </a:r>
            <a:r>
              <a:rPr lang="uk-UA" altLang="uk-UA" sz="2400" b="1" dirty="0" err="1" smtClean="0">
                <a:solidFill>
                  <a:srgbClr val="3333FF"/>
                </a:solidFill>
                <a:latin typeface="Segoe UI Black" pitchFamily="34" charset="0"/>
                <a:ea typeface="Segoe UI Black" pitchFamily="34" charset="0"/>
                <a:cs typeface="Tahoma" pitchFamily="34" charset="0"/>
              </a:rPr>
              <a:t>м.Горішні</a:t>
            </a:r>
            <a:r>
              <a:rPr lang="uk-UA" altLang="uk-UA" sz="2400" b="1" dirty="0" smtClean="0">
                <a:solidFill>
                  <a:srgbClr val="3333FF"/>
                </a:solidFill>
                <a:latin typeface="Segoe UI Black" pitchFamily="34" charset="0"/>
                <a:ea typeface="Segoe UI Black" pitchFamily="34" charset="0"/>
                <a:cs typeface="Tahoma" pitchFamily="34" charset="0"/>
              </a:rPr>
              <a:t> Плавні</a:t>
            </a:r>
            <a:endParaRPr lang="en-US" altLang="uk-UA" sz="2400" b="1" dirty="0">
              <a:solidFill>
                <a:srgbClr val="3333FF"/>
              </a:solidFill>
              <a:latin typeface="Segoe UI Black" pitchFamily="34" charset="0"/>
              <a:ea typeface="Segoe UI Black" pitchFamily="34" charset="0"/>
              <a:cs typeface="Tahoma" pitchFamily="34" charset="0"/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3563888" y="4221088"/>
            <a:ext cx="4248472" cy="1944216"/>
            <a:chOff x="3065" y="1674"/>
            <a:chExt cx="7200" cy="3240"/>
          </a:xfrm>
        </p:grpSpPr>
        <p:sp>
          <p:nvSpPr>
            <p:cNvPr id="9223" name="Text Box 7"/>
            <p:cNvSpPr txBox="1">
              <a:spLocks noChangeArrowheads="1"/>
            </p:cNvSpPr>
            <p:nvPr/>
          </p:nvSpPr>
          <p:spPr bwMode="auto">
            <a:xfrm>
              <a:off x="3245" y="4181"/>
              <a:ext cx="1440" cy="5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77724" tIns="38862" rIns="77724" bIns="388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uk-UA" sz="1000" b="1" i="0" u="none" strike="noStrike" cap="none" normalizeH="0" baseline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Calibri" pitchFamily="34" charset="0"/>
                  <a:cs typeface="Arial" pitchFamily="34" charset="0"/>
                </a:rPr>
                <a:t>21 березня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24" name="Text Box 8"/>
            <p:cNvSpPr txBox="1">
              <a:spLocks noChangeArrowheads="1"/>
            </p:cNvSpPr>
            <p:nvPr/>
          </p:nvSpPr>
          <p:spPr bwMode="auto">
            <a:xfrm>
              <a:off x="8286" y="1674"/>
              <a:ext cx="1747" cy="5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none" lIns="77724" tIns="38862" rIns="77724" bIns="38862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uk-UA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uk-UA" sz="1000" b="1" i="0" u="none" strike="noStrike" cap="none" normalizeH="0" baseline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Calibri" pitchFamily="34" charset="0"/>
                  <a:cs typeface="Arial" pitchFamily="34" charset="0"/>
                </a:rPr>
                <a:t>23 вересня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25" name="Text Box 9"/>
            <p:cNvSpPr txBox="1">
              <a:spLocks noChangeArrowheads="1"/>
            </p:cNvSpPr>
            <p:nvPr/>
          </p:nvSpPr>
          <p:spPr bwMode="auto">
            <a:xfrm>
              <a:off x="6845" y="4374"/>
              <a:ext cx="90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77724" tIns="38862" rIns="77724" bIns="388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uk-UA" sz="1000" b="1" i="0" u="none" strike="noStrike" cap="none" normalizeH="0" baseline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Calibri" pitchFamily="34" charset="0"/>
                  <a:cs typeface="Arial" pitchFamily="34" charset="0"/>
                </a:rPr>
                <a:t>Літо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26" name="Text Box 10"/>
            <p:cNvSpPr txBox="1">
              <a:spLocks noChangeArrowheads="1"/>
            </p:cNvSpPr>
            <p:nvPr/>
          </p:nvSpPr>
          <p:spPr bwMode="auto">
            <a:xfrm>
              <a:off x="3785" y="2034"/>
              <a:ext cx="90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77724" tIns="38862" rIns="77724" bIns="388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uk-UA" sz="1000" b="1" i="0" u="none" strike="noStrike" cap="none" normalizeH="0" baseline="0" smtClean="0">
                  <a:ln>
                    <a:noFill/>
                  </a:ln>
                  <a:solidFill>
                    <a:srgbClr val="000080"/>
                  </a:solidFill>
                  <a:effectLst/>
                  <a:latin typeface="Calibri" pitchFamily="34" charset="0"/>
                  <a:cs typeface="Arial" pitchFamily="34" charset="0"/>
                </a:rPr>
                <a:t>Зима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27" name="Text Box 11"/>
            <p:cNvSpPr txBox="1">
              <a:spLocks noChangeArrowheads="1"/>
            </p:cNvSpPr>
            <p:nvPr/>
          </p:nvSpPr>
          <p:spPr bwMode="auto">
            <a:xfrm>
              <a:off x="9545" y="3114"/>
              <a:ext cx="72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77724" tIns="38862" rIns="77724" bIns="388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uk-UA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А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28" name="Text Box 12"/>
            <p:cNvSpPr txBox="1">
              <a:spLocks noChangeArrowheads="1"/>
            </p:cNvSpPr>
            <p:nvPr/>
          </p:nvSpPr>
          <p:spPr bwMode="auto">
            <a:xfrm>
              <a:off x="3065" y="3114"/>
              <a:ext cx="54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77724" tIns="38862" rIns="77724" bIns="3886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uk-UA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П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29" name="Oval 13"/>
            <p:cNvSpPr>
              <a:spLocks noChangeArrowheads="1"/>
            </p:cNvSpPr>
            <p:nvPr/>
          </p:nvSpPr>
          <p:spPr bwMode="auto">
            <a:xfrm>
              <a:off x="3605" y="2214"/>
              <a:ext cx="5940" cy="216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8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30" name="Line 14"/>
            <p:cNvSpPr>
              <a:spLocks noChangeShapeType="1"/>
            </p:cNvSpPr>
            <p:nvPr/>
          </p:nvSpPr>
          <p:spPr bwMode="auto">
            <a:xfrm>
              <a:off x="3605" y="3294"/>
              <a:ext cx="594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31" name="Line 15"/>
            <p:cNvSpPr>
              <a:spLocks noChangeShapeType="1"/>
            </p:cNvSpPr>
            <p:nvPr/>
          </p:nvSpPr>
          <p:spPr bwMode="auto">
            <a:xfrm flipV="1">
              <a:off x="3965" y="2214"/>
              <a:ext cx="4500" cy="1980"/>
            </a:xfrm>
            <a:prstGeom prst="line">
              <a:avLst/>
            </a:prstGeom>
            <a:noFill/>
            <a:ln w="9525">
              <a:solidFill>
                <a:srgbClr val="008080"/>
              </a:solidFill>
              <a:prstDash val="dash"/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32" name="Text Box 16"/>
            <p:cNvSpPr txBox="1">
              <a:spLocks noChangeArrowheads="1"/>
            </p:cNvSpPr>
            <p:nvPr/>
          </p:nvSpPr>
          <p:spPr bwMode="auto">
            <a:xfrm>
              <a:off x="7025" y="3715"/>
              <a:ext cx="928" cy="5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none" lIns="77724" tIns="38862" rIns="77724" bIns="38862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33" name="AutoShape 17"/>
            <p:cNvSpPr>
              <a:spLocks noChangeArrowheads="1"/>
            </p:cNvSpPr>
            <p:nvPr/>
          </p:nvSpPr>
          <p:spPr bwMode="auto">
            <a:xfrm>
              <a:off x="5765" y="3114"/>
              <a:ext cx="360" cy="360"/>
            </a:xfrm>
            <a:prstGeom prst="su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899592" y="2780928"/>
            <a:ext cx="5303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0066FF"/>
                </a:solidFill>
                <a:latin typeface="MacPaw Fixel Black" pitchFamily="2" charset="-52"/>
              </a:rPr>
              <a:t>Кут падіння сонячних променів </a:t>
            </a:r>
            <a:endParaRPr lang="ru-RU" sz="2400" b="1" dirty="0">
              <a:solidFill>
                <a:srgbClr val="0066FF"/>
              </a:solidFill>
              <a:latin typeface="MacPaw Fixel Black" pitchFamily="2" charset="-5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974284" y="3789040"/>
            <a:ext cx="133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1666AE"/>
                </a:solidFill>
                <a:latin typeface="MacPaw Fixel Black" pitchFamily="2" charset="-52"/>
              </a:rPr>
              <a:t>взимку</a:t>
            </a:r>
            <a:endParaRPr lang="ru-RU" sz="2400" b="1" dirty="0">
              <a:solidFill>
                <a:srgbClr val="1666AE"/>
              </a:solidFill>
              <a:latin typeface="MacPaw Fixel Black" pitchFamily="2" charset="-5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948536" y="3437384"/>
            <a:ext cx="117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1666AE"/>
                </a:solidFill>
                <a:latin typeface="MacPaw Fixel Black" pitchFamily="2" charset="-52"/>
              </a:rPr>
              <a:t>влітку</a:t>
            </a:r>
            <a:endParaRPr lang="ru-RU" sz="2400" b="1" dirty="0">
              <a:solidFill>
                <a:srgbClr val="1666AE"/>
              </a:solidFill>
              <a:latin typeface="MacPaw Fixel Black" pitchFamily="2" charset="-5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028384" y="648866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Слайд 11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250"/>
                                        <p:tgtEl>
                                          <p:spTgt spid="53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250"/>
                                        <p:tgtEl>
                                          <p:spTgt spid="53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53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5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3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3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3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3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3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3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3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3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30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9859" y="1844824"/>
            <a:ext cx="6290333" cy="4824536"/>
            <a:chOff x="9859" y="1844824"/>
            <a:chExt cx="6290333" cy="4824536"/>
          </a:xfrm>
        </p:grpSpPr>
        <p:pic>
          <p:nvPicPr>
            <p:cNvPr id="77828" name="Рисунок 1"/>
            <p:cNvPicPr>
              <a:picLocks noChangeAspect="1" noChangeArrowheads="1"/>
            </p:cNvPicPr>
            <p:nvPr/>
          </p:nvPicPr>
          <p:blipFill>
            <a:blip r:embed="rId3" cstate="print"/>
            <a:srcRect l="38625" t="25156" r="31871" b="36177"/>
            <a:stretch>
              <a:fillRect/>
            </a:stretch>
          </p:blipFill>
          <p:spPr bwMode="auto">
            <a:xfrm>
              <a:off x="427568" y="1844824"/>
              <a:ext cx="5872624" cy="4803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5" name="Text Box 7"/>
            <p:cNvSpPr txBox="1">
              <a:spLocks noChangeArrowheads="1"/>
            </p:cNvSpPr>
            <p:nvPr/>
          </p:nvSpPr>
          <p:spPr bwMode="auto">
            <a:xfrm>
              <a:off x="1187450" y="2125663"/>
              <a:ext cx="431800" cy="3667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endParaRPr lang="uk-UA" altLang="uk-UA"/>
            </a:p>
          </p:txBody>
        </p:sp>
        <p:graphicFrame>
          <p:nvGraphicFramePr>
            <p:cNvPr id="15367" name="Object 8"/>
            <p:cNvGraphicFramePr>
              <a:graphicFrameLocks noChangeAspect="1"/>
            </p:cNvGraphicFramePr>
            <p:nvPr/>
          </p:nvGraphicFramePr>
          <p:xfrm>
            <a:off x="1043608" y="1988840"/>
            <a:ext cx="542925" cy="685800"/>
          </p:xfrm>
          <a:graphic>
            <a:graphicData uri="http://schemas.openxmlformats.org/presentationml/2006/ole">
              <p:oleObj spid="_x0000_s6147" name="Формула" r:id="rId4" imgW="139579" imgH="177646" progId="">
                <p:embed/>
              </p:oleObj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755576" y="443711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b="1" dirty="0" smtClean="0"/>
                <a:t>10</a:t>
              </a:r>
              <a:endParaRPr lang="ru-RU" b="1" dirty="0"/>
            </a:p>
          </p:txBody>
        </p:sp>
        <p:sp useBgFill="1">
          <p:nvSpPr>
            <p:cNvPr id="11" name="TextBox 10"/>
            <p:cNvSpPr txBox="1"/>
            <p:nvPr/>
          </p:nvSpPr>
          <p:spPr>
            <a:xfrm>
              <a:off x="80391" y="2420888"/>
              <a:ext cx="675185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uk-UA" b="1" dirty="0" smtClean="0"/>
                <a:t>23.5°</a:t>
              </a:r>
              <a:endParaRPr lang="ru-RU" b="1" dirty="0"/>
            </a:p>
          </p:txBody>
        </p:sp>
        <p:sp useBgFill="1">
          <p:nvSpPr>
            <p:cNvPr id="12" name="TextBox 11"/>
            <p:cNvSpPr txBox="1"/>
            <p:nvPr/>
          </p:nvSpPr>
          <p:spPr>
            <a:xfrm>
              <a:off x="9859" y="6300028"/>
              <a:ext cx="745717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uk-UA" b="1" dirty="0" smtClean="0"/>
                <a:t>-23.5°</a:t>
              </a:r>
              <a:endParaRPr lang="ru-RU" b="1" dirty="0"/>
            </a:p>
          </p:txBody>
        </p:sp>
      </p:grp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0370"/>
            <a:ext cx="9144000" cy="7683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altLang="uk-UA" sz="3100" b="1" dirty="0" smtClean="0">
                <a:solidFill>
                  <a:srgbClr val="008600"/>
                </a:solidFill>
                <a:latin typeface="MacPaw Fixel Black" pitchFamily="2" charset="-52"/>
              </a:rPr>
              <a:t>Побудований графік зміни схилення Сонця протягом рок</a:t>
            </a:r>
            <a:r>
              <a:rPr lang="uk-UA" altLang="uk-UA" sz="3600" b="1" dirty="0" smtClean="0">
                <a:solidFill>
                  <a:srgbClr val="008600"/>
                </a:solidFill>
                <a:latin typeface="MacPaw Fixel Black" pitchFamily="2" charset="-52"/>
              </a:rPr>
              <a:t>у</a:t>
            </a:r>
            <a:endParaRPr lang="ru-RU" altLang="uk-UA" sz="3600" b="1" dirty="0" smtClean="0">
              <a:solidFill>
                <a:srgbClr val="008600"/>
              </a:solidFill>
              <a:latin typeface="MacPaw Fixel Black" pitchFamily="2" charset="-52"/>
            </a:endParaRPr>
          </a:p>
        </p:txBody>
      </p:sp>
      <p:graphicFrame>
        <p:nvGraphicFramePr>
          <p:cNvPr id="77829" name="Object 5"/>
          <p:cNvGraphicFramePr>
            <a:graphicFrameLocks noChangeAspect="1"/>
          </p:cNvGraphicFramePr>
          <p:nvPr>
            <p:ph idx="1"/>
          </p:nvPr>
        </p:nvGraphicFramePr>
        <p:xfrm>
          <a:off x="1008063" y="903883"/>
          <a:ext cx="7019925" cy="796925"/>
        </p:xfrm>
        <a:graphic>
          <a:graphicData uri="http://schemas.openxmlformats.org/presentationml/2006/ole">
            <p:oleObj spid="_x0000_s6146" name="Формула" r:id="rId5" imgW="2590800" imgH="457200" progId="">
              <p:embed/>
            </p:oleObj>
          </a:graphicData>
        </a:graphic>
      </p:graphicFrame>
      <p:sp>
        <p:nvSpPr>
          <p:cNvPr id="1536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uk-UA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 l="39272" t="32150" r="31197" b="37400"/>
          <a:stretch>
            <a:fillRect/>
          </a:stretch>
        </p:blipFill>
        <p:spPr bwMode="auto">
          <a:xfrm>
            <a:off x="5436096" y="1916832"/>
            <a:ext cx="360040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004048" y="4964975"/>
            <a:ext cx="4211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3333FF"/>
                </a:solidFill>
                <a:latin typeface="Arial Black" pitchFamily="34" charset="0"/>
              </a:rPr>
              <a:t>Схилення змінюється швидше</a:t>
            </a:r>
          </a:p>
          <a:p>
            <a:pPr algn="ctr"/>
            <a:r>
              <a:rPr lang="uk-UA" b="1" dirty="0" smtClean="0">
                <a:solidFill>
                  <a:srgbClr val="3333FF"/>
                </a:solidFill>
                <a:latin typeface="Arial Black" pitchFamily="34" charset="0"/>
              </a:rPr>
              <a:t>поблизу днів рівнодення,</a:t>
            </a:r>
          </a:p>
          <a:p>
            <a:pPr algn="ctr"/>
            <a:r>
              <a:rPr lang="uk-UA" b="1" dirty="0" smtClean="0">
                <a:solidFill>
                  <a:srgbClr val="3333FF"/>
                </a:solidFill>
                <a:latin typeface="Arial Black" pitchFamily="34" charset="0"/>
              </a:rPr>
              <a:t> повільніше – поблизу днів</a:t>
            </a:r>
          </a:p>
          <a:p>
            <a:pPr algn="ctr"/>
            <a:r>
              <a:rPr lang="uk-UA" b="1" dirty="0" smtClean="0">
                <a:solidFill>
                  <a:srgbClr val="3333FF"/>
                </a:solidFill>
                <a:latin typeface="Arial Black" pitchFamily="34" charset="0"/>
              </a:rPr>
              <a:t> сонцестояння</a:t>
            </a:r>
            <a:endParaRPr lang="ru-RU" b="1" dirty="0">
              <a:solidFill>
                <a:srgbClr val="3333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uk-UA"/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0" y="0"/>
            <a:ext cx="91439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uk-UA" altLang="uk-UA" sz="3200" b="1" dirty="0">
                <a:solidFill>
                  <a:srgbClr val="008600"/>
                </a:solidFill>
                <a:latin typeface="MacPaw Fixel Black" pitchFamily="2" charset="-52"/>
              </a:rPr>
              <a:t>Тривалість світлового дня протягом року</a:t>
            </a:r>
          </a:p>
          <a:p>
            <a:pPr algn="ctr" eaLnBrk="1" hangingPunct="1"/>
            <a:r>
              <a:rPr lang="uk-UA" altLang="uk-UA" sz="3200" b="1" dirty="0">
                <a:solidFill>
                  <a:srgbClr val="008600"/>
                </a:solidFill>
                <a:latin typeface="MacPaw Fixel Black" pitchFamily="2" charset="-52"/>
              </a:rPr>
              <a:t> для широти </a:t>
            </a:r>
            <a:r>
              <a:rPr lang="uk-UA" altLang="uk-UA" sz="3200" b="1" dirty="0" smtClean="0">
                <a:solidFill>
                  <a:srgbClr val="008600"/>
                </a:solidFill>
                <a:latin typeface="MacPaw Fixel Black" pitchFamily="2" charset="-52"/>
              </a:rPr>
              <a:t>49°  </a:t>
            </a:r>
            <a:r>
              <a:rPr lang="uk-UA" altLang="uk-UA" sz="3200" b="1" dirty="0">
                <a:solidFill>
                  <a:srgbClr val="008600"/>
                </a:solidFill>
                <a:latin typeface="MacPaw Fixel Black" pitchFamily="2" charset="-52"/>
              </a:rPr>
              <a:t>м. </a:t>
            </a:r>
            <a:r>
              <a:rPr lang="uk-UA" altLang="uk-UA" sz="3200" b="1" dirty="0" smtClean="0">
                <a:solidFill>
                  <a:srgbClr val="008600"/>
                </a:solidFill>
                <a:latin typeface="MacPaw Fixel Black" pitchFamily="2" charset="-52"/>
              </a:rPr>
              <a:t>Горішні Плавні</a:t>
            </a:r>
            <a:endParaRPr lang="ru-RU" altLang="uk-UA" sz="3200" b="1" dirty="0">
              <a:solidFill>
                <a:srgbClr val="008600"/>
              </a:solidFill>
              <a:latin typeface="MacPaw Fixel Black" pitchFamily="2" charset="-52"/>
            </a:endParaRPr>
          </a:p>
        </p:txBody>
      </p:sp>
      <p:sp>
        <p:nvSpPr>
          <p:cNvPr id="56338" name="Text Box 18"/>
          <p:cNvSpPr txBox="1">
            <a:spLocks noChangeArrowheads="1"/>
          </p:cNvSpPr>
          <p:nvPr/>
        </p:nvSpPr>
        <p:spPr bwMode="auto">
          <a:xfrm>
            <a:off x="107504" y="1772816"/>
            <a:ext cx="9036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uk-UA" altLang="uk-UA" sz="2000" b="1" dirty="0">
                <a:solidFill>
                  <a:srgbClr val="00966F"/>
                </a:solidFill>
                <a:latin typeface="Times New Roman" pitchFamily="18" charset="0"/>
              </a:rPr>
              <a:t>Найбільша </a:t>
            </a:r>
            <a:r>
              <a:rPr lang="uk-UA" altLang="uk-UA" sz="2000" b="1" dirty="0" smtClean="0">
                <a:solidFill>
                  <a:srgbClr val="00966F"/>
                </a:solidFill>
                <a:latin typeface="Times New Roman" pitchFamily="18" charset="0"/>
              </a:rPr>
              <a:t>тривалість світлового </a:t>
            </a:r>
            <a:r>
              <a:rPr lang="uk-UA" altLang="uk-UA" sz="2000" b="1" dirty="0">
                <a:solidFill>
                  <a:srgbClr val="00966F"/>
                </a:solidFill>
                <a:latin typeface="Times New Roman" pitchFamily="18" charset="0"/>
              </a:rPr>
              <a:t>дня </a:t>
            </a:r>
            <a:r>
              <a:rPr lang="uk-UA" altLang="uk-UA" sz="2000" b="1" dirty="0" smtClean="0">
                <a:solidFill>
                  <a:srgbClr val="00966F"/>
                </a:solidFill>
                <a:latin typeface="Times New Roman" pitchFamily="18" charset="0"/>
              </a:rPr>
              <a:t>влітку </a:t>
            </a:r>
            <a:r>
              <a:rPr lang="uk-UA" altLang="uk-UA" sz="2000" b="1" dirty="0" smtClean="0">
                <a:solidFill>
                  <a:srgbClr val="C00000"/>
                </a:solidFill>
                <a:latin typeface="Times New Roman" pitchFamily="18" charset="0"/>
              </a:rPr>
              <a:t>15 </a:t>
            </a:r>
            <a:r>
              <a:rPr lang="uk-UA" altLang="uk-UA" sz="2000" b="1" dirty="0" err="1">
                <a:solidFill>
                  <a:srgbClr val="C00000"/>
                </a:solidFill>
                <a:latin typeface="Times New Roman" pitchFamily="18" charset="0"/>
              </a:rPr>
              <a:t>год</a:t>
            </a:r>
            <a:r>
              <a:rPr lang="uk-UA" altLang="uk-UA" sz="2000" b="1" dirty="0">
                <a:solidFill>
                  <a:srgbClr val="C00000"/>
                </a:solidFill>
                <a:latin typeface="Times New Roman" pitchFamily="18" charset="0"/>
              </a:rPr>
              <a:t> 59 </a:t>
            </a:r>
            <a:r>
              <a:rPr lang="uk-UA" altLang="uk-UA" sz="2000" b="1" dirty="0" err="1">
                <a:solidFill>
                  <a:srgbClr val="C00000"/>
                </a:solidFill>
                <a:latin typeface="Times New Roman" pitchFamily="18" charset="0"/>
              </a:rPr>
              <a:t>хв</a:t>
            </a:r>
            <a:endParaRPr lang="ru-RU" altLang="uk-UA" sz="2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251520" y="1196752"/>
            <a:ext cx="86409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uk-UA" altLang="uk-UA" sz="2000" b="1" dirty="0">
                <a:solidFill>
                  <a:srgbClr val="00966F"/>
                </a:solidFill>
                <a:latin typeface="Times New Roman" pitchFamily="18" charset="0"/>
              </a:rPr>
              <a:t>Найбільша </a:t>
            </a:r>
            <a:r>
              <a:rPr lang="uk-UA" altLang="uk-UA" sz="2000" b="1" dirty="0" smtClean="0">
                <a:solidFill>
                  <a:srgbClr val="00966F"/>
                </a:solidFill>
                <a:latin typeface="Times New Roman" pitchFamily="18" charset="0"/>
              </a:rPr>
              <a:t>тривалість світлового </a:t>
            </a:r>
            <a:r>
              <a:rPr lang="uk-UA" altLang="uk-UA" sz="2000" b="1" dirty="0">
                <a:solidFill>
                  <a:srgbClr val="00966F"/>
                </a:solidFill>
                <a:latin typeface="Times New Roman" pitchFamily="18" charset="0"/>
              </a:rPr>
              <a:t>дня </a:t>
            </a:r>
            <a:r>
              <a:rPr lang="uk-UA" altLang="uk-UA" sz="2000" b="1" dirty="0" smtClean="0">
                <a:solidFill>
                  <a:srgbClr val="00966F"/>
                </a:solidFill>
                <a:latin typeface="Times New Roman" pitchFamily="18" charset="0"/>
              </a:rPr>
              <a:t>взимку </a:t>
            </a:r>
            <a:r>
              <a:rPr lang="uk-UA" altLang="uk-UA" sz="2000" b="1" dirty="0" smtClean="0">
                <a:solidFill>
                  <a:srgbClr val="C00000"/>
                </a:solidFill>
                <a:latin typeface="Times New Roman" pitchFamily="18" charset="0"/>
              </a:rPr>
              <a:t>8 </a:t>
            </a:r>
            <a:r>
              <a:rPr lang="uk-UA" altLang="uk-UA" sz="2000" b="1" dirty="0" err="1">
                <a:solidFill>
                  <a:srgbClr val="C00000"/>
                </a:solidFill>
                <a:latin typeface="Times New Roman" pitchFamily="18" charset="0"/>
              </a:rPr>
              <a:t>год</a:t>
            </a:r>
            <a:r>
              <a:rPr lang="uk-UA" altLang="uk-UA" sz="2000" b="1" dirty="0">
                <a:solidFill>
                  <a:srgbClr val="C00000"/>
                </a:solidFill>
                <a:latin typeface="Times New Roman" pitchFamily="18" charset="0"/>
              </a:rPr>
              <a:t> 01 </a:t>
            </a:r>
            <a:r>
              <a:rPr lang="uk-UA" altLang="uk-UA" sz="2000" b="1" dirty="0" err="1">
                <a:solidFill>
                  <a:srgbClr val="C00000"/>
                </a:solidFill>
                <a:latin typeface="Times New Roman" pitchFamily="18" charset="0"/>
              </a:rPr>
              <a:t>хв</a:t>
            </a:r>
            <a:endParaRPr lang="ru-RU" altLang="uk-UA" sz="2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aphicFrame>
        <p:nvGraphicFramePr>
          <p:cNvPr id="56341" name="Object 21"/>
          <p:cNvGraphicFramePr>
            <a:graphicFrameLocks noChangeAspect="1"/>
          </p:cNvGraphicFramePr>
          <p:nvPr>
            <p:ph idx="1"/>
          </p:nvPr>
        </p:nvGraphicFramePr>
        <p:xfrm>
          <a:off x="2267744" y="2204864"/>
          <a:ext cx="4895850" cy="762000"/>
        </p:xfrm>
        <a:graphic>
          <a:graphicData uri="http://schemas.openxmlformats.org/presentationml/2006/ole">
            <p:oleObj spid="_x0000_s7170" name="Формула" r:id="rId3" imgW="1917700" imgH="431800" progId="">
              <p:embed/>
            </p:oleObj>
          </a:graphicData>
        </a:graphic>
      </p:graphicFrame>
      <p:graphicFrame>
        <p:nvGraphicFramePr>
          <p:cNvPr id="57353" name="Object 9"/>
          <p:cNvGraphicFramePr>
            <a:graphicFrameLocks noChangeAspect="1"/>
          </p:cNvGraphicFramePr>
          <p:nvPr/>
        </p:nvGraphicFramePr>
        <p:xfrm>
          <a:off x="3563888" y="5517232"/>
          <a:ext cx="2520131" cy="982918"/>
        </p:xfrm>
        <a:graphic>
          <a:graphicData uri="http://schemas.openxmlformats.org/presentationml/2006/ole">
            <p:oleObj spid="_x0000_s7171" name="Формула" r:id="rId4" imgW="1168400" imgH="457200" progId="">
              <p:embed/>
            </p:oleObj>
          </a:graphicData>
        </a:graphic>
      </p:graphicFrame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 l="48722" t="42650" r="31197" b="35300"/>
          <a:stretch>
            <a:fillRect/>
          </a:stretch>
        </p:blipFill>
        <p:spPr bwMode="auto">
          <a:xfrm>
            <a:off x="2843808" y="2924944"/>
            <a:ext cx="408045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028384" y="648866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Слайд 12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56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5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8" grpId="0"/>
      <p:bldP spid="56338" grpId="0"/>
      <p:bldP spid="563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-27384"/>
            <a:ext cx="8928992" cy="9634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sz="2000" b="1" dirty="0" err="1" smtClean="0">
                <a:solidFill>
                  <a:srgbClr val="008600"/>
                </a:solidFill>
                <a:latin typeface="Arial Black" pitchFamily="34" charset="0"/>
              </a:rPr>
              <a:t>Зв</a:t>
            </a:r>
            <a:r>
              <a:rPr lang="ru-RU" sz="2000" b="1" dirty="0" smtClean="0">
                <a:solidFill>
                  <a:srgbClr val="008600"/>
                </a:solidFill>
                <a:latin typeface="Arial Black" pitchFamily="34" charset="0"/>
              </a:rPr>
              <a:t>’</a:t>
            </a:r>
            <a:r>
              <a:rPr lang="uk-UA" sz="2000" b="1" dirty="0" err="1" smtClean="0">
                <a:solidFill>
                  <a:srgbClr val="008600"/>
                </a:solidFill>
                <a:latin typeface="Arial Black" pitchFamily="34" charset="0"/>
              </a:rPr>
              <a:t>язок</a:t>
            </a:r>
            <a:r>
              <a:rPr lang="uk-UA" sz="2000" b="1" dirty="0" smtClean="0">
                <a:solidFill>
                  <a:srgbClr val="008600"/>
                </a:solidFill>
                <a:latin typeface="Arial Black" pitchFamily="34" charset="0"/>
              </a:rPr>
              <a:t> руху тіней від гномона горизонтального сонячного годинника із зміною сходу та заходу Сонця</a:t>
            </a:r>
            <a:endParaRPr lang="ru-RU" altLang="uk-UA" sz="2000" dirty="0" smtClean="0">
              <a:solidFill>
                <a:srgbClr val="008600"/>
              </a:solidFill>
              <a:latin typeface="Arial Black" pitchFamily="34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4788024" y="2081053"/>
            <a:ext cx="3973063" cy="3868227"/>
            <a:chOff x="4859338" y="2193925"/>
            <a:chExt cx="4045071" cy="3940235"/>
          </a:xfrm>
        </p:grpSpPr>
        <p:sp>
          <p:nvSpPr>
            <p:cNvPr id="18447" name="Oval 17"/>
            <p:cNvSpPr>
              <a:spLocks noChangeArrowheads="1"/>
            </p:cNvSpPr>
            <p:nvPr/>
          </p:nvSpPr>
          <p:spPr bwMode="auto">
            <a:xfrm>
              <a:off x="5292080" y="2708920"/>
              <a:ext cx="2859088" cy="2879725"/>
            </a:xfrm>
            <a:prstGeom prst="ellipse">
              <a:avLst/>
            </a:prstGeom>
            <a:noFill/>
            <a:ln w="28575">
              <a:solidFill>
                <a:srgbClr val="99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uk-UA"/>
            </a:p>
          </p:txBody>
        </p:sp>
        <p:sp>
          <p:nvSpPr>
            <p:cNvPr id="18448" name="Line 19"/>
            <p:cNvSpPr>
              <a:spLocks noChangeShapeType="1"/>
            </p:cNvSpPr>
            <p:nvPr/>
          </p:nvSpPr>
          <p:spPr bwMode="auto">
            <a:xfrm>
              <a:off x="6011863" y="2924175"/>
              <a:ext cx="720725" cy="1225550"/>
            </a:xfrm>
            <a:prstGeom prst="line">
              <a:avLst/>
            </a:prstGeom>
            <a:noFill/>
            <a:ln w="38100">
              <a:solidFill>
                <a:srgbClr val="990099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449" name="Line 20"/>
            <p:cNvSpPr>
              <a:spLocks noChangeShapeType="1"/>
            </p:cNvSpPr>
            <p:nvPr/>
          </p:nvSpPr>
          <p:spPr bwMode="auto">
            <a:xfrm>
              <a:off x="6732588" y="2708275"/>
              <a:ext cx="0" cy="28813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450" name="Line 21"/>
            <p:cNvSpPr>
              <a:spLocks noChangeShapeType="1"/>
            </p:cNvSpPr>
            <p:nvPr/>
          </p:nvSpPr>
          <p:spPr bwMode="auto">
            <a:xfrm>
              <a:off x="6731000" y="4148138"/>
              <a:ext cx="720725" cy="122555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451" name="Line 23"/>
            <p:cNvSpPr>
              <a:spLocks noChangeShapeType="1"/>
            </p:cNvSpPr>
            <p:nvPr/>
          </p:nvSpPr>
          <p:spPr bwMode="auto">
            <a:xfrm flipV="1">
              <a:off x="6732588" y="2997200"/>
              <a:ext cx="863600" cy="1152525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452" name="Line 24"/>
            <p:cNvSpPr>
              <a:spLocks noChangeShapeType="1"/>
            </p:cNvSpPr>
            <p:nvPr/>
          </p:nvSpPr>
          <p:spPr bwMode="auto">
            <a:xfrm flipH="1">
              <a:off x="5867400" y="4149725"/>
              <a:ext cx="865188" cy="1150938"/>
            </a:xfrm>
            <a:prstGeom prst="line">
              <a:avLst/>
            </a:prstGeom>
            <a:noFill/>
            <a:ln w="38100">
              <a:solidFill>
                <a:srgbClr val="990099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453" name="Arc 25"/>
            <p:cNvSpPr>
              <a:spLocks/>
            </p:cNvSpPr>
            <p:nvPr/>
          </p:nvSpPr>
          <p:spPr bwMode="auto">
            <a:xfrm rot="-5189339">
              <a:off x="4976019" y="3036094"/>
              <a:ext cx="2878138" cy="2235200"/>
            </a:xfrm>
            <a:custGeom>
              <a:avLst/>
              <a:gdLst>
                <a:gd name="T0" fmla="*/ 251104 w 43200"/>
                <a:gd name="T1" fmla="*/ 2235200 h 33790"/>
                <a:gd name="T2" fmla="*/ 2632497 w 43200"/>
                <a:gd name="T3" fmla="*/ 2227262 h 33790"/>
                <a:gd name="T4" fmla="*/ 1439069 w 43200"/>
                <a:gd name="T5" fmla="*/ 1428835 h 337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33790" fill="none" extrusionOk="0">
                  <a:moveTo>
                    <a:pt x="3768" y="33790"/>
                  </a:moveTo>
                  <a:cubicBezTo>
                    <a:pt x="1313" y="30199"/>
                    <a:pt x="0" y="2595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900"/>
                    <a:pt x="41916" y="30103"/>
                    <a:pt x="39512" y="33669"/>
                  </a:cubicBezTo>
                </a:path>
                <a:path w="43200" h="33790" stroke="0" extrusionOk="0">
                  <a:moveTo>
                    <a:pt x="3768" y="33790"/>
                  </a:moveTo>
                  <a:cubicBezTo>
                    <a:pt x="1313" y="30199"/>
                    <a:pt x="0" y="2595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900"/>
                    <a:pt x="41916" y="30103"/>
                    <a:pt x="39512" y="33669"/>
                  </a:cubicBezTo>
                  <a:lnTo>
                    <a:pt x="21600" y="21600"/>
                  </a:lnTo>
                  <a:lnTo>
                    <a:pt x="3768" y="33790"/>
                  </a:lnTo>
                  <a:close/>
                </a:path>
              </a:pathLst>
            </a:cu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54" name="Arc 26"/>
            <p:cNvSpPr>
              <a:spLocks/>
            </p:cNvSpPr>
            <p:nvPr/>
          </p:nvSpPr>
          <p:spPr bwMode="auto">
            <a:xfrm rot="-5400000">
              <a:off x="6155854" y="3213298"/>
              <a:ext cx="2736850" cy="2016125"/>
            </a:xfrm>
            <a:custGeom>
              <a:avLst/>
              <a:gdLst>
                <a:gd name="T0" fmla="*/ 0 w 39151"/>
                <a:gd name="T1" fmla="*/ 1129870 h 21600"/>
                <a:gd name="T2" fmla="*/ 2736850 w 39151"/>
                <a:gd name="T3" fmla="*/ 1199781 h 21600"/>
                <a:gd name="T4" fmla="*/ 1356227 w 39151"/>
                <a:gd name="T5" fmla="*/ 201612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151" h="21600" fill="none" extrusionOk="0">
                  <a:moveTo>
                    <a:pt x="-1" y="12104"/>
                  </a:moveTo>
                  <a:cubicBezTo>
                    <a:pt x="3625" y="4696"/>
                    <a:pt x="11153" y="0"/>
                    <a:pt x="19401" y="0"/>
                  </a:cubicBezTo>
                  <a:cubicBezTo>
                    <a:pt x="27947" y="0"/>
                    <a:pt x="35690" y="5039"/>
                    <a:pt x="39151" y="12853"/>
                  </a:cubicBezTo>
                </a:path>
                <a:path w="39151" h="21600" stroke="0" extrusionOk="0">
                  <a:moveTo>
                    <a:pt x="-1" y="12104"/>
                  </a:moveTo>
                  <a:cubicBezTo>
                    <a:pt x="3625" y="4696"/>
                    <a:pt x="11153" y="0"/>
                    <a:pt x="19401" y="0"/>
                  </a:cubicBezTo>
                  <a:cubicBezTo>
                    <a:pt x="27947" y="0"/>
                    <a:pt x="35690" y="5039"/>
                    <a:pt x="39151" y="12853"/>
                  </a:cubicBezTo>
                  <a:lnTo>
                    <a:pt x="19401" y="21600"/>
                  </a:lnTo>
                  <a:lnTo>
                    <a:pt x="-1" y="12104"/>
                  </a:lnTo>
                  <a:close/>
                </a:path>
              </a:pathLst>
            </a:custGeom>
            <a:noFill/>
            <a:ln w="57150">
              <a:solidFill>
                <a:srgbClr val="008600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8455" name="Line 27"/>
            <p:cNvSpPr>
              <a:spLocks noChangeShapeType="1"/>
            </p:cNvSpPr>
            <p:nvPr/>
          </p:nvSpPr>
          <p:spPr bwMode="auto">
            <a:xfrm>
              <a:off x="5292725" y="4149725"/>
              <a:ext cx="2879725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456" name="Text Box 28"/>
            <p:cNvSpPr txBox="1">
              <a:spLocks noChangeArrowheads="1"/>
            </p:cNvSpPr>
            <p:nvPr/>
          </p:nvSpPr>
          <p:spPr bwMode="auto">
            <a:xfrm>
              <a:off x="4859338" y="3933825"/>
              <a:ext cx="3369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uk-UA" b="1" dirty="0">
                  <a:solidFill>
                    <a:srgbClr val="000086"/>
                  </a:solidFill>
                </a:rPr>
                <a:t>N</a:t>
              </a:r>
              <a:endParaRPr lang="ru-RU" altLang="uk-UA" b="1" dirty="0">
                <a:solidFill>
                  <a:srgbClr val="000086"/>
                </a:solidFill>
              </a:endParaRPr>
            </a:p>
          </p:txBody>
        </p:sp>
        <p:sp>
          <p:nvSpPr>
            <p:cNvPr id="18457" name="Text Box 29"/>
            <p:cNvSpPr txBox="1">
              <a:spLocks noChangeArrowheads="1"/>
            </p:cNvSpPr>
            <p:nvPr/>
          </p:nvSpPr>
          <p:spPr bwMode="auto">
            <a:xfrm>
              <a:off x="8243888" y="4005263"/>
              <a:ext cx="2936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uk-UA" b="1" dirty="0">
                  <a:solidFill>
                    <a:srgbClr val="000086"/>
                  </a:solidFill>
                </a:rPr>
                <a:t>S</a:t>
              </a:r>
              <a:endParaRPr lang="ru-RU" altLang="uk-UA" b="1" dirty="0">
                <a:solidFill>
                  <a:srgbClr val="000086"/>
                </a:solidFill>
              </a:endParaRPr>
            </a:p>
          </p:txBody>
        </p:sp>
        <p:sp>
          <p:nvSpPr>
            <p:cNvPr id="18458" name="Text Box 30"/>
            <p:cNvSpPr txBox="1">
              <a:spLocks noChangeArrowheads="1"/>
            </p:cNvSpPr>
            <p:nvPr/>
          </p:nvSpPr>
          <p:spPr bwMode="auto">
            <a:xfrm>
              <a:off x="7000875" y="2193925"/>
              <a:ext cx="190353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uk-UA" altLang="uk-UA" sz="2000" b="1" dirty="0">
                  <a:solidFill>
                    <a:srgbClr val="000086"/>
                  </a:solidFill>
                </a:rPr>
                <a:t>Момент заходу</a:t>
              </a:r>
              <a:endParaRPr lang="ru-RU" altLang="uk-UA" sz="2000" b="1" dirty="0">
                <a:solidFill>
                  <a:srgbClr val="000086"/>
                </a:solidFill>
              </a:endParaRPr>
            </a:p>
          </p:txBody>
        </p:sp>
        <p:sp>
          <p:nvSpPr>
            <p:cNvPr id="18459" name="Text Box 31"/>
            <p:cNvSpPr txBox="1">
              <a:spLocks noChangeArrowheads="1"/>
            </p:cNvSpPr>
            <p:nvPr/>
          </p:nvSpPr>
          <p:spPr bwMode="auto">
            <a:xfrm>
              <a:off x="6997700" y="5734050"/>
              <a:ext cx="177632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uk-UA" altLang="uk-UA" sz="2000" b="1" dirty="0">
                  <a:solidFill>
                    <a:srgbClr val="000086"/>
                  </a:solidFill>
                </a:rPr>
                <a:t>Момент сходу</a:t>
              </a:r>
              <a:endParaRPr lang="ru-RU" altLang="uk-UA" sz="2000" b="1" dirty="0">
                <a:solidFill>
                  <a:srgbClr val="000086"/>
                </a:solidFill>
              </a:endParaRPr>
            </a:p>
          </p:txBody>
        </p:sp>
      </p:grp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0961" name="Object 1"/>
          <p:cNvGraphicFramePr>
            <a:graphicFrameLocks noChangeAspect="1"/>
          </p:cNvGraphicFramePr>
          <p:nvPr/>
        </p:nvGraphicFramePr>
        <p:xfrm>
          <a:off x="179512" y="908720"/>
          <a:ext cx="2208245" cy="864096"/>
        </p:xfrm>
        <a:graphic>
          <a:graphicData uri="http://schemas.openxmlformats.org/presentationml/2006/ole">
            <p:oleObj spid="_x0000_s40961" r:id="rId3" imgW="1168400" imgH="457200" progId="">
              <p:embed/>
            </p:oleObj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627784" y="982469"/>
            <a:ext cx="6659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3333FF"/>
                </a:solidFill>
                <a:latin typeface="Arial Black" pitchFamily="34" charset="0"/>
              </a:rPr>
              <a:t> </a:t>
            </a:r>
            <a:r>
              <a:rPr lang="el-GR" b="1" dirty="0" smtClean="0">
                <a:solidFill>
                  <a:srgbClr val="002060"/>
                </a:solidFill>
                <a:latin typeface="Arial Black" pitchFamily="34" charset="0"/>
              </a:rPr>
              <a:t>β</a:t>
            </a:r>
            <a:r>
              <a:rPr lang="uk-UA" b="1" dirty="0" smtClean="0">
                <a:solidFill>
                  <a:srgbClr val="002060"/>
                </a:solidFill>
                <a:latin typeface="Arial Black" pitchFamily="34" charset="0"/>
              </a:rPr>
              <a:t>=37° - кут між напрямком сходу (заходу) Сонця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Arial Black" pitchFamily="34" charset="0"/>
              </a:rPr>
              <a:t>та точкою сходу (заходу)</a:t>
            </a:r>
            <a:endParaRPr lang="ru-RU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251520" y="2044586"/>
            <a:ext cx="3678220" cy="3904694"/>
            <a:chOff x="395288" y="2198688"/>
            <a:chExt cx="3678220" cy="3904694"/>
          </a:xfrm>
        </p:grpSpPr>
        <p:sp>
          <p:nvSpPr>
            <p:cNvPr id="18435" name="Oval 4"/>
            <p:cNvSpPr>
              <a:spLocks noChangeArrowheads="1"/>
            </p:cNvSpPr>
            <p:nvPr/>
          </p:nvSpPr>
          <p:spPr bwMode="auto">
            <a:xfrm>
              <a:off x="827584" y="2708920"/>
              <a:ext cx="2859087" cy="2879725"/>
            </a:xfrm>
            <a:prstGeom prst="ellipse">
              <a:avLst/>
            </a:prstGeom>
            <a:noFill/>
            <a:ln w="9525">
              <a:solidFill>
                <a:srgbClr val="99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uk-UA"/>
            </a:p>
          </p:txBody>
        </p:sp>
        <p:sp>
          <p:nvSpPr>
            <p:cNvPr id="18436" name="Arc 6"/>
            <p:cNvSpPr>
              <a:spLocks/>
            </p:cNvSpPr>
            <p:nvPr/>
          </p:nvSpPr>
          <p:spPr bwMode="auto">
            <a:xfrm rot="5400000">
              <a:off x="1168400" y="3048000"/>
              <a:ext cx="2889250" cy="2209800"/>
            </a:xfrm>
            <a:custGeom>
              <a:avLst/>
              <a:gdLst>
                <a:gd name="T0" fmla="*/ 223716 w 43200"/>
                <a:gd name="T1" fmla="*/ 2209800 h 33145"/>
                <a:gd name="T2" fmla="*/ 2667406 w 43200"/>
                <a:gd name="T3" fmla="*/ 2206933 h 33145"/>
                <a:gd name="T4" fmla="*/ 1444625 w 43200"/>
                <a:gd name="T5" fmla="*/ 1440087 h 331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33145" fill="none" extrusionOk="0">
                  <a:moveTo>
                    <a:pt x="3344" y="33145"/>
                  </a:moveTo>
                  <a:cubicBezTo>
                    <a:pt x="1159" y="29690"/>
                    <a:pt x="0" y="2568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669"/>
                    <a:pt x="42050" y="29657"/>
                    <a:pt x="39882" y="33101"/>
                  </a:cubicBezTo>
                </a:path>
                <a:path w="43200" h="33145" stroke="0" extrusionOk="0">
                  <a:moveTo>
                    <a:pt x="3344" y="33145"/>
                  </a:moveTo>
                  <a:cubicBezTo>
                    <a:pt x="1159" y="29690"/>
                    <a:pt x="0" y="2568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669"/>
                    <a:pt x="42050" y="29657"/>
                    <a:pt x="39882" y="33101"/>
                  </a:cubicBezTo>
                  <a:lnTo>
                    <a:pt x="21600" y="21600"/>
                  </a:lnTo>
                  <a:lnTo>
                    <a:pt x="3344" y="33145"/>
                  </a:lnTo>
                  <a:close/>
                </a:path>
              </a:pathLst>
            </a:cu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37" name="Line 7"/>
            <p:cNvSpPr>
              <a:spLocks noChangeShapeType="1"/>
            </p:cNvSpPr>
            <p:nvPr/>
          </p:nvSpPr>
          <p:spPr bwMode="auto">
            <a:xfrm>
              <a:off x="2268538" y="2708275"/>
              <a:ext cx="0" cy="288131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438" name="Line 8"/>
            <p:cNvSpPr>
              <a:spLocks noChangeShapeType="1"/>
            </p:cNvSpPr>
            <p:nvPr/>
          </p:nvSpPr>
          <p:spPr bwMode="auto">
            <a:xfrm>
              <a:off x="827088" y="4149725"/>
              <a:ext cx="288131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8439" name="Line 9"/>
            <p:cNvSpPr>
              <a:spLocks noChangeShapeType="1"/>
            </p:cNvSpPr>
            <p:nvPr/>
          </p:nvSpPr>
          <p:spPr bwMode="auto">
            <a:xfrm>
              <a:off x="1547813" y="2924175"/>
              <a:ext cx="720725" cy="1225550"/>
            </a:xfrm>
            <a:prstGeom prst="line">
              <a:avLst/>
            </a:prstGeom>
            <a:noFill/>
            <a:ln w="38100">
              <a:solidFill>
                <a:srgbClr val="99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440" name="Line 10"/>
            <p:cNvSpPr>
              <a:spLocks noChangeShapeType="1"/>
            </p:cNvSpPr>
            <p:nvPr/>
          </p:nvSpPr>
          <p:spPr bwMode="auto">
            <a:xfrm flipH="1">
              <a:off x="1547813" y="4149725"/>
              <a:ext cx="720725" cy="1223963"/>
            </a:xfrm>
            <a:prstGeom prst="line">
              <a:avLst/>
            </a:prstGeom>
            <a:noFill/>
            <a:ln w="38100">
              <a:solidFill>
                <a:srgbClr val="99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8441" name="Text Box 11"/>
            <p:cNvSpPr txBox="1">
              <a:spLocks noChangeArrowheads="1"/>
            </p:cNvSpPr>
            <p:nvPr/>
          </p:nvSpPr>
          <p:spPr bwMode="auto">
            <a:xfrm>
              <a:off x="2085975" y="2198688"/>
              <a:ext cx="2968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uk-UA" b="1" dirty="0">
                  <a:solidFill>
                    <a:srgbClr val="000086"/>
                  </a:solidFill>
                </a:rPr>
                <a:t>E</a:t>
              </a:r>
              <a:endParaRPr lang="ru-RU" altLang="uk-UA" b="1" dirty="0">
                <a:solidFill>
                  <a:srgbClr val="000086"/>
                </a:solidFill>
              </a:endParaRPr>
            </a:p>
          </p:txBody>
        </p:sp>
        <p:sp>
          <p:nvSpPr>
            <p:cNvPr id="18442" name="Text Box 12"/>
            <p:cNvSpPr txBox="1">
              <a:spLocks noChangeArrowheads="1"/>
            </p:cNvSpPr>
            <p:nvPr/>
          </p:nvSpPr>
          <p:spPr bwMode="auto">
            <a:xfrm>
              <a:off x="1150938" y="2414588"/>
              <a:ext cx="388937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uk-UA" b="1">
                  <a:solidFill>
                    <a:schemeClr val="bg2"/>
                  </a:solidFill>
                </a:rPr>
                <a:t>E</a:t>
              </a:r>
              <a:r>
                <a:rPr lang="en-US" altLang="uk-UA" b="1">
                  <a:solidFill>
                    <a:schemeClr val="bg2"/>
                  </a:solidFill>
                  <a:cs typeface="Tahoma" pitchFamily="34" charset="0"/>
                </a:rPr>
                <a:t>'</a:t>
              </a:r>
            </a:p>
          </p:txBody>
        </p:sp>
        <p:sp>
          <p:nvSpPr>
            <p:cNvPr id="18443" name="Text Box 13"/>
            <p:cNvSpPr txBox="1">
              <a:spLocks noChangeArrowheads="1"/>
            </p:cNvSpPr>
            <p:nvPr/>
          </p:nvSpPr>
          <p:spPr bwMode="auto">
            <a:xfrm>
              <a:off x="2051050" y="5734050"/>
              <a:ext cx="3946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uk-UA" b="1" dirty="0">
                  <a:solidFill>
                    <a:srgbClr val="000086"/>
                  </a:solidFill>
                </a:rPr>
                <a:t>W</a:t>
              </a:r>
              <a:endParaRPr lang="ru-RU" altLang="uk-UA" b="1" dirty="0">
                <a:solidFill>
                  <a:srgbClr val="000086"/>
                </a:solidFill>
              </a:endParaRPr>
            </a:p>
          </p:txBody>
        </p:sp>
        <p:sp>
          <p:nvSpPr>
            <p:cNvPr id="18444" name="Text Box 14"/>
            <p:cNvSpPr txBox="1">
              <a:spLocks noChangeArrowheads="1"/>
            </p:cNvSpPr>
            <p:nvPr/>
          </p:nvSpPr>
          <p:spPr bwMode="auto">
            <a:xfrm>
              <a:off x="1187450" y="5516563"/>
              <a:ext cx="482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uk-UA" b="1">
                  <a:solidFill>
                    <a:schemeClr val="bg2"/>
                  </a:solidFill>
                </a:rPr>
                <a:t>W</a:t>
              </a:r>
              <a:r>
                <a:rPr lang="en-US" altLang="uk-UA" b="1">
                  <a:solidFill>
                    <a:schemeClr val="bg2"/>
                  </a:solidFill>
                  <a:cs typeface="Tahoma" pitchFamily="34" charset="0"/>
                </a:rPr>
                <a:t>'</a:t>
              </a:r>
            </a:p>
          </p:txBody>
        </p:sp>
        <p:sp>
          <p:nvSpPr>
            <p:cNvPr id="18445" name="Text Box 15"/>
            <p:cNvSpPr txBox="1">
              <a:spLocks noChangeArrowheads="1"/>
            </p:cNvSpPr>
            <p:nvPr/>
          </p:nvSpPr>
          <p:spPr bwMode="auto">
            <a:xfrm>
              <a:off x="395288" y="3933825"/>
              <a:ext cx="3369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uk-UA" b="1" dirty="0">
                  <a:solidFill>
                    <a:srgbClr val="000086"/>
                  </a:solidFill>
                </a:rPr>
                <a:t>N</a:t>
              </a:r>
              <a:endParaRPr lang="ru-RU" altLang="uk-UA" b="1" dirty="0">
                <a:solidFill>
                  <a:srgbClr val="000086"/>
                </a:solidFill>
              </a:endParaRPr>
            </a:p>
          </p:txBody>
        </p:sp>
        <p:sp>
          <p:nvSpPr>
            <p:cNvPr id="18446" name="Text Box 16"/>
            <p:cNvSpPr txBox="1">
              <a:spLocks noChangeArrowheads="1"/>
            </p:cNvSpPr>
            <p:nvPr/>
          </p:nvSpPr>
          <p:spPr bwMode="auto">
            <a:xfrm>
              <a:off x="3779838" y="3933825"/>
              <a:ext cx="2936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uk-UA" b="1" dirty="0">
                  <a:solidFill>
                    <a:srgbClr val="000086"/>
                  </a:solidFill>
                </a:rPr>
                <a:t>S</a:t>
              </a:r>
              <a:endParaRPr lang="ru-RU" altLang="uk-UA" b="1" dirty="0">
                <a:solidFill>
                  <a:srgbClr val="000086"/>
                </a:solidFill>
              </a:endParaRPr>
            </a:p>
          </p:txBody>
        </p:sp>
        <p:sp>
          <p:nvSpPr>
            <p:cNvPr id="33" name="Дуга 32"/>
            <p:cNvSpPr/>
            <p:nvPr/>
          </p:nvSpPr>
          <p:spPr>
            <a:xfrm>
              <a:off x="1835696" y="3573016"/>
              <a:ext cx="914400" cy="914400"/>
            </a:xfrm>
            <a:prstGeom prst="arc">
              <a:avLst>
                <a:gd name="adj1" fmla="val 13971199"/>
                <a:gd name="adj2" fmla="val 686174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99792" y="3861048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b="1" dirty="0" smtClean="0">
                  <a:solidFill>
                    <a:srgbClr val="002060"/>
                  </a:solidFill>
                </a:rPr>
                <a:t>254°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179512" y="5877272"/>
            <a:ext cx="36888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ED0D58"/>
                </a:solidFill>
                <a:latin typeface="Arial Black" pitchFamily="34" charset="0"/>
              </a:rPr>
              <a:t>кут між напрямками сходу</a:t>
            </a:r>
          </a:p>
          <a:p>
            <a:pPr algn="ctr"/>
            <a:r>
              <a:rPr lang="uk-UA" b="1" dirty="0" smtClean="0">
                <a:solidFill>
                  <a:srgbClr val="ED0D58"/>
                </a:solidFill>
                <a:latin typeface="Arial Black" pitchFamily="34" charset="0"/>
              </a:rPr>
              <a:t> та заходу Сонця</a:t>
            </a:r>
            <a:endParaRPr lang="ru-RU" b="1" dirty="0">
              <a:solidFill>
                <a:srgbClr val="ED0D58"/>
              </a:solidFill>
              <a:latin typeface="Arial Black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425744" y="5949280"/>
            <a:ext cx="4413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008600"/>
                </a:solidFill>
                <a:latin typeface="Arial Black" pitchFamily="34" charset="0"/>
              </a:rPr>
              <a:t>Лінія кінця руху тіні від гномона</a:t>
            </a:r>
            <a:endParaRPr lang="ru-RU" b="1" dirty="0">
              <a:solidFill>
                <a:srgbClr val="008600"/>
              </a:solidFill>
              <a:latin typeface="Arial Black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017891" y="6309320"/>
            <a:ext cx="3233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FFC000"/>
                </a:solidFill>
                <a:latin typeface="Arial Black" pitchFamily="34" charset="0"/>
              </a:rPr>
              <a:t>Сектор тіні від гномона</a:t>
            </a:r>
            <a:endParaRPr lang="ru-RU" b="1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115616" y="1700808"/>
            <a:ext cx="7007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3333FF"/>
                </a:solidFill>
                <a:latin typeface="Arial Black" pitchFamily="34" charset="0"/>
              </a:rPr>
              <a:t>Діаграми руху тіней для дня літнього сонцестояння</a:t>
            </a:r>
            <a:endParaRPr lang="ru-RU" b="1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28384" y="648866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Слайд 13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-27384"/>
            <a:ext cx="8928992" cy="9634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sz="2000" b="1" dirty="0" err="1" smtClean="0">
                <a:solidFill>
                  <a:srgbClr val="008600"/>
                </a:solidFill>
                <a:latin typeface="Arial Black" pitchFamily="34" charset="0"/>
              </a:rPr>
              <a:t>Зв</a:t>
            </a:r>
            <a:r>
              <a:rPr lang="ru-RU" sz="2000" b="1" dirty="0" smtClean="0">
                <a:solidFill>
                  <a:srgbClr val="008600"/>
                </a:solidFill>
                <a:latin typeface="Arial Black" pitchFamily="34" charset="0"/>
              </a:rPr>
              <a:t>’</a:t>
            </a:r>
            <a:r>
              <a:rPr lang="uk-UA" sz="2000" b="1" dirty="0" err="1" smtClean="0">
                <a:solidFill>
                  <a:srgbClr val="008600"/>
                </a:solidFill>
                <a:latin typeface="Arial Black" pitchFamily="34" charset="0"/>
              </a:rPr>
              <a:t>язок</a:t>
            </a:r>
            <a:r>
              <a:rPr lang="uk-UA" sz="2000" b="1" dirty="0" smtClean="0">
                <a:solidFill>
                  <a:srgbClr val="008600"/>
                </a:solidFill>
                <a:latin typeface="Arial Black" pitchFamily="34" charset="0"/>
              </a:rPr>
              <a:t> руху тіней від гномона горизонтального сонячного годинника із зміною сходу та заходу Сонця</a:t>
            </a:r>
            <a:endParaRPr lang="ru-RU" altLang="uk-UA" sz="2000" dirty="0" smtClean="0">
              <a:solidFill>
                <a:srgbClr val="008600"/>
              </a:solidFill>
              <a:latin typeface="Arial Black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0961" name="Object 1"/>
          <p:cNvGraphicFramePr>
            <a:graphicFrameLocks noChangeAspect="1"/>
          </p:cNvGraphicFramePr>
          <p:nvPr/>
        </p:nvGraphicFramePr>
        <p:xfrm>
          <a:off x="179512" y="908720"/>
          <a:ext cx="2208245" cy="864096"/>
        </p:xfrm>
        <a:graphic>
          <a:graphicData uri="http://schemas.openxmlformats.org/presentationml/2006/ole">
            <p:oleObj spid="_x0000_s46082" r:id="rId3" imgW="1168400" imgH="457200" progId="">
              <p:embed/>
            </p:oleObj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627784" y="982469"/>
            <a:ext cx="6106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3333FF"/>
                </a:solidFill>
                <a:latin typeface="Arial Black" pitchFamily="34" charset="0"/>
              </a:rPr>
              <a:t> </a:t>
            </a:r>
            <a:r>
              <a:rPr lang="el-GR" b="1" dirty="0" smtClean="0">
                <a:solidFill>
                  <a:srgbClr val="002060"/>
                </a:solidFill>
                <a:latin typeface="Arial Black" pitchFamily="34" charset="0"/>
              </a:rPr>
              <a:t>β</a:t>
            </a:r>
            <a:r>
              <a:rPr lang="uk-UA" b="1" dirty="0" smtClean="0">
                <a:solidFill>
                  <a:srgbClr val="002060"/>
                </a:solidFill>
                <a:latin typeface="Arial Black" pitchFamily="34" charset="0"/>
              </a:rPr>
              <a:t> - кут між напрямком сходу (заходу) Сонця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Arial Black" pitchFamily="34" charset="0"/>
              </a:rPr>
              <a:t>та точкою сходу (заходу)</a:t>
            </a:r>
            <a:endParaRPr lang="ru-RU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79512" y="5877272"/>
            <a:ext cx="36888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ED0D58"/>
                </a:solidFill>
                <a:latin typeface="Arial Black" pitchFamily="34" charset="0"/>
              </a:rPr>
              <a:t>кут між напрямками сходу</a:t>
            </a:r>
          </a:p>
          <a:p>
            <a:pPr algn="ctr"/>
            <a:r>
              <a:rPr lang="uk-UA" b="1" dirty="0" smtClean="0">
                <a:solidFill>
                  <a:srgbClr val="ED0D58"/>
                </a:solidFill>
                <a:latin typeface="Arial Black" pitchFamily="34" charset="0"/>
              </a:rPr>
              <a:t> та заходу Сонця</a:t>
            </a:r>
            <a:endParaRPr lang="ru-RU" b="1" dirty="0">
              <a:solidFill>
                <a:srgbClr val="ED0D58"/>
              </a:solidFill>
              <a:latin typeface="Arial Black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425744" y="5949280"/>
            <a:ext cx="4413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3333FF"/>
                </a:solidFill>
                <a:latin typeface="Arial Black" pitchFamily="34" charset="0"/>
              </a:rPr>
              <a:t>Лінія кінця руху тіні від гномона</a:t>
            </a:r>
            <a:endParaRPr lang="ru-RU" b="1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017891" y="6309320"/>
            <a:ext cx="3233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FFC000"/>
                </a:solidFill>
                <a:latin typeface="Arial Black" pitchFamily="34" charset="0"/>
              </a:rPr>
              <a:t>Сектор тіні від гномона</a:t>
            </a:r>
            <a:endParaRPr lang="ru-RU" b="1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60605" y="1772816"/>
            <a:ext cx="711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57CB0F"/>
                </a:solidFill>
                <a:latin typeface="Arial Black" pitchFamily="34" charset="0"/>
              </a:rPr>
              <a:t>Діаграми руху тіней для дня зимового сонцестояння</a:t>
            </a:r>
            <a:endParaRPr lang="ru-RU" b="1" dirty="0">
              <a:solidFill>
                <a:srgbClr val="57CB0F"/>
              </a:solidFill>
              <a:latin typeface="Arial Black" pitchFamily="34" charset="0"/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 cstate="print"/>
          <a:srcRect l="56990" t="33200" r="25000" b="31100"/>
          <a:stretch>
            <a:fillRect/>
          </a:stretch>
        </p:blipFill>
        <p:spPr bwMode="auto">
          <a:xfrm>
            <a:off x="4716016" y="2132856"/>
            <a:ext cx="3456384" cy="385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Группа 45"/>
          <p:cNvGrpSpPr/>
          <p:nvPr/>
        </p:nvGrpSpPr>
        <p:grpSpPr>
          <a:xfrm>
            <a:off x="611560" y="2276872"/>
            <a:ext cx="3312368" cy="3312368"/>
            <a:chOff x="251520" y="2348880"/>
            <a:chExt cx="3096344" cy="3149150"/>
          </a:xfrm>
        </p:grpSpPr>
        <p:pic>
          <p:nvPicPr>
            <p:cNvPr id="4608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33366" t="36863" r="48916" b="31100"/>
            <a:stretch>
              <a:fillRect/>
            </a:stretch>
          </p:blipFill>
          <p:spPr bwMode="auto">
            <a:xfrm>
              <a:off x="251520" y="2348880"/>
              <a:ext cx="3096344" cy="314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Дуга 43"/>
            <p:cNvSpPr/>
            <p:nvPr/>
          </p:nvSpPr>
          <p:spPr>
            <a:xfrm>
              <a:off x="1619672" y="3501008"/>
              <a:ext cx="914400" cy="914400"/>
            </a:xfrm>
            <a:prstGeom prst="arc">
              <a:avLst>
                <a:gd name="adj1" fmla="val 16200000"/>
                <a:gd name="adj2" fmla="val 540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445561" y="3645024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b="1" dirty="0" smtClean="0">
                  <a:solidFill>
                    <a:srgbClr val="002060"/>
                  </a:solidFill>
                </a:rPr>
                <a:t>106°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956376" y="648866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Слайд 14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-27384"/>
            <a:ext cx="8928992" cy="9634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sz="2000" b="1" dirty="0" err="1" smtClean="0">
                <a:solidFill>
                  <a:srgbClr val="008600"/>
                </a:solidFill>
                <a:latin typeface="Arial Black" pitchFamily="34" charset="0"/>
              </a:rPr>
              <a:t>Зв</a:t>
            </a:r>
            <a:r>
              <a:rPr lang="ru-RU" sz="2000" b="1" dirty="0" smtClean="0">
                <a:solidFill>
                  <a:srgbClr val="008600"/>
                </a:solidFill>
                <a:latin typeface="Arial Black" pitchFamily="34" charset="0"/>
              </a:rPr>
              <a:t>’</a:t>
            </a:r>
            <a:r>
              <a:rPr lang="uk-UA" sz="2000" b="1" dirty="0" err="1" smtClean="0">
                <a:solidFill>
                  <a:srgbClr val="008600"/>
                </a:solidFill>
                <a:latin typeface="Arial Black" pitchFamily="34" charset="0"/>
              </a:rPr>
              <a:t>язок</a:t>
            </a:r>
            <a:r>
              <a:rPr lang="uk-UA" sz="2000" b="1" dirty="0" smtClean="0">
                <a:solidFill>
                  <a:srgbClr val="008600"/>
                </a:solidFill>
                <a:latin typeface="Arial Black" pitchFamily="34" charset="0"/>
              </a:rPr>
              <a:t> руху тіней від гномона горизонтального сонячного годинника із зміною сходу та заходу Сонця</a:t>
            </a:r>
            <a:endParaRPr lang="ru-RU" altLang="uk-UA" sz="2000" dirty="0" smtClean="0">
              <a:solidFill>
                <a:srgbClr val="008600"/>
              </a:solidFill>
              <a:latin typeface="Arial Black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0961" name="Object 1"/>
          <p:cNvGraphicFramePr>
            <a:graphicFrameLocks noChangeAspect="1"/>
          </p:cNvGraphicFramePr>
          <p:nvPr/>
        </p:nvGraphicFramePr>
        <p:xfrm>
          <a:off x="179512" y="908720"/>
          <a:ext cx="2208245" cy="864096"/>
        </p:xfrm>
        <a:graphic>
          <a:graphicData uri="http://schemas.openxmlformats.org/presentationml/2006/ole">
            <p:oleObj spid="_x0000_s47106" r:id="rId3" imgW="1168400" imgH="457200" progId="">
              <p:embed/>
            </p:oleObj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627784" y="982469"/>
            <a:ext cx="6106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3333FF"/>
                </a:solidFill>
                <a:latin typeface="Arial Black" pitchFamily="34" charset="0"/>
              </a:rPr>
              <a:t> </a:t>
            </a:r>
            <a:r>
              <a:rPr lang="el-GR" b="1" dirty="0" smtClean="0">
                <a:solidFill>
                  <a:srgbClr val="002060"/>
                </a:solidFill>
                <a:latin typeface="Arial Black" pitchFamily="34" charset="0"/>
              </a:rPr>
              <a:t>β</a:t>
            </a:r>
            <a:r>
              <a:rPr lang="uk-UA" b="1" dirty="0" smtClean="0">
                <a:solidFill>
                  <a:srgbClr val="002060"/>
                </a:solidFill>
                <a:latin typeface="Arial Black" pitchFamily="34" charset="0"/>
              </a:rPr>
              <a:t> - кут між напрямком сходу (заходу) Сонця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Arial Black" pitchFamily="34" charset="0"/>
              </a:rPr>
              <a:t>та точкою сходу (заходу)</a:t>
            </a:r>
            <a:endParaRPr lang="ru-RU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79512" y="5877272"/>
            <a:ext cx="36888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ED0D58"/>
                </a:solidFill>
                <a:latin typeface="Arial Black" pitchFamily="34" charset="0"/>
              </a:rPr>
              <a:t>кут між напрямками сходу</a:t>
            </a:r>
          </a:p>
          <a:p>
            <a:pPr algn="ctr"/>
            <a:r>
              <a:rPr lang="uk-UA" b="1" dirty="0" smtClean="0">
                <a:solidFill>
                  <a:srgbClr val="ED0D58"/>
                </a:solidFill>
                <a:latin typeface="Arial Black" pitchFamily="34" charset="0"/>
              </a:rPr>
              <a:t> та заходу Сонця</a:t>
            </a:r>
            <a:endParaRPr lang="ru-RU" b="1" dirty="0">
              <a:solidFill>
                <a:srgbClr val="ED0D58"/>
              </a:solidFill>
              <a:latin typeface="Arial Black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425744" y="5949280"/>
            <a:ext cx="4413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3333FF"/>
                </a:solidFill>
                <a:latin typeface="Arial Black" pitchFamily="34" charset="0"/>
              </a:rPr>
              <a:t>Лінія кінця руху тіні від гномона</a:t>
            </a:r>
            <a:endParaRPr lang="ru-RU" b="1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017891" y="6309320"/>
            <a:ext cx="3233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FFC000"/>
                </a:solidFill>
                <a:latin typeface="Arial Black" pitchFamily="34" charset="0"/>
              </a:rPr>
              <a:t>Сектор тіні від гномона</a:t>
            </a:r>
            <a:endParaRPr lang="ru-RU" b="1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941454" y="1772816"/>
            <a:ext cx="5349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57CB0F"/>
                </a:solidFill>
                <a:latin typeface="Arial Black" pitchFamily="34" charset="0"/>
              </a:rPr>
              <a:t>Діаграми руху тіней для днів рівнодень</a:t>
            </a:r>
            <a:endParaRPr lang="ru-RU" b="1" dirty="0">
              <a:solidFill>
                <a:srgbClr val="57CB0F"/>
              </a:solidFill>
              <a:latin typeface="Arial Black" pitchFamily="34" charset="0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/>
          <a:srcRect l="35138" t="33200" r="46852" b="33200"/>
          <a:stretch>
            <a:fillRect/>
          </a:stretch>
        </p:blipFill>
        <p:spPr bwMode="auto">
          <a:xfrm>
            <a:off x="179512" y="2204864"/>
            <a:ext cx="343083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 cstate="print"/>
          <a:srcRect l="54038" t="27950" r="27653" b="33200"/>
          <a:stretch>
            <a:fillRect/>
          </a:stretch>
        </p:blipFill>
        <p:spPr bwMode="auto">
          <a:xfrm>
            <a:off x="5220072" y="2132856"/>
            <a:ext cx="3096344" cy="369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028384" y="648866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Слайд 15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0" y="1484784"/>
            <a:ext cx="3240360" cy="2088232"/>
            <a:chOff x="5652120" y="1628800"/>
            <a:chExt cx="3491880" cy="2232248"/>
          </a:xfrm>
        </p:grpSpPr>
        <p:pic>
          <p:nvPicPr>
            <p:cNvPr id="3686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l="65947" t="30050" r="6294" b="37400"/>
            <a:stretch>
              <a:fillRect/>
            </a:stretch>
          </p:blipFill>
          <p:spPr bwMode="auto">
            <a:xfrm>
              <a:off x="5759624" y="1628800"/>
              <a:ext cx="3384376" cy="2232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5652120" y="2852936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7956376" cy="836712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uk-UA" altLang="uk-UA" sz="3600" b="1" dirty="0" smtClean="0">
                <a:solidFill>
                  <a:srgbClr val="008600"/>
                </a:solidFill>
                <a:latin typeface="MacPaw Fixel Black" pitchFamily="2" charset="-52"/>
              </a:rPr>
              <a:t>Як  </a:t>
            </a:r>
            <a:r>
              <a:rPr lang="uk-UA" altLang="uk-UA" sz="3600" b="1" dirty="0" err="1" smtClean="0">
                <a:solidFill>
                  <a:srgbClr val="008600"/>
                </a:solidFill>
                <a:latin typeface="MacPaw Fixel Black" pitchFamily="2" charset="-52"/>
              </a:rPr>
              <a:t>“побачити”</a:t>
            </a:r>
            <a:r>
              <a:rPr lang="uk-UA" altLang="uk-UA" sz="3600" b="1" dirty="0" smtClean="0">
                <a:solidFill>
                  <a:srgbClr val="008600"/>
                </a:solidFill>
                <a:latin typeface="MacPaw Fixel Black" pitchFamily="2" charset="-52"/>
              </a:rPr>
              <a:t> рівняння часу?</a:t>
            </a:r>
            <a:endParaRPr lang="ru-RU" altLang="uk-UA" sz="3600" dirty="0" smtClean="0">
              <a:solidFill>
                <a:srgbClr val="008600"/>
              </a:solidFill>
              <a:latin typeface="MacPaw Fixel Black" pitchFamily="2" charset="-52"/>
            </a:endParaRPr>
          </a:p>
        </p:txBody>
      </p:sp>
      <p:sp>
        <p:nvSpPr>
          <p:cNvPr id="36867" name="AutoShape 3" descr="Чому на екваторі найкоротші тіні видно о 11:32, а не опівдні? - Астрономія  - 202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 l="16828" t="4851" r="22929" b="19550"/>
          <a:stretch>
            <a:fillRect/>
          </a:stretch>
        </p:blipFill>
        <p:spPr bwMode="auto">
          <a:xfrm>
            <a:off x="3707904" y="1484784"/>
            <a:ext cx="28563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7504" y="764704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uk-UA" b="1" dirty="0" smtClean="0">
                <a:solidFill>
                  <a:srgbClr val="0066FF"/>
                </a:solidFill>
                <a:latin typeface="MacPaw Fixel Black" pitchFamily="2" charset="-52"/>
              </a:rPr>
              <a:t>1. </a:t>
            </a:r>
            <a:r>
              <a:rPr lang="uk-UA" altLang="uk-UA" b="1" dirty="0" smtClean="0">
                <a:solidFill>
                  <a:srgbClr val="0066FF"/>
                </a:solidFill>
                <a:latin typeface="MacPaw Fixel Black" pitchFamily="2" charset="-52"/>
              </a:rPr>
              <a:t>Річний рух кінця тіні від вертикального гномона описує вісімку, якщо спостереження вести кожен день в один і той же час</a:t>
            </a:r>
            <a:endParaRPr lang="ru-RU" dirty="0">
              <a:solidFill>
                <a:srgbClr val="0066FF"/>
              </a:solidFill>
              <a:latin typeface="MacPaw Fixel Black" pitchFamily="2" charset="-52"/>
            </a:endParaRPr>
          </a:p>
        </p:txBody>
      </p:sp>
      <p:pic>
        <p:nvPicPr>
          <p:cNvPr id="15" name="Рисунок 5"/>
          <p:cNvPicPr>
            <a:picLocks noChangeAspect="1" noChangeArrowheads="1"/>
          </p:cNvPicPr>
          <p:nvPr/>
        </p:nvPicPr>
        <p:blipFill>
          <a:blip r:embed="rId4" cstate="print"/>
          <a:srcRect l="17131" t="9973" r="49515" b="31422"/>
          <a:stretch>
            <a:fillRect/>
          </a:stretch>
        </p:blipFill>
        <p:spPr bwMode="auto">
          <a:xfrm>
            <a:off x="6660232" y="1484784"/>
            <a:ext cx="2277181" cy="208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3" name="Группа 62"/>
          <p:cNvGrpSpPr/>
          <p:nvPr/>
        </p:nvGrpSpPr>
        <p:grpSpPr>
          <a:xfrm>
            <a:off x="621189" y="4653136"/>
            <a:ext cx="7695227" cy="1881500"/>
            <a:chOff x="539552" y="3573016"/>
            <a:chExt cx="7695227" cy="1881500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1475656" y="4437112"/>
              <a:ext cx="59766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/>
            <p:cNvSpPr>
              <a:spLocks noChangeAspect="1"/>
            </p:cNvSpPr>
            <p:nvPr/>
          </p:nvSpPr>
          <p:spPr>
            <a:xfrm>
              <a:off x="1403648" y="4365104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>
              <a:spLocks noChangeAspect="1"/>
            </p:cNvSpPr>
            <p:nvPr/>
          </p:nvSpPr>
          <p:spPr>
            <a:xfrm>
              <a:off x="1475656" y="4653136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>
              <a:spLocks noChangeAspect="1"/>
            </p:cNvSpPr>
            <p:nvPr/>
          </p:nvSpPr>
          <p:spPr>
            <a:xfrm>
              <a:off x="1691680" y="4149080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>
              <a:spLocks noChangeAspect="1"/>
            </p:cNvSpPr>
            <p:nvPr/>
          </p:nvSpPr>
          <p:spPr>
            <a:xfrm>
              <a:off x="3491880" y="3933056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>
              <a:spLocks noChangeAspect="1"/>
            </p:cNvSpPr>
            <p:nvPr/>
          </p:nvSpPr>
          <p:spPr>
            <a:xfrm>
              <a:off x="2051720" y="4005064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>
              <a:spLocks noChangeAspect="1"/>
            </p:cNvSpPr>
            <p:nvPr/>
          </p:nvSpPr>
          <p:spPr>
            <a:xfrm>
              <a:off x="1835696" y="4869160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>
              <a:spLocks noChangeAspect="1"/>
            </p:cNvSpPr>
            <p:nvPr/>
          </p:nvSpPr>
          <p:spPr>
            <a:xfrm>
              <a:off x="2915816" y="4941168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>
              <a:spLocks noChangeAspect="1"/>
            </p:cNvSpPr>
            <p:nvPr/>
          </p:nvSpPr>
          <p:spPr>
            <a:xfrm>
              <a:off x="5580112" y="4365104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>
              <a:spLocks noChangeAspect="1"/>
            </p:cNvSpPr>
            <p:nvPr/>
          </p:nvSpPr>
          <p:spPr>
            <a:xfrm>
              <a:off x="3995936" y="4005064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>
              <a:spLocks noChangeAspect="1"/>
            </p:cNvSpPr>
            <p:nvPr/>
          </p:nvSpPr>
          <p:spPr>
            <a:xfrm>
              <a:off x="7308304" y="4365104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707904" y="3573016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/>
                <a:t>12.02</a:t>
              </a:r>
              <a:endParaRPr lang="ru-RU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292080" y="3861048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/>
                <a:t>15.04</a:t>
              </a:r>
              <a:endParaRPr lang="ru-RU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64088" y="4653136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/>
                <a:t>01.09</a:t>
              </a:r>
              <a:endParaRPr lang="ru-RU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27784" y="5085184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/>
                <a:t>04.11</a:t>
              </a:r>
              <a:endParaRPr lang="ru-RU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9552" y="4221088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/>
                <a:t>25.12</a:t>
              </a:r>
              <a:endParaRPr lang="ru-RU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524328" y="4221088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/>
                <a:t>13.06</a:t>
              </a:r>
              <a:endParaRPr lang="ru-RU" dirty="0"/>
            </a:p>
          </p:txBody>
        </p:sp>
        <p:sp>
          <p:nvSpPr>
            <p:cNvPr id="41" name="Овал 40"/>
            <p:cNvSpPr>
              <a:spLocks noChangeAspect="1"/>
            </p:cNvSpPr>
            <p:nvPr/>
          </p:nvSpPr>
          <p:spPr>
            <a:xfrm>
              <a:off x="2987824" y="3861048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>
              <a:spLocks noChangeAspect="1"/>
            </p:cNvSpPr>
            <p:nvPr/>
          </p:nvSpPr>
          <p:spPr>
            <a:xfrm>
              <a:off x="2411760" y="3933056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>
              <a:spLocks noChangeAspect="1"/>
            </p:cNvSpPr>
            <p:nvPr/>
          </p:nvSpPr>
          <p:spPr>
            <a:xfrm>
              <a:off x="2411760" y="4941168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>
              <a:spLocks noChangeAspect="1"/>
            </p:cNvSpPr>
            <p:nvPr/>
          </p:nvSpPr>
          <p:spPr>
            <a:xfrm>
              <a:off x="4427984" y="4653136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>
              <a:spLocks noChangeAspect="1"/>
            </p:cNvSpPr>
            <p:nvPr/>
          </p:nvSpPr>
          <p:spPr>
            <a:xfrm>
              <a:off x="3851920" y="4797152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>
              <a:spLocks noChangeAspect="1"/>
            </p:cNvSpPr>
            <p:nvPr/>
          </p:nvSpPr>
          <p:spPr>
            <a:xfrm>
              <a:off x="3347864" y="4941168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>
              <a:spLocks noChangeAspect="1"/>
            </p:cNvSpPr>
            <p:nvPr/>
          </p:nvSpPr>
          <p:spPr>
            <a:xfrm>
              <a:off x="4427984" y="4149080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>
              <a:spLocks noChangeAspect="1"/>
            </p:cNvSpPr>
            <p:nvPr/>
          </p:nvSpPr>
          <p:spPr>
            <a:xfrm>
              <a:off x="4860032" y="4581128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>
              <a:spLocks noChangeAspect="1"/>
            </p:cNvSpPr>
            <p:nvPr/>
          </p:nvSpPr>
          <p:spPr>
            <a:xfrm>
              <a:off x="5220072" y="4509120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>
              <a:spLocks noChangeAspect="1"/>
            </p:cNvSpPr>
            <p:nvPr/>
          </p:nvSpPr>
          <p:spPr>
            <a:xfrm>
              <a:off x="6876256" y="4077072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>
              <a:spLocks noChangeAspect="1"/>
            </p:cNvSpPr>
            <p:nvPr/>
          </p:nvSpPr>
          <p:spPr>
            <a:xfrm>
              <a:off x="7092280" y="4581128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>
              <a:spLocks noChangeAspect="1"/>
            </p:cNvSpPr>
            <p:nvPr/>
          </p:nvSpPr>
          <p:spPr>
            <a:xfrm>
              <a:off x="7164288" y="4077072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>
              <a:spLocks noChangeAspect="1"/>
            </p:cNvSpPr>
            <p:nvPr/>
          </p:nvSpPr>
          <p:spPr>
            <a:xfrm>
              <a:off x="4860032" y="4221088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>
              <a:spLocks noChangeAspect="1"/>
            </p:cNvSpPr>
            <p:nvPr/>
          </p:nvSpPr>
          <p:spPr>
            <a:xfrm>
              <a:off x="6012160" y="4221088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>
              <a:spLocks noChangeAspect="1"/>
            </p:cNvSpPr>
            <p:nvPr/>
          </p:nvSpPr>
          <p:spPr>
            <a:xfrm>
              <a:off x="6516216" y="4149080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>
              <a:spLocks noChangeAspect="1"/>
            </p:cNvSpPr>
            <p:nvPr/>
          </p:nvSpPr>
          <p:spPr>
            <a:xfrm>
              <a:off x="6012160" y="4581128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>
              <a:spLocks noChangeAspect="1"/>
            </p:cNvSpPr>
            <p:nvPr/>
          </p:nvSpPr>
          <p:spPr>
            <a:xfrm>
              <a:off x="5732512" y="4517504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>
              <a:spLocks noChangeAspect="1"/>
            </p:cNvSpPr>
            <p:nvPr/>
          </p:nvSpPr>
          <p:spPr>
            <a:xfrm>
              <a:off x="6300192" y="4581128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>
              <a:spLocks noChangeAspect="1"/>
            </p:cNvSpPr>
            <p:nvPr/>
          </p:nvSpPr>
          <p:spPr>
            <a:xfrm>
              <a:off x="6660232" y="4653136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79512" y="3873822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6600CC"/>
                </a:solidFill>
                <a:latin typeface="Arial Black" pitchFamily="34" charset="0"/>
              </a:rPr>
              <a:t>Довжина тіні від вертикального </a:t>
            </a:r>
            <a:r>
              <a:rPr lang="uk-UA" b="1" dirty="0" err="1" smtClean="0">
                <a:solidFill>
                  <a:srgbClr val="6600CC"/>
                </a:solidFill>
                <a:latin typeface="Arial Black" pitchFamily="34" charset="0"/>
              </a:rPr>
              <a:t>гномонв</a:t>
            </a:r>
            <a:r>
              <a:rPr lang="uk-UA" b="1" dirty="0" smtClean="0">
                <a:solidFill>
                  <a:srgbClr val="6600CC"/>
                </a:solidFill>
                <a:latin typeface="Arial Black" pitchFamily="34" charset="0"/>
              </a:rPr>
              <a:t> висотою  1 м –</a:t>
            </a:r>
            <a:r>
              <a:rPr lang="en-US" b="1" dirty="0" smtClean="0">
                <a:solidFill>
                  <a:srgbClr val="6600CC"/>
                </a:solidFill>
                <a:latin typeface="Arial Black" pitchFamily="34" charset="0"/>
              </a:rPr>
              <a:t> L=</a:t>
            </a:r>
            <a:r>
              <a:rPr lang="uk-UA" b="1" dirty="0" smtClean="0">
                <a:solidFill>
                  <a:srgbClr val="6600CC"/>
                </a:solidFill>
                <a:latin typeface="Arial Black" pitchFamily="34" charset="0"/>
              </a:rPr>
              <a:t> 2.7 м, найбільші відхилення від осі – </a:t>
            </a:r>
            <a:r>
              <a:rPr lang="en-US" b="1" dirty="0" smtClean="0">
                <a:solidFill>
                  <a:srgbClr val="6600CC"/>
                </a:solidFill>
                <a:latin typeface="Arial Black" pitchFamily="34" charset="0"/>
              </a:rPr>
              <a:t>c=</a:t>
            </a:r>
            <a:r>
              <a:rPr lang="uk-UA" b="1" dirty="0" smtClean="0">
                <a:solidFill>
                  <a:srgbClr val="6600CC"/>
                </a:solidFill>
                <a:latin typeface="Arial Black" pitchFamily="34" charset="0"/>
              </a:rPr>
              <a:t>0.24 м </a:t>
            </a:r>
          </a:p>
          <a:p>
            <a:endParaRPr lang="ru-RU" dirty="0"/>
          </a:p>
        </p:txBody>
      </p:sp>
      <p:cxnSp>
        <p:nvCxnSpPr>
          <p:cNvPr id="66" name="Прямая соединительная линия 65"/>
          <p:cNvCxnSpPr>
            <a:stCxn id="24" idx="2"/>
          </p:cNvCxnSpPr>
          <p:nvPr/>
        </p:nvCxnSpPr>
        <p:spPr>
          <a:xfrm flipH="1">
            <a:off x="1475656" y="5517232"/>
            <a:ext cx="9629" cy="10081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>
            <a:endCxn id="31" idx="0"/>
          </p:cNvCxnSpPr>
          <p:nvPr/>
        </p:nvCxnSpPr>
        <p:spPr>
          <a:xfrm>
            <a:off x="3059832" y="5517232"/>
            <a:ext cx="9629" cy="504056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V="1">
            <a:off x="1475656" y="6453336"/>
            <a:ext cx="6048672" cy="7200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27584" y="458112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ru-RU" dirty="0"/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 flipH="1">
            <a:off x="7524328" y="5517232"/>
            <a:ext cx="9629" cy="10081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4788024" y="602128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L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131840" y="558924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c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956376" y="6488668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Слайд  16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uk-UA" altLang="uk-UA" sz="3600" b="1" dirty="0" smtClean="0">
                <a:solidFill>
                  <a:srgbClr val="008600"/>
                </a:solidFill>
                <a:latin typeface="MacPaw Fixel Black" pitchFamily="2" charset="-52"/>
              </a:rPr>
              <a:t>Небесна вісімка - </a:t>
            </a:r>
            <a:r>
              <a:rPr lang="uk-UA" altLang="uk-UA" sz="3600" b="1" dirty="0" err="1" smtClean="0">
                <a:solidFill>
                  <a:srgbClr val="008600"/>
                </a:solidFill>
                <a:latin typeface="MacPaw Fixel Black" pitchFamily="2" charset="-52"/>
              </a:rPr>
              <a:t>аналема</a:t>
            </a:r>
            <a:endParaRPr lang="ru-RU" altLang="uk-UA" sz="3600" dirty="0" smtClean="0">
              <a:solidFill>
                <a:srgbClr val="008600"/>
              </a:solidFill>
              <a:latin typeface="MacPaw Fixel Black" pitchFamily="2" charset="-52"/>
            </a:endParaRPr>
          </a:p>
        </p:txBody>
      </p:sp>
      <p:sp>
        <p:nvSpPr>
          <p:cNvPr id="36867" name="AutoShape 3" descr="Чому на екваторі найкоротші тіні видно о 11:32, а не опівдні? - Астрономія  - 202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3995678"/>
            <a:ext cx="30243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b="1" dirty="0" smtClean="0">
                <a:solidFill>
                  <a:srgbClr val="0066FF"/>
                </a:solidFill>
                <a:latin typeface="MacPaw Fixel Black" pitchFamily="2" charset="-52"/>
              </a:rPr>
              <a:t>Фото зроблене в північній півкулі: </a:t>
            </a:r>
          </a:p>
          <a:p>
            <a:pPr algn="ctr"/>
            <a:r>
              <a:rPr lang="uk-UA" altLang="uk-UA" b="1" dirty="0" smtClean="0">
                <a:solidFill>
                  <a:srgbClr val="0066FF"/>
                </a:solidFill>
                <a:latin typeface="MacPaw Fixel Black" pitchFamily="2" charset="-52"/>
              </a:rPr>
              <a:t>1 – до полудня, </a:t>
            </a:r>
          </a:p>
          <a:p>
            <a:pPr algn="ctr"/>
            <a:r>
              <a:rPr lang="uk-UA" altLang="uk-UA" b="1" dirty="0" smtClean="0">
                <a:solidFill>
                  <a:srgbClr val="0066FF"/>
                </a:solidFill>
                <a:latin typeface="MacPaw Fixel Black" pitchFamily="2" charset="-52"/>
              </a:rPr>
              <a:t>2 в полудень</a:t>
            </a:r>
          </a:p>
          <a:p>
            <a:pPr algn="ctr"/>
            <a:r>
              <a:rPr lang="uk-UA" altLang="uk-UA" b="1" dirty="0" smtClean="0">
                <a:solidFill>
                  <a:srgbClr val="0066FF"/>
                </a:solidFill>
                <a:latin typeface="MacPaw Fixel Black" pitchFamily="2" charset="-52"/>
              </a:rPr>
              <a:t>3 – після полудня</a:t>
            </a:r>
          </a:p>
          <a:p>
            <a:pPr algn="ctr"/>
            <a:r>
              <a:rPr lang="uk-UA" altLang="uk-UA" b="1" dirty="0" smtClean="0">
                <a:solidFill>
                  <a:srgbClr val="0066FF"/>
                </a:solidFill>
                <a:latin typeface="MacPaw Fixel Black" pitchFamily="2" charset="-52"/>
              </a:rPr>
              <a:t>4 - </a:t>
            </a:r>
            <a:r>
              <a:rPr lang="uk-UA" altLang="uk-UA" b="1" dirty="0" err="1" smtClean="0">
                <a:solidFill>
                  <a:srgbClr val="0066FF"/>
                </a:solidFill>
                <a:latin typeface="MacPaw Fixel Black" pitchFamily="2" charset="-52"/>
              </a:rPr>
              <a:t>тутулема</a:t>
            </a:r>
            <a:endParaRPr lang="uk-UA" altLang="uk-UA" b="1" dirty="0" smtClean="0">
              <a:solidFill>
                <a:srgbClr val="0066FF"/>
              </a:solidFill>
              <a:latin typeface="MacPaw Fixel Black" pitchFamily="2" charset="-52"/>
            </a:endParaRPr>
          </a:p>
          <a:p>
            <a:pPr algn="ctr"/>
            <a:r>
              <a:rPr lang="uk-UA" altLang="uk-UA" b="1" dirty="0" smtClean="0">
                <a:solidFill>
                  <a:srgbClr val="0066FF"/>
                </a:solidFill>
                <a:latin typeface="MacPaw Fixel Black" pitchFamily="2" charset="-52"/>
              </a:rPr>
              <a:t>Фото зроблене в південній  півкулі: </a:t>
            </a:r>
          </a:p>
          <a:p>
            <a:pPr algn="ctr"/>
            <a:r>
              <a:rPr lang="uk-UA" altLang="uk-UA" b="1" dirty="0" smtClean="0">
                <a:solidFill>
                  <a:srgbClr val="0066FF"/>
                </a:solidFill>
                <a:latin typeface="MacPaw Fixel Black" pitchFamily="2" charset="-52"/>
              </a:rPr>
              <a:t>5 – після полудня</a:t>
            </a:r>
          </a:p>
          <a:p>
            <a:pPr algn="ctr"/>
            <a:endParaRPr lang="ru-RU" dirty="0">
              <a:solidFill>
                <a:srgbClr val="0066FF"/>
              </a:solidFill>
              <a:latin typeface="MacPaw Fixel Black" pitchFamily="2" charset="-52"/>
            </a:endParaRPr>
          </a:p>
        </p:txBody>
      </p:sp>
      <p:pic>
        <p:nvPicPr>
          <p:cNvPr id="49154" name="Picture 2" descr="Аналемма — Википед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734" y="764704"/>
            <a:ext cx="4001218" cy="3240360"/>
          </a:xfrm>
          <a:prstGeom prst="rect">
            <a:avLst/>
          </a:prstGeom>
          <a:noFill/>
        </p:spPr>
      </p:pic>
      <p:pic>
        <p:nvPicPr>
          <p:cNvPr id="49156" name="Picture 4" descr="Stanford SOLAR Center - Viewing and Understanding the Analemm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764704"/>
            <a:ext cx="2427142" cy="3240360"/>
          </a:xfrm>
          <a:prstGeom prst="rect">
            <a:avLst/>
          </a:prstGeom>
          <a:noFill/>
        </p:spPr>
      </p:pic>
      <p:pic>
        <p:nvPicPr>
          <p:cNvPr id="49158" name="Picture 6" descr="Stanford SOLAR Center - Viewing and Understanding the Analemm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9093" y="764704"/>
            <a:ext cx="2109730" cy="3240360"/>
          </a:xfrm>
          <a:prstGeom prst="rect">
            <a:avLst/>
          </a:prstGeom>
          <a:noFill/>
        </p:spPr>
      </p:pic>
      <p:sp useBgFill="1">
        <p:nvSpPr>
          <p:cNvPr id="16" name="TextBox 15"/>
          <p:cNvSpPr txBox="1"/>
          <p:nvPr/>
        </p:nvSpPr>
        <p:spPr>
          <a:xfrm>
            <a:off x="3707904" y="836712"/>
            <a:ext cx="30168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uk-UA" b="1" dirty="0" smtClean="0"/>
              <a:t>1</a:t>
            </a:r>
            <a:endParaRPr lang="ru-RU" b="1" dirty="0"/>
          </a:p>
        </p:txBody>
      </p:sp>
      <p:sp useBgFill="1">
        <p:nvSpPr>
          <p:cNvPr id="17" name="TextBox 16"/>
          <p:cNvSpPr txBox="1"/>
          <p:nvPr/>
        </p:nvSpPr>
        <p:spPr>
          <a:xfrm>
            <a:off x="6012160" y="836712"/>
            <a:ext cx="30168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uk-UA" b="1" dirty="0" smtClean="0"/>
              <a:t>2</a:t>
            </a:r>
            <a:endParaRPr lang="ru-RU" b="1" dirty="0"/>
          </a:p>
        </p:txBody>
      </p:sp>
      <p:sp useBgFill="1">
        <p:nvSpPr>
          <p:cNvPr id="18" name="TextBox 17"/>
          <p:cNvSpPr txBox="1"/>
          <p:nvPr/>
        </p:nvSpPr>
        <p:spPr>
          <a:xfrm>
            <a:off x="6718586" y="827420"/>
            <a:ext cx="30168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uk-UA" b="1" dirty="0" smtClean="0"/>
              <a:t>3</a:t>
            </a:r>
            <a:endParaRPr lang="ru-RU" b="1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2555776" y="4077072"/>
            <a:ext cx="3240360" cy="2571614"/>
            <a:chOff x="179512" y="4149080"/>
            <a:chExt cx="3240360" cy="2571614"/>
          </a:xfrm>
        </p:grpSpPr>
        <p:pic>
          <p:nvPicPr>
            <p:cNvPr id="49160" name="Picture 8" descr="Сонячна аналема записалась на примітивну камеру-обскуру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512" y="4149080"/>
              <a:ext cx="3240360" cy="2571614"/>
            </a:xfrm>
            <a:prstGeom prst="rect">
              <a:avLst/>
            </a:prstGeom>
            <a:noFill/>
          </p:spPr>
        </p:pic>
        <p:sp useBgFill="1">
          <p:nvSpPr>
            <p:cNvPr id="19" name="TextBox 18"/>
            <p:cNvSpPr txBox="1"/>
            <p:nvPr/>
          </p:nvSpPr>
          <p:spPr>
            <a:xfrm>
              <a:off x="323528" y="4221088"/>
              <a:ext cx="301686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uk-UA" b="1" dirty="0" smtClean="0"/>
                <a:t>5</a:t>
              </a:r>
              <a:endParaRPr lang="ru-RU" b="1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79512" y="4077072"/>
            <a:ext cx="2209942" cy="2592288"/>
            <a:chOff x="3563888" y="4149080"/>
            <a:chExt cx="2209942" cy="2592288"/>
          </a:xfrm>
        </p:grpSpPr>
        <p:pic>
          <p:nvPicPr>
            <p:cNvPr id="49164" name="Picture 12" descr="APOD: 2007 October 2 - Tutulemma: Solar Eclipse Analemma"/>
            <p:cNvPicPr>
              <a:picLocks noChangeAspect="1" noChangeArrowheads="1"/>
            </p:cNvPicPr>
            <p:nvPr/>
          </p:nvPicPr>
          <p:blipFill>
            <a:blip r:embed="rId7" cstate="print"/>
            <a:srcRect r="35099"/>
            <a:stretch>
              <a:fillRect/>
            </a:stretch>
          </p:blipFill>
          <p:spPr bwMode="auto">
            <a:xfrm>
              <a:off x="3563888" y="4149080"/>
              <a:ext cx="2209942" cy="2592288"/>
            </a:xfrm>
            <a:prstGeom prst="rect">
              <a:avLst/>
            </a:prstGeom>
            <a:noFill/>
          </p:spPr>
        </p:pic>
        <p:sp useBgFill="1">
          <p:nvSpPr>
            <p:cNvPr id="22" name="TextBox 21"/>
            <p:cNvSpPr txBox="1"/>
            <p:nvPr/>
          </p:nvSpPr>
          <p:spPr>
            <a:xfrm>
              <a:off x="3707904" y="4221088"/>
              <a:ext cx="301686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uk-UA" b="1" dirty="0" smtClean="0"/>
                <a:t>4</a:t>
              </a:r>
              <a:endParaRPr lang="ru-RU" b="1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028384" y="648866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Слайд 17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4016"/>
            <a:ext cx="9144000" cy="62068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uk-UA" altLang="uk-UA" sz="2400" b="1" dirty="0" err="1" smtClean="0">
                <a:solidFill>
                  <a:srgbClr val="008600"/>
                </a:solidFill>
                <a:latin typeface="MacPaw Fixel Black" pitchFamily="2" charset="-52"/>
              </a:rPr>
              <a:t>Аналема</a:t>
            </a:r>
            <a:r>
              <a:rPr lang="uk-UA" altLang="uk-UA" sz="2400" b="1" dirty="0" smtClean="0">
                <a:solidFill>
                  <a:srgbClr val="008600"/>
                </a:solidFill>
                <a:latin typeface="MacPaw Fixel Black" pitchFamily="2" charset="-52"/>
              </a:rPr>
              <a:t> - графічне відображення рівняння часу на небосхилі</a:t>
            </a:r>
            <a:endParaRPr lang="ru-RU" altLang="uk-UA" sz="2400" dirty="0" smtClean="0">
              <a:solidFill>
                <a:srgbClr val="008600"/>
              </a:solidFill>
              <a:latin typeface="MacPaw Fixel Black" pitchFamily="2" charset="-52"/>
            </a:endParaRPr>
          </a:p>
        </p:txBody>
      </p:sp>
      <p:pic>
        <p:nvPicPr>
          <p:cNvPr id="48130" name="Picture 2" descr="Аналемм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08720"/>
            <a:ext cx="4792176" cy="58022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777388"/>
            <a:ext cx="4636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EA8B00"/>
                </a:solidFill>
                <a:latin typeface="Arial Black" pitchFamily="34" charset="0"/>
              </a:rPr>
              <a:t>Серпень 1998 – </a:t>
            </a:r>
          </a:p>
          <a:p>
            <a:pPr algn="ctr"/>
            <a:r>
              <a:rPr lang="uk-UA" sz="1600" b="1" dirty="0" smtClean="0">
                <a:solidFill>
                  <a:srgbClr val="EA8B00"/>
                </a:solidFill>
                <a:latin typeface="Arial Black" pitchFamily="34" charset="0"/>
              </a:rPr>
              <a:t>серпень 1999</a:t>
            </a:r>
          </a:p>
          <a:p>
            <a:pPr algn="ctr"/>
            <a:r>
              <a:rPr lang="uk-UA" sz="1600" b="1" dirty="0" smtClean="0">
                <a:solidFill>
                  <a:srgbClr val="EA8B00"/>
                </a:solidFill>
                <a:latin typeface="Arial Black" pitchFamily="34" charset="0"/>
              </a:rPr>
              <a:t>Кримська  астрономічна обсерваторія</a:t>
            </a:r>
          </a:p>
          <a:p>
            <a:pPr algn="ctr"/>
            <a:endParaRPr lang="ru-RU" b="1" dirty="0">
              <a:solidFill>
                <a:srgbClr val="3333FF"/>
              </a:solidFill>
            </a:endParaRPr>
          </a:p>
        </p:txBody>
      </p:sp>
      <p:pic>
        <p:nvPicPr>
          <p:cNvPr id="6" name="Picture 1" descr="30014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780928"/>
            <a:ext cx="389683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60032" y="908720"/>
            <a:ext cx="41601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966F"/>
                </a:solidFill>
                <a:latin typeface="Arial Black" pitchFamily="34" charset="0"/>
              </a:rPr>
              <a:t>Форма </a:t>
            </a:r>
            <a:r>
              <a:rPr lang="uk-UA" b="1" dirty="0" err="1" smtClean="0">
                <a:solidFill>
                  <a:srgbClr val="00966F"/>
                </a:solidFill>
                <a:latin typeface="Arial Black" pitchFamily="34" charset="0"/>
              </a:rPr>
              <a:t>аналеми</a:t>
            </a:r>
            <a:r>
              <a:rPr lang="uk-UA" b="1" dirty="0" smtClean="0">
                <a:solidFill>
                  <a:srgbClr val="00966F"/>
                </a:solidFill>
                <a:latin typeface="Arial Black" pitchFamily="34" charset="0"/>
              </a:rPr>
              <a:t> визначається</a:t>
            </a:r>
          </a:p>
          <a:p>
            <a:pPr algn="ctr"/>
            <a:r>
              <a:rPr lang="uk-UA" b="1" dirty="0" smtClean="0">
                <a:solidFill>
                  <a:srgbClr val="3333FF"/>
                </a:solidFill>
              </a:rPr>
              <a:t> нахилом земної осі </a:t>
            </a:r>
          </a:p>
          <a:p>
            <a:pPr algn="ctr"/>
            <a:r>
              <a:rPr lang="uk-UA" b="1" dirty="0" smtClean="0">
                <a:solidFill>
                  <a:srgbClr val="3333FF"/>
                </a:solidFill>
              </a:rPr>
              <a:t>до площини </a:t>
            </a:r>
          </a:p>
          <a:p>
            <a:pPr algn="ctr"/>
            <a:r>
              <a:rPr lang="uk-UA" b="1" dirty="0" smtClean="0">
                <a:solidFill>
                  <a:srgbClr val="3333FF"/>
                </a:solidFill>
              </a:rPr>
              <a:t>екліптики </a:t>
            </a:r>
          </a:p>
          <a:p>
            <a:pPr algn="ctr"/>
            <a:r>
              <a:rPr lang="uk-UA" b="1" dirty="0" smtClean="0">
                <a:solidFill>
                  <a:srgbClr val="3333FF"/>
                </a:solidFill>
              </a:rPr>
              <a:t>та</a:t>
            </a:r>
          </a:p>
          <a:p>
            <a:pPr algn="ctr"/>
            <a:r>
              <a:rPr lang="uk-UA" b="1" dirty="0" smtClean="0">
                <a:solidFill>
                  <a:srgbClr val="3333FF"/>
                </a:solidFill>
              </a:rPr>
              <a:t>еліптичністю земної орбіти</a:t>
            </a:r>
          </a:p>
          <a:p>
            <a:pPr algn="ctr"/>
            <a:endParaRPr lang="ru-RU" b="1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5354632"/>
            <a:ext cx="32844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err="1" smtClean="0">
                <a:solidFill>
                  <a:srgbClr val="FFFF00"/>
                </a:solidFill>
              </a:rPr>
              <a:t>Аналема</a:t>
            </a:r>
            <a:r>
              <a:rPr lang="uk-UA" sz="2400" b="1" dirty="0" smtClean="0">
                <a:solidFill>
                  <a:srgbClr val="FFFF00"/>
                </a:solidFill>
              </a:rPr>
              <a:t> над Україною</a:t>
            </a:r>
          </a:p>
          <a:p>
            <a:pPr algn="ctr"/>
            <a:endParaRPr lang="ru-RU" b="1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28384" y="648866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Слайд 18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8"/>
          <p:cNvPicPr>
            <a:picLocks noChangeAspect="1" noChangeArrowheads="1"/>
          </p:cNvPicPr>
          <p:nvPr/>
        </p:nvPicPr>
        <p:blipFill>
          <a:blip r:embed="rId2" cstate="print"/>
          <a:srcRect l="39272" t="36350" r="31197" b="33200"/>
          <a:stretch>
            <a:fillRect/>
          </a:stretch>
        </p:blipFill>
        <p:spPr bwMode="auto">
          <a:xfrm>
            <a:off x="6084168" y="4509120"/>
            <a:ext cx="2627784" cy="152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2267744" y="620688"/>
            <a:ext cx="4320480" cy="21602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C00000"/>
                </a:solidFill>
                <a:latin typeface="Arial Black" pitchFamily="34" charset="0"/>
              </a:rPr>
              <a:t>Чому сонячний годинник показує час </a:t>
            </a:r>
            <a:r>
              <a:rPr lang="uk-UA" sz="2400" dirty="0" err="1" smtClean="0">
                <a:solidFill>
                  <a:srgbClr val="C00000"/>
                </a:solidFill>
                <a:latin typeface="Arial Black" pitchFamily="34" charset="0"/>
              </a:rPr>
              <a:t>“неточно”</a:t>
            </a:r>
            <a:r>
              <a:rPr lang="uk-UA" sz="3600" b="1" dirty="0" smtClean="0">
                <a:solidFill>
                  <a:srgbClr val="C00000"/>
                </a:solidFill>
                <a:latin typeface="Arial Black" pitchFamily="34" charset="0"/>
              </a:rPr>
              <a:t>?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4005064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Arial Black" pitchFamily="34" charset="0"/>
              </a:rPr>
              <a:t>? </a:t>
            </a:r>
            <a:r>
              <a:rPr lang="uk-UA" sz="2400" b="1" dirty="0" smtClean="0">
                <a:solidFill>
                  <a:srgbClr val="0070C0"/>
                </a:solidFill>
                <a:latin typeface="Arial Black" pitchFamily="34" charset="0"/>
              </a:rPr>
              <a:t>Чому змінюються положення сходу та заходу Сонця</a:t>
            </a:r>
            <a:r>
              <a:rPr lang="uk-UA" sz="2400" b="1" dirty="0" smtClean="0">
                <a:solidFill>
                  <a:srgbClr val="C00000"/>
                </a:solidFill>
                <a:latin typeface="Arial Black" pitchFamily="34" charset="0"/>
              </a:rPr>
              <a:t>?</a:t>
            </a:r>
            <a:endParaRPr lang="ru-RU" sz="24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4869160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Arial Black" pitchFamily="34" charset="0"/>
              </a:rPr>
              <a:t>? </a:t>
            </a:r>
            <a:r>
              <a:rPr lang="uk-UA" sz="2400" b="1" dirty="0" smtClean="0">
                <a:solidFill>
                  <a:srgbClr val="0070C0"/>
                </a:solidFill>
                <a:latin typeface="Arial Black" pitchFamily="34" charset="0"/>
              </a:rPr>
              <a:t>Які причини різної тривалості дня і ночі</a:t>
            </a:r>
            <a:r>
              <a:rPr lang="uk-UA" sz="2400" b="1" dirty="0" smtClean="0">
                <a:solidFill>
                  <a:srgbClr val="C00000"/>
                </a:solidFill>
                <a:latin typeface="Arial Black" pitchFamily="34" charset="0"/>
              </a:rPr>
              <a:t>?</a:t>
            </a:r>
            <a:endParaRPr lang="ru-RU" sz="24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5083" y="6488668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Слайд 2</a:t>
            </a:r>
            <a:endParaRPr lang="ru-RU" b="1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80215" y="35913"/>
            <a:ext cx="65637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Segoe UI Black" pitchFamily="34" charset="0"/>
                <a:ea typeface="Segoe UI Black" pitchFamily="34" charset="0"/>
                <a:cs typeface="Arial" pitchFamily="34" charset="0"/>
              </a:rPr>
              <a:t>Світ неможливий без часу, але й час неможливий без світу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Segoe UI Black" pitchFamily="34" charset="0"/>
              <a:ea typeface="Segoe UI Black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Segoe UI Black" pitchFamily="34" charset="0"/>
                <a:ea typeface="Segoe UI Black" pitchFamily="34" charset="0"/>
                <a:cs typeface="Arial" pitchFamily="34" charset="0"/>
              </a:rPr>
              <a:t>Артур </a:t>
            </a:r>
            <a:r>
              <a:rPr kumimoji="0" lang="uk-UA" sz="16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Segoe UI Black" pitchFamily="34" charset="0"/>
                <a:ea typeface="Segoe UI Black" pitchFamily="34" charset="0"/>
                <a:cs typeface="Arial" pitchFamily="34" charset="0"/>
              </a:rPr>
              <a:t>Шопенгауер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Segoe UI Black" pitchFamily="34" charset="0"/>
              <a:ea typeface="Segoe UI Black" pitchFamily="34" charset="0"/>
              <a:cs typeface="Arial" pitchFamily="34" charset="0"/>
            </a:endParaRPr>
          </a:p>
        </p:txBody>
      </p:sp>
      <p:sp>
        <p:nvSpPr>
          <p:cNvPr id="13314" name="AutoShape 2" descr="В Україні знайли найдавніший сонячний годинник – Новини Полтавщ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6" name="Picture 4" descr="Технічні характеристи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764704"/>
            <a:ext cx="2034927" cy="1524232"/>
          </a:xfrm>
          <a:prstGeom prst="rect">
            <a:avLst/>
          </a:prstGeom>
          <a:noFill/>
        </p:spPr>
      </p:pic>
      <p:pic>
        <p:nvPicPr>
          <p:cNvPr id="13318" name="Picture 6" descr="Тиждень &quot;Час. Як керувати часом?&quot; Тема &quot;Чим вимірюють час?&quot; | Презентація.  НУШ"/>
          <p:cNvPicPr>
            <a:picLocks noChangeAspect="1" noChangeArrowheads="1"/>
          </p:cNvPicPr>
          <p:nvPr/>
        </p:nvPicPr>
        <p:blipFill>
          <a:blip r:embed="rId4" cstate="print"/>
          <a:srcRect l="27736" r="30660" b="28302"/>
          <a:stretch>
            <a:fillRect/>
          </a:stretch>
        </p:blipFill>
        <p:spPr bwMode="auto">
          <a:xfrm>
            <a:off x="251520" y="692696"/>
            <a:ext cx="1872208" cy="169390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008" y="2924944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Arial Black" pitchFamily="34" charset="0"/>
              </a:rPr>
              <a:t>? </a:t>
            </a:r>
            <a:r>
              <a:rPr lang="uk-UA" sz="2400" b="1" dirty="0" smtClean="0">
                <a:solidFill>
                  <a:srgbClr val="0070C0"/>
                </a:solidFill>
                <a:latin typeface="Arial Black" pitchFamily="34" charset="0"/>
              </a:rPr>
              <a:t>Чому стрілки годинника обертаються саме в такому напрямку, а не в протилежному</a:t>
            </a:r>
            <a:r>
              <a:rPr lang="uk-UA" sz="2400" b="1" dirty="0" smtClean="0">
                <a:solidFill>
                  <a:srgbClr val="C00000"/>
                </a:solidFill>
                <a:latin typeface="Arial Black" pitchFamily="34" charset="0"/>
              </a:rPr>
              <a:t>?</a:t>
            </a:r>
            <a:endParaRPr lang="ru-RU" sz="24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063679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Arial Black" pitchFamily="34" charset="0"/>
              </a:rPr>
              <a:t>? </a:t>
            </a:r>
            <a:r>
              <a:rPr lang="uk-UA" sz="2400" b="1" dirty="0" smtClean="0">
                <a:solidFill>
                  <a:srgbClr val="0070C0"/>
                </a:solidFill>
                <a:latin typeface="Arial Black" pitchFamily="34" charset="0"/>
              </a:rPr>
              <a:t>Чому Сонце на небі описує загадкову вісімку</a:t>
            </a:r>
            <a:r>
              <a:rPr lang="uk-UA" sz="2400" b="1" dirty="0" smtClean="0">
                <a:solidFill>
                  <a:srgbClr val="C00000"/>
                </a:solidFill>
                <a:latin typeface="Arial Black" pitchFamily="34" charset="0"/>
              </a:rPr>
              <a:t>?</a:t>
            </a:r>
            <a:endParaRPr lang="ru-RU" sz="24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44016"/>
            <a:ext cx="9144000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600"/>
                </a:solidFill>
                <a:effectLst/>
                <a:uLnTx/>
                <a:uFillTx/>
                <a:latin typeface="MacPaw Fixel Black" pitchFamily="2" charset="-52"/>
                <a:ea typeface="+mj-ea"/>
                <a:cs typeface="+mj-cs"/>
              </a:rPr>
              <a:t>У які дні року проводилася зйомка?</a:t>
            </a:r>
            <a:endParaRPr kumimoji="0" lang="ru-RU" altLang="uk-UA" sz="2400" b="0" i="0" u="none" strike="noStrike" kern="1200" cap="none" spc="0" normalizeH="0" baseline="0" noProof="0" dirty="0" smtClean="0">
              <a:ln>
                <a:noFill/>
              </a:ln>
              <a:solidFill>
                <a:srgbClr val="008600"/>
              </a:solidFill>
              <a:effectLst/>
              <a:uLnTx/>
              <a:uFillTx/>
              <a:latin typeface="MacPaw Fixel Black" pitchFamily="2" charset="-52"/>
              <a:ea typeface="+mj-ea"/>
              <a:cs typeface="+mj-cs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</a:blip>
          <a:srcRect/>
          <a:stretch>
            <a:fillRect/>
          </a:stretch>
        </p:blipFill>
        <p:spPr bwMode="auto">
          <a:xfrm>
            <a:off x="251520" y="908720"/>
            <a:ext cx="4824536" cy="51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1052736"/>
            <a:ext cx="2235200" cy="819150"/>
          </a:xfrm>
          <a:prstGeom prst="rect">
            <a:avLst/>
          </a:prstGeom>
          <a:noFill/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3491880" y="5373216"/>
            <a:ext cx="792088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0" y="1484784"/>
            <a:ext cx="792088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07504" y="2276872"/>
            <a:ext cx="3672408" cy="3672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59632" y="3933056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=183 </a:t>
            </a:r>
            <a:r>
              <a:rPr lang="uk-UA" dirty="0" smtClean="0"/>
              <a:t>мм</a:t>
            </a:r>
            <a:endParaRPr lang="ru-RU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3491880" y="4221088"/>
            <a:ext cx="36004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6432" y="3920604"/>
            <a:ext cx="203200" cy="444500"/>
          </a:xfrm>
          <a:prstGeom prst="rect">
            <a:avLst/>
          </a:prstGeom>
          <a:noFill/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4077072"/>
            <a:ext cx="171450" cy="374650"/>
          </a:xfrm>
          <a:prstGeom prst="rect">
            <a:avLst/>
          </a:prstGeom>
          <a:noFill/>
        </p:spPr>
      </p:pic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901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9" name="Picture 11"/>
          <p:cNvPicPr>
            <a:picLocks noChangeAspect="1" noChangeArrowheads="1"/>
          </p:cNvPicPr>
          <p:nvPr/>
        </p:nvPicPr>
        <p:blipFill>
          <a:blip r:embed="rId6" cstate="print"/>
          <a:srcRect l="28147" t="22700" r="32872" b="13251"/>
          <a:stretch>
            <a:fillRect/>
          </a:stretch>
        </p:blipFill>
        <p:spPr bwMode="auto">
          <a:xfrm>
            <a:off x="5292080" y="2420888"/>
            <a:ext cx="366178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467544" y="5890046"/>
            <a:ext cx="8231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6600CC"/>
                </a:solidFill>
                <a:latin typeface="Arial Black" pitchFamily="34" charset="0"/>
              </a:rPr>
              <a:t>Зйомка проводилася до полудня, орієнтовні дати зйомки </a:t>
            </a:r>
          </a:p>
          <a:p>
            <a:pPr algn="ctr"/>
            <a:r>
              <a:rPr lang="uk-UA" b="1" dirty="0" smtClean="0">
                <a:solidFill>
                  <a:srgbClr val="6600CC"/>
                </a:solidFill>
                <a:latin typeface="Arial Black" pitchFamily="34" charset="0"/>
              </a:rPr>
              <a:t>визначили графічно за допомогою </a:t>
            </a:r>
            <a:r>
              <a:rPr lang="uk-UA" b="1" dirty="0" err="1" smtClean="0">
                <a:solidFill>
                  <a:srgbClr val="6600CC"/>
                </a:solidFill>
                <a:latin typeface="Arial Black" pitchFamily="34" charset="0"/>
              </a:rPr>
              <a:t>аналеми</a:t>
            </a:r>
            <a:r>
              <a:rPr lang="uk-UA" b="1" dirty="0" smtClean="0">
                <a:solidFill>
                  <a:srgbClr val="6600CC"/>
                </a:solidFill>
                <a:latin typeface="Arial Black" pitchFamily="34" charset="0"/>
              </a:rPr>
              <a:t> та рівняння часу</a:t>
            </a:r>
          </a:p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8028384" y="648866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Слайд 19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8229600" cy="6477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altLang="uk-UA" sz="4000" dirty="0" smtClean="0">
                <a:solidFill>
                  <a:srgbClr val="008600"/>
                </a:solidFill>
                <a:latin typeface="MacPaw Fixel Black" pitchFamily="2" charset="-52"/>
              </a:rPr>
              <a:t> </a:t>
            </a:r>
            <a:r>
              <a:rPr lang="uk-UA" altLang="uk-UA" sz="4000" b="1" dirty="0" smtClean="0">
                <a:solidFill>
                  <a:srgbClr val="008600"/>
                </a:solidFill>
                <a:latin typeface="MacPaw Fixel Black" pitchFamily="2" charset="-52"/>
              </a:rPr>
              <a:t>Висновки</a:t>
            </a:r>
            <a:endParaRPr lang="ru-RU" altLang="uk-UA" sz="4000" b="1" dirty="0" smtClean="0">
              <a:solidFill>
                <a:srgbClr val="008600"/>
              </a:solidFill>
              <a:latin typeface="MacPaw Fixel Black" pitchFamily="2" charset="-52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92150"/>
            <a:ext cx="9144000" cy="597693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uk-UA" altLang="uk-UA" sz="2400" b="1" dirty="0" smtClean="0">
                <a:solidFill>
                  <a:srgbClr val="008080"/>
                </a:solidFill>
                <a:latin typeface="Times New Roman" panose="02020603050405020304" pitchFamily="18" charset="0"/>
              </a:rPr>
              <a:t>Модель горизонтального сонячного годинника може бути застосована для пояснення багатьох явищ, які залежать від видимого шляху Сонця на небесній сфері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altLang="uk-UA" sz="2400" b="1" dirty="0" smtClean="0">
                <a:solidFill>
                  <a:srgbClr val="008080"/>
                </a:solidFill>
                <a:latin typeface="Times New Roman" panose="02020603050405020304" pitchFamily="18" charset="0"/>
              </a:rPr>
              <a:t>Питання визначення часу є досить складним, виготовлення моделі сонячного годинника дає розуміння принципу вимірювання часу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altLang="uk-UA" sz="2400" b="1" dirty="0" smtClean="0">
                <a:solidFill>
                  <a:srgbClr val="008080"/>
                </a:solidFill>
                <a:latin typeface="Times New Roman" panose="02020603050405020304" pitchFamily="18" charset="0"/>
              </a:rPr>
              <a:t>Нерівномірність шкали сонячного часу викликана: нахилом осі обертання Землі до площини орбіти та еліптичністю орбіти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altLang="uk-UA" sz="2400" b="1" dirty="0" smtClean="0">
                <a:solidFill>
                  <a:srgbClr val="008080"/>
                </a:solidFill>
                <a:latin typeface="Times New Roman" panose="02020603050405020304" pitchFamily="18" charset="0"/>
              </a:rPr>
              <a:t>Незаперечним підтвердженням цього є </a:t>
            </a:r>
            <a:r>
              <a:rPr lang="uk-UA" altLang="uk-UA" sz="2400" b="1" dirty="0" err="1" smtClean="0">
                <a:solidFill>
                  <a:srgbClr val="008080"/>
                </a:solidFill>
                <a:latin typeface="Times New Roman" panose="02020603050405020304" pitchFamily="18" charset="0"/>
              </a:rPr>
              <a:t>аналемма</a:t>
            </a:r>
            <a:r>
              <a:rPr lang="uk-UA" altLang="uk-UA" sz="2400" b="1" dirty="0" smtClean="0">
                <a:solidFill>
                  <a:srgbClr val="008080"/>
                </a:solidFill>
                <a:latin typeface="Times New Roman" panose="02020603050405020304" pitchFamily="18" charset="0"/>
              </a:rPr>
              <a:t> Сонця – фізичне явище, що існує реально. Рівняння часу – математична модель, що відображає фізичну реальність видимого руху Сонця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altLang="uk-UA" sz="2400" b="1" dirty="0" smtClean="0">
                <a:solidFill>
                  <a:srgbClr val="008080"/>
                </a:solidFill>
                <a:latin typeface="Times New Roman" panose="02020603050405020304" pitchFamily="18" charset="0"/>
              </a:rPr>
              <a:t>Модель горизонтального сонячного годинника може бути використана для проектування та побудови сонячного годинника в м. Горішні Плавні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altLang="uk-UA" sz="2400" b="1" dirty="0" smtClean="0">
                <a:solidFill>
                  <a:srgbClr val="008080"/>
                </a:solidFill>
                <a:latin typeface="Times New Roman" panose="02020603050405020304" pitchFamily="18" charset="0"/>
              </a:rPr>
              <a:t>Основи функціонування сонячного годинника можуть бути використані у системах стеження за Сонцем, для коригування відео та фотоапаратури на космічних зондах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altLang="uk-UA" sz="2400" b="1" dirty="0" smtClean="0">
                <a:solidFill>
                  <a:srgbClr val="008080"/>
                </a:solidFill>
                <a:latin typeface="Times New Roman" panose="02020603050405020304" pitchFamily="18" charset="0"/>
              </a:rPr>
              <a:t>Сонячний годинник – символ наших уявлень про всесвіт</a:t>
            </a:r>
            <a:endParaRPr lang="ru-RU" altLang="uk-UA" sz="2400" b="1" dirty="0" smtClean="0">
              <a:solidFill>
                <a:srgbClr val="00808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6376" y="648866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Слайд 20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25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25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0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25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000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3000"/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1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143000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solidFill>
                  <a:srgbClr val="57CB0F"/>
                </a:solidFill>
              </a:rPr>
              <a:t>Дякую за увагу!</a:t>
            </a:r>
            <a:endParaRPr lang="ru-RU" sz="7200" b="1" dirty="0">
              <a:solidFill>
                <a:srgbClr val="57CB0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16" y="1340768"/>
            <a:ext cx="5076056" cy="2304256"/>
          </a:xfrm>
          <a:solidFill>
            <a:srgbClr val="EAFED6"/>
          </a:solidFill>
        </p:spPr>
        <p:txBody>
          <a:bodyPr>
            <a:normAutofit/>
          </a:bodyPr>
          <a:lstStyle/>
          <a:p>
            <a:pPr algn="just"/>
            <a:r>
              <a:rPr lang="uk-UA" sz="2800" b="1" dirty="0" smtClean="0">
                <a:solidFill>
                  <a:srgbClr val="002060"/>
                </a:solidFill>
              </a:rPr>
              <a:t>дослідити видимий рух Сонця та явища, з ним </a:t>
            </a:r>
            <a:r>
              <a:rPr lang="uk-UA" sz="2800" b="1" dirty="0" err="1" smtClean="0">
                <a:solidFill>
                  <a:srgbClr val="002060"/>
                </a:solidFill>
              </a:rPr>
              <a:t>пов</a:t>
            </a:r>
            <a:r>
              <a:rPr lang="ru-RU" sz="2800" b="1" dirty="0" smtClean="0">
                <a:solidFill>
                  <a:srgbClr val="002060"/>
                </a:solidFill>
              </a:rPr>
              <a:t>’</a:t>
            </a:r>
            <a:r>
              <a:rPr lang="uk-UA" sz="2800" b="1" dirty="0" err="1" smtClean="0">
                <a:solidFill>
                  <a:srgbClr val="002060"/>
                </a:solidFill>
              </a:rPr>
              <a:t>язані</a:t>
            </a:r>
            <a:r>
              <a:rPr lang="uk-UA" sz="2800" b="1" dirty="0" smtClean="0">
                <a:solidFill>
                  <a:srgbClr val="002060"/>
                </a:solidFill>
              </a:rPr>
              <a:t>,  допомогою моделі сонячного годинника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55576" y="836712"/>
            <a:ext cx="374441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6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Мета: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86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4016" y="3947046"/>
            <a:ext cx="5004048" cy="2434282"/>
          </a:xfrm>
          <a:prstGeom prst="rect">
            <a:avLst/>
          </a:prstGeom>
          <a:solidFill>
            <a:srgbClr val="FBFFD5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just">
              <a:spcBef>
                <a:spcPct val="0"/>
              </a:spcBef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6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Об’єкт:</a:t>
            </a: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6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r>
              <a:rPr lang="uk-UA" sz="2800" b="1" dirty="0" smtClean="0">
                <a:solidFill>
                  <a:srgbClr val="000086"/>
                </a:solidFill>
              </a:rPr>
              <a:t>видимий рух Сонця та вимірювання часу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86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6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Предмет:</a:t>
            </a:r>
            <a:r>
              <a:rPr lang="uk-UA" sz="3600" dirty="0" smtClean="0"/>
              <a:t> </a:t>
            </a:r>
            <a:r>
              <a:rPr lang="uk-UA" sz="2800" b="1" dirty="0" smtClean="0">
                <a:solidFill>
                  <a:srgbClr val="000086"/>
                </a:solidFill>
              </a:rPr>
              <a:t>сонячний годинник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86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5083" y="6488668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Слайд 3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57398"/>
            <a:ext cx="8999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b="1" dirty="0" smtClean="0">
                <a:solidFill>
                  <a:srgbClr val="C00000"/>
                </a:solidFill>
                <a:latin typeface="MacPaw Fixel Black" pitchFamily="2" charset="-52"/>
              </a:rPr>
              <a:t>«Серед невідомого в оточуючій нас природі самим невідомим є час, бо ніхто не знає, що таке час  і як ним управляти»,  </a:t>
            </a:r>
          </a:p>
          <a:p>
            <a:pPr algn="r"/>
            <a:r>
              <a:rPr lang="uk-UA" b="1" dirty="0" smtClean="0">
                <a:solidFill>
                  <a:srgbClr val="C00000"/>
                </a:solidFill>
                <a:latin typeface="MacPaw Fixel Black" pitchFamily="2" charset="-52"/>
              </a:rPr>
              <a:t>     Аристотель </a:t>
            </a:r>
            <a:endParaRPr lang="ru-RU" b="1" dirty="0">
              <a:solidFill>
                <a:srgbClr val="C00000"/>
              </a:solidFill>
              <a:latin typeface="MacPaw Fixel Black" pitchFamily="2" charset="-5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512168"/>
            <a:ext cx="3603114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13A907"/>
                </a:solidFill>
                <a:latin typeface="Arial Black" pitchFamily="34" charset="0"/>
              </a:rPr>
              <a:t>Особливості видимого руху Сонця на небесній сфері</a:t>
            </a:r>
            <a:endParaRPr lang="ru-RU" sz="3600" b="1" dirty="0">
              <a:solidFill>
                <a:srgbClr val="13A907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85083" y="6488668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Слайд </a:t>
            </a:r>
            <a:r>
              <a:rPr lang="uk-UA" b="1" dirty="0" smtClean="0"/>
              <a:t>4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1052734"/>
          <a:ext cx="8712968" cy="5472610"/>
        </p:xfrm>
        <a:graphic>
          <a:graphicData uri="http://schemas.openxmlformats.org/drawingml/2006/table">
            <a:tbl>
              <a:tblPr/>
              <a:tblGrid>
                <a:gridCol w="4265071"/>
                <a:gridCol w="4447897"/>
              </a:tblGrid>
              <a:tr h="3648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Видимий рух Сонця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Причини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8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8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Добовий із сходу на захід</a:t>
                      </a:r>
                      <a:endParaRPr lang="ru-RU" sz="1600" b="1" dirty="0">
                        <a:solidFill>
                          <a:srgbClr val="00008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008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Обертання Землі навколо осі</a:t>
                      </a:r>
                      <a:endParaRPr lang="ru-RU" sz="1600" b="1">
                        <a:solidFill>
                          <a:srgbClr val="00008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6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8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Річний із заходу на схід зі швидкістю наближено 1º за добу</a:t>
                      </a:r>
                      <a:endParaRPr lang="ru-RU" sz="1600" b="1" dirty="0">
                        <a:solidFill>
                          <a:srgbClr val="00008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008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Обертання Землі навколо Сонця</a:t>
                      </a:r>
                      <a:endParaRPr lang="ru-RU" sz="1600" b="1">
                        <a:solidFill>
                          <a:srgbClr val="00008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8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8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Зміна висоти Сонця протягом дня</a:t>
                      </a:r>
                      <a:endParaRPr lang="ru-RU" sz="1600" b="1" dirty="0">
                        <a:solidFill>
                          <a:srgbClr val="00008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008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Обертання  Землі навколо осі</a:t>
                      </a:r>
                      <a:endParaRPr lang="ru-RU" sz="1600" b="1">
                        <a:solidFill>
                          <a:srgbClr val="00008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6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8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Зміна висоти Сонця над горизонтом опівдні протягом року</a:t>
                      </a:r>
                      <a:endParaRPr lang="ru-RU" sz="1600" b="1" dirty="0">
                        <a:solidFill>
                          <a:srgbClr val="00008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008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Нахил осі обертання Землі до площини орбіти, обертання  Землі навколо Сонця</a:t>
                      </a:r>
                      <a:endParaRPr lang="ru-RU" sz="1600" b="1">
                        <a:solidFill>
                          <a:srgbClr val="00008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45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8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Опівдні напрям на Сонце майже незмінний</a:t>
                      </a:r>
                      <a:endParaRPr lang="ru-RU" sz="1600" b="1" dirty="0">
                        <a:solidFill>
                          <a:srgbClr val="00008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8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Напрям осі обертання Землі в просторі та її нахил до площини орбіти залишаються незмінними.</a:t>
                      </a:r>
                      <a:endParaRPr lang="ru-RU" sz="1600" b="1" dirty="0">
                        <a:solidFill>
                          <a:srgbClr val="00008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6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8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Зміна </a:t>
                      </a:r>
                      <a:r>
                        <a:rPr lang="uk-UA" sz="1600" b="1" dirty="0" smtClean="0">
                          <a:solidFill>
                            <a:srgbClr val="00008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сходу </a:t>
                      </a:r>
                      <a:r>
                        <a:rPr lang="uk-UA" sz="1600" b="1" dirty="0">
                          <a:solidFill>
                            <a:srgbClr val="00008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та заходу Сонця відносно точки сходу та точки заходу</a:t>
                      </a:r>
                      <a:endParaRPr lang="ru-RU" sz="1600" b="1" dirty="0">
                        <a:solidFill>
                          <a:srgbClr val="00008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8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Обертання  Землі навколо Сонця</a:t>
                      </a:r>
                      <a:endParaRPr lang="ru-RU" sz="1600" b="1" dirty="0">
                        <a:solidFill>
                          <a:srgbClr val="00008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45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00008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Утворення аналемми на небі  </a:t>
                      </a:r>
                      <a:endParaRPr lang="ru-RU" sz="1600" b="1">
                        <a:solidFill>
                          <a:srgbClr val="00008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8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Нахил площини екліптики до площини екватора, нерівномірний рух Землі по еліптичній орбіті</a:t>
                      </a:r>
                      <a:endParaRPr lang="ru-RU" sz="1600" b="1" dirty="0">
                        <a:solidFill>
                          <a:srgbClr val="00008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057" marR="58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008600"/>
                </a:solidFill>
                <a:latin typeface="Arial Black" pitchFamily="34" charset="0"/>
              </a:rPr>
              <a:t>Що можна визначити, спостерігаючи тінь від вертикального гномона</a:t>
            </a:r>
            <a:endParaRPr lang="ru-RU" sz="3200" b="1" dirty="0">
              <a:solidFill>
                <a:srgbClr val="008600"/>
              </a:solidFill>
              <a:latin typeface="Arial Black" pitchFamily="34" charset="0"/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 l="39369" t="22700" r="35235" b="36350"/>
          <a:stretch>
            <a:fillRect/>
          </a:stretch>
        </p:blipFill>
        <p:spPr bwMode="auto">
          <a:xfrm>
            <a:off x="755576" y="24194688"/>
            <a:ext cx="2589791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 l="40550" t="32150" r="37597" b="36350"/>
          <a:stretch>
            <a:fillRect/>
          </a:stretch>
        </p:blipFill>
        <p:spPr bwMode="auto">
          <a:xfrm>
            <a:off x="4211960" y="4365104"/>
            <a:ext cx="2904323" cy="235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196752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6600CC"/>
                </a:solidFill>
                <a:latin typeface="Arial Black" pitchFamily="34" charset="0"/>
              </a:rPr>
              <a:t>Спостереження за Сонцем → спостереження тіні від гномона</a:t>
            </a:r>
            <a:endParaRPr lang="ru-RU" b="1" dirty="0">
              <a:solidFill>
                <a:srgbClr val="6600CC"/>
              </a:solidFill>
              <a:latin typeface="Arial Black" pitchFamily="34" charset="0"/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525963"/>
          </a:xfrm>
        </p:spPr>
        <p:txBody>
          <a:bodyPr/>
          <a:lstStyle/>
          <a:p>
            <a:pPr algn="just"/>
            <a:r>
              <a:rPr lang="uk-UA" sz="2000" dirty="0" smtClean="0">
                <a:solidFill>
                  <a:srgbClr val="002060"/>
                </a:solidFill>
                <a:latin typeface="Arial Black" pitchFamily="34" charset="0"/>
              </a:rPr>
              <a:t>Тінь найкоротша протягом дня в полудень → напрям на північ</a:t>
            </a:r>
          </a:p>
          <a:p>
            <a:pPr algn="just"/>
            <a:r>
              <a:rPr lang="uk-UA" sz="2000" dirty="0" smtClean="0">
                <a:solidFill>
                  <a:srgbClr val="002060"/>
                </a:solidFill>
                <a:latin typeface="Arial Black" pitchFamily="34" charset="0"/>
              </a:rPr>
              <a:t>Тінь найкоротша (найдовша) протягом року → дні зимового (літнього) сонцестоянь</a:t>
            </a:r>
          </a:p>
          <a:p>
            <a:pPr algn="just"/>
            <a:r>
              <a:rPr lang="uk-UA" sz="2000" dirty="0" smtClean="0">
                <a:solidFill>
                  <a:srgbClr val="002060"/>
                </a:solidFill>
                <a:latin typeface="Arial Black" pitchFamily="34" charset="0"/>
              </a:rPr>
              <a:t>Тінь протягом дня рухається по прямій → день сонцестояння</a:t>
            </a:r>
            <a:endParaRPr lang="ru-RU" sz="20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r>
              <a:rPr lang="uk-UA" sz="2000" b="1" dirty="0" smtClean="0">
                <a:solidFill>
                  <a:srgbClr val="002060"/>
                </a:solidFill>
                <a:latin typeface="Arial Black" pitchFamily="34" charset="0"/>
              </a:rPr>
              <a:t>Напрям лінії тіні → справжній сонячний час</a:t>
            </a:r>
          </a:p>
          <a:p>
            <a:r>
              <a:rPr lang="uk-UA" sz="2000" b="1" dirty="0" smtClean="0">
                <a:solidFill>
                  <a:srgbClr val="002060"/>
                </a:solidFill>
                <a:latin typeface="Arial Black" pitchFamily="34" charset="0"/>
              </a:rPr>
              <a:t>Довжина тіні та висота гномона → географічна широта</a:t>
            </a:r>
            <a:endParaRPr lang="ru-RU" sz="20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5083" y="6488668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Слайд 5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8964488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altLang="uk-UA" sz="3600" b="1" dirty="0" smtClean="0">
                <a:solidFill>
                  <a:srgbClr val="008600"/>
                </a:solidFill>
                <a:latin typeface="Segoe UI Black" pitchFamily="34" charset="0"/>
                <a:ea typeface="Segoe UI Black" pitchFamily="34" charset="0"/>
              </a:rPr>
              <a:t>Причини нерівномірності шкали справжнього сонячного часу</a:t>
            </a:r>
            <a:endParaRPr lang="ru-RU" altLang="uk-UA" sz="3600" b="1" dirty="0" smtClean="0">
              <a:solidFill>
                <a:srgbClr val="00860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9242" name="Rectangle 26"/>
          <p:cNvSpPr>
            <a:spLocks noChangeArrowheads="1"/>
          </p:cNvSpPr>
          <p:nvPr/>
        </p:nvSpPr>
        <p:spPr bwMode="auto">
          <a:xfrm>
            <a:off x="0" y="3148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uk-UA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40453" t="38450" r="32379" b="31100"/>
          <a:stretch>
            <a:fillRect/>
          </a:stretch>
        </p:blipFill>
        <p:spPr bwMode="auto">
          <a:xfrm>
            <a:off x="0" y="2348880"/>
            <a:ext cx="6190205" cy="390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4" y="1196752"/>
            <a:ext cx="3007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altLang="uk-UA" b="1" dirty="0" smtClean="0">
                <a:solidFill>
                  <a:srgbClr val="3333FF"/>
                </a:solidFill>
                <a:latin typeface="Segoe UI Black" pitchFamily="34" charset="0"/>
                <a:ea typeface="Segoe UI Black" pitchFamily="34" charset="0"/>
              </a:rPr>
              <a:t>1. Нерівномірність руху</a:t>
            </a:r>
          </a:p>
          <a:p>
            <a:r>
              <a:rPr lang="uk-UA" altLang="uk-UA" b="1" dirty="0" smtClean="0">
                <a:solidFill>
                  <a:srgbClr val="3333FF"/>
                </a:solidFill>
                <a:latin typeface="Segoe UI Black" pitchFamily="34" charset="0"/>
                <a:ea typeface="Segoe UI Black" pitchFamily="34" charset="0"/>
              </a:rPr>
              <a:t>проекції  справжнього </a:t>
            </a:r>
          </a:p>
          <a:p>
            <a:r>
              <a:rPr lang="uk-UA" altLang="uk-UA" b="1" dirty="0" smtClean="0">
                <a:solidFill>
                  <a:srgbClr val="3333FF"/>
                </a:solidFill>
                <a:latin typeface="Segoe UI Black" pitchFamily="34" charset="0"/>
                <a:ea typeface="Segoe UI Black" pitchFamily="34" charset="0"/>
              </a:rPr>
              <a:t>Сонця на екватор</a:t>
            </a:r>
            <a:endParaRPr lang="ru-RU" dirty="0">
              <a:solidFill>
                <a:srgbClr val="3333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1196752"/>
            <a:ext cx="2795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altLang="uk-UA" b="1" dirty="0" smtClean="0">
                <a:solidFill>
                  <a:srgbClr val="3333FF"/>
                </a:solidFill>
                <a:latin typeface="Segoe UI Black" pitchFamily="34" charset="0"/>
                <a:ea typeface="Segoe UI Black" pitchFamily="34" charset="0"/>
              </a:rPr>
              <a:t>2. Нахил екліптики </a:t>
            </a:r>
          </a:p>
          <a:p>
            <a:r>
              <a:rPr lang="uk-UA" altLang="uk-UA" b="1" dirty="0" smtClean="0">
                <a:solidFill>
                  <a:srgbClr val="3333FF"/>
                </a:solidFill>
                <a:latin typeface="Segoe UI Black" pitchFamily="34" charset="0"/>
                <a:ea typeface="Segoe UI Black" pitchFamily="34" charset="0"/>
              </a:rPr>
              <a:t>до площини екватора</a:t>
            </a:r>
            <a:endParaRPr lang="ru-RU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76" y="3356992"/>
            <a:ext cx="2828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uk-UA" b="1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Найдовша доба – 23 грудня, 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Segoe UI Black" pitchFamily="34" charset="0"/>
                <a:ea typeface="Segoe UI Black" pitchFamily="34" charset="0"/>
              </a:rPr>
              <a:t>Найкоротша доба – 16 вересня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5083" y="6488668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Слайд 6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uk-UA" altLang="uk-UA" sz="2800" b="1" dirty="0" smtClean="0">
                <a:solidFill>
                  <a:srgbClr val="008600"/>
                </a:solidFill>
                <a:latin typeface="MacPaw Fixel Black" pitchFamily="2" charset="-52"/>
              </a:rPr>
              <a:t>Рівняння часу – різниця між годинним кутом середнього і справжнього сонячного часу</a:t>
            </a:r>
            <a:endParaRPr lang="ru-RU" altLang="uk-UA" sz="2800" b="1" dirty="0" smtClean="0">
              <a:solidFill>
                <a:srgbClr val="008600"/>
              </a:solidFill>
              <a:latin typeface="MacPaw Fixel Black" pitchFamily="2" charset="-52"/>
            </a:endParaRPr>
          </a:p>
        </p:txBody>
      </p:sp>
      <p:sp>
        <p:nvSpPr>
          <p:cNvPr id="10243" name="Rectangle 3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uk-UA"/>
          </a:p>
        </p:txBody>
      </p:sp>
      <p:graphicFrame>
        <p:nvGraphicFramePr>
          <p:cNvPr id="50213" name="Object 37"/>
          <p:cNvGraphicFramePr>
            <a:graphicFrameLocks noChangeAspect="1"/>
          </p:cNvGraphicFramePr>
          <p:nvPr/>
        </p:nvGraphicFramePr>
        <p:xfrm>
          <a:off x="1547664" y="940734"/>
          <a:ext cx="6769249" cy="616058"/>
        </p:xfrm>
        <a:graphic>
          <a:graphicData uri="http://schemas.openxmlformats.org/presentationml/2006/ole">
            <p:oleObj spid="_x0000_s3074" name="Формула" r:id="rId3" imgW="2413000" imgH="215900" progId="">
              <p:embed/>
            </p:oleObj>
          </a:graphicData>
        </a:graphic>
      </p:graphicFrame>
      <p:sp>
        <p:nvSpPr>
          <p:cNvPr id="10246" name="Rectangle 4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uk-UA" altLang="uk-UA">
              <a:latin typeface="Arial" charset="0"/>
            </a:endParaRPr>
          </a:p>
        </p:txBody>
      </p:sp>
      <p:sp>
        <p:nvSpPr>
          <p:cNvPr id="10247" name="Rectangle 4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uk-UA" altLang="uk-UA">
              <a:latin typeface="Arial" charset="0"/>
            </a:endParaRPr>
          </a:p>
        </p:txBody>
      </p:sp>
      <p:sp>
        <p:nvSpPr>
          <p:cNvPr id="10248" name="Rectangle 45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uk-UA" altLang="uk-UA">
              <a:latin typeface="Arial" charset="0"/>
            </a:endParaRPr>
          </a:p>
        </p:txBody>
      </p:sp>
      <p:sp>
        <p:nvSpPr>
          <p:cNvPr id="10249" name="Rectangle 47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uk-UA"/>
          </a:p>
        </p:txBody>
      </p:sp>
      <p:grpSp>
        <p:nvGrpSpPr>
          <p:cNvPr id="15" name="Группа 14"/>
          <p:cNvGrpSpPr/>
          <p:nvPr/>
        </p:nvGrpSpPr>
        <p:grpSpPr>
          <a:xfrm>
            <a:off x="107504" y="1700808"/>
            <a:ext cx="5904656" cy="3888110"/>
            <a:chOff x="1538288" y="1628800"/>
            <a:chExt cx="6681639" cy="4248150"/>
          </a:xfrm>
        </p:grpSpPr>
        <p:grpSp>
          <p:nvGrpSpPr>
            <p:cNvPr id="2" name="Group 39"/>
            <p:cNvGrpSpPr>
              <a:grpSpLocks/>
            </p:cNvGrpSpPr>
            <p:nvPr/>
          </p:nvGrpSpPr>
          <p:grpSpPr bwMode="auto">
            <a:xfrm>
              <a:off x="1547664" y="1628800"/>
              <a:ext cx="6672263" cy="4248150"/>
              <a:chOff x="3832" y="594"/>
              <a:chExt cx="6444" cy="4913"/>
            </a:xfrm>
          </p:grpSpPr>
          <p:pic>
            <p:nvPicPr>
              <p:cNvPr id="10252" name="Рисунок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7131" t="9973" r="49515" b="31422"/>
              <a:stretch>
                <a:fillRect/>
              </a:stretch>
            </p:blipFill>
            <p:spPr bwMode="auto">
              <a:xfrm>
                <a:off x="4336" y="594"/>
                <a:ext cx="4473" cy="49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53" name="Text Box 41"/>
              <p:cNvSpPr txBox="1">
                <a:spLocks noChangeArrowheads="1"/>
              </p:cNvSpPr>
              <p:nvPr/>
            </p:nvSpPr>
            <p:spPr bwMode="auto">
              <a:xfrm>
                <a:off x="3832" y="594"/>
                <a:ext cx="488" cy="51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uk-UA" altLang="uk-UA">
                  <a:solidFill>
                    <a:schemeClr val="bg2"/>
                  </a:solidFill>
                </a:endParaRPr>
              </a:p>
            </p:txBody>
          </p:sp>
          <p:sp>
            <p:nvSpPr>
              <p:cNvPr id="10254" name="Text Box 42"/>
              <p:cNvSpPr txBox="1">
                <a:spLocks noChangeArrowheads="1"/>
              </p:cNvSpPr>
              <p:nvPr/>
            </p:nvSpPr>
            <p:spPr bwMode="auto">
              <a:xfrm>
                <a:off x="8836" y="3654"/>
                <a:ext cx="144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r>
                  <a:rPr lang="uk-UA" altLang="uk-UA" b="1">
                    <a:solidFill>
                      <a:srgbClr val="000000"/>
                    </a:solidFill>
                    <a:latin typeface="Times New Roman" pitchFamily="18" charset="0"/>
                  </a:rPr>
                  <a:t>Дні року</a:t>
                </a:r>
                <a:endParaRPr lang="ru-RU" altLang="uk-UA" b="1">
                  <a:solidFill>
                    <a:srgbClr val="000000"/>
                  </a:solidFill>
                </a:endParaRPr>
              </a:p>
            </p:txBody>
          </p:sp>
        </p:grpSp>
        <p:graphicFrame>
          <p:nvGraphicFramePr>
            <p:cNvPr id="10250" name="Object 46"/>
            <p:cNvGraphicFramePr>
              <a:graphicFrameLocks noChangeAspect="1"/>
            </p:cNvGraphicFramePr>
            <p:nvPr/>
          </p:nvGraphicFramePr>
          <p:xfrm>
            <a:off x="1538288" y="1773238"/>
            <a:ext cx="441325" cy="576262"/>
          </p:xfrm>
          <a:graphic>
            <a:graphicData uri="http://schemas.openxmlformats.org/presentationml/2006/ole">
              <p:oleObj spid="_x0000_s3075" name="Формула" r:id="rId5" imgW="126780" imgH="164814" progId="">
                <p:embed/>
              </p:oleObj>
            </a:graphicData>
          </a:graphic>
        </p:graphicFrame>
      </p:grpSp>
      <p:sp>
        <p:nvSpPr>
          <p:cNvPr id="50224" name="Text Box 48"/>
          <p:cNvSpPr txBox="1">
            <a:spLocks noChangeArrowheads="1"/>
          </p:cNvSpPr>
          <p:nvPr/>
        </p:nvSpPr>
        <p:spPr bwMode="auto">
          <a:xfrm>
            <a:off x="179512" y="6093296"/>
            <a:ext cx="84493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uk-UA" altLang="uk-UA" sz="2400" b="1" dirty="0">
                <a:solidFill>
                  <a:srgbClr val="000066"/>
                </a:solidFill>
              </a:rPr>
              <a:t>Графік інвертованого рівняння часу для сонячного годинника</a:t>
            </a:r>
            <a:endParaRPr lang="ru-RU" altLang="uk-UA" sz="2400" b="1" dirty="0">
              <a:solidFill>
                <a:srgbClr val="0000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4088" y="1484784"/>
            <a:ext cx="3501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srgbClr val="C00000"/>
                </a:solidFill>
                <a:latin typeface="Arial Black" pitchFamily="34" charset="0"/>
              </a:rPr>
              <a:t>η&lt;</a:t>
            </a:r>
            <a:r>
              <a:rPr lang="uk-UA" sz="2400" b="1" dirty="0" smtClean="0">
                <a:solidFill>
                  <a:srgbClr val="C00000"/>
                </a:solidFill>
                <a:latin typeface="Arial Black" pitchFamily="34" charset="0"/>
              </a:rPr>
              <a:t>0</a:t>
            </a:r>
            <a:r>
              <a:rPr lang="uk-UA" sz="2400" b="1" dirty="0" smtClean="0">
                <a:solidFill>
                  <a:srgbClr val="3333FF"/>
                </a:solidFill>
                <a:latin typeface="Arial Black" pitchFamily="34" charset="0"/>
              </a:rPr>
              <a:t>   сонячний </a:t>
            </a:r>
          </a:p>
          <a:p>
            <a:r>
              <a:rPr lang="uk-UA" sz="2400" b="1" dirty="0" smtClean="0">
                <a:solidFill>
                  <a:srgbClr val="3333FF"/>
                </a:solidFill>
                <a:latin typeface="Arial Black" pitchFamily="34" charset="0"/>
              </a:rPr>
              <a:t>годинник </a:t>
            </a:r>
            <a:r>
              <a:rPr lang="uk-UA" sz="2400" b="1" dirty="0" err="1" smtClean="0">
                <a:solidFill>
                  <a:srgbClr val="3333FF"/>
                </a:solidFill>
                <a:latin typeface="Arial Black" pitchFamily="34" charset="0"/>
              </a:rPr>
              <a:t>“відстає”</a:t>
            </a:r>
            <a:endParaRPr lang="ru-RU" sz="2400" b="1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60616" y="2276872"/>
            <a:ext cx="3603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srgbClr val="C00000"/>
                </a:solidFill>
                <a:latin typeface="Arial Black" pitchFamily="34" charset="0"/>
              </a:rPr>
              <a:t>η&gt;</a:t>
            </a:r>
            <a:r>
              <a:rPr lang="uk-UA" sz="2400" b="1" dirty="0" smtClean="0">
                <a:solidFill>
                  <a:srgbClr val="C00000"/>
                </a:solidFill>
                <a:latin typeface="Arial Black" pitchFamily="34" charset="0"/>
              </a:rPr>
              <a:t>0</a:t>
            </a:r>
            <a:r>
              <a:rPr lang="uk-UA" sz="2400" b="1" dirty="0" smtClean="0">
                <a:solidFill>
                  <a:srgbClr val="3333FF"/>
                </a:solidFill>
                <a:latin typeface="Arial Black" pitchFamily="34" charset="0"/>
              </a:rPr>
              <a:t>   сонячний </a:t>
            </a:r>
          </a:p>
          <a:p>
            <a:r>
              <a:rPr lang="uk-UA" sz="2400" b="1" dirty="0" smtClean="0">
                <a:solidFill>
                  <a:srgbClr val="3333FF"/>
                </a:solidFill>
                <a:latin typeface="Arial Black" pitchFamily="34" charset="0"/>
              </a:rPr>
              <a:t>годинник </a:t>
            </a:r>
            <a:r>
              <a:rPr lang="uk-UA" sz="2400" b="1" dirty="0" err="1" smtClean="0">
                <a:solidFill>
                  <a:srgbClr val="3333FF"/>
                </a:solidFill>
                <a:latin typeface="Arial Black" pitchFamily="34" charset="0"/>
              </a:rPr>
              <a:t>“спішить”</a:t>
            </a:r>
            <a:endParaRPr lang="ru-RU" sz="2400" b="1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36096" y="3230974"/>
            <a:ext cx="34563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</a:rPr>
              <a:t>η 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= +14 </a:t>
            </a:r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</a:rPr>
              <a:t>хв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. 17 с</a:t>
            </a:r>
          </a:p>
          <a:p>
            <a:pPr algn="ctr"/>
            <a:r>
              <a:rPr lang="ru-RU" sz="2000" b="1" dirty="0" smtClean="0">
                <a:latin typeface="Arial Black" pitchFamily="34" charset="0"/>
              </a:rPr>
              <a:t> 12 лютого</a:t>
            </a:r>
          </a:p>
          <a:p>
            <a:pPr algn="ctr"/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</a:rPr>
              <a:t>η 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= –16 </a:t>
            </a:r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</a:rPr>
              <a:t>хв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. 24 с</a:t>
            </a:r>
          </a:p>
          <a:p>
            <a:pPr algn="ctr"/>
            <a:r>
              <a:rPr lang="ru-RU" sz="2000" b="1" dirty="0" smtClean="0">
                <a:latin typeface="Arial Black" pitchFamily="34" charset="0"/>
              </a:rPr>
              <a:t> 3–4 листопада</a:t>
            </a:r>
          </a:p>
          <a:p>
            <a:pPr algn="ctr"/>
            <a:r>
              <a:rPr lang="el-GR" sz="2000" b="1" dirty="0" smtClean="0">
                <a:solidFill>
                  <a:srgbClr val="C00000"/>
                </a:solidFill>
                <a:latin typeface="Arial Black" pitchFamily="34" charset="0"/>
              </a:rPr>
              <a:t>η = 0</a:t>
            </a:r>
            <a:endParaRPr lang="ru-RU" sz="20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sz="2000" b="1" dirty="0" smtClean="0">
                <a:latin typeface="Arial Black" pitchFamily="34" charset="0"/>
              </a:rPr>
              <a:t>15–16 </a:t>
            </a:r>
            <a:r>
              <a:rPr lang="ru-RU" sz="2000" b="1" dirty="0" err="1" smtClean="0">
                <a:latin typeface="Arial Black" pitchFamily="34" charset="0"/>
              </a:rPr>
              <a:t>квітня</a:t>
            </a:r>
            <a:r>
              <a:rPr lang="ru-RU" sz="2000" b="1" dirty="0" smtClean="0">
                <a:latin typeface="Arial Black" pitchFamily="34" charset="0"/>
              </a:rPr>
              <a:t>, </a:t>
            </a:r>
          </a:p>
          <a:p>
            <a:pPr algn="ctr"/>
            <a:r>
              <a:rPr lang="ru-RU" sz="2000" b="1" dirty="0" smtClean="0">
                <a:latin typeface="Arial Black" pitchFamily="34" charset="0"/>
              </a:rPr>
              <a:t>13–14 </a:t>
            </a:r>
            <a:r>
              <a:rPr lang="ru-RU" sz="2000" b="1" dirty="0" err="1" smtClean="0">
                <a:latin typeface="Arial Black" pitchFamily="34" charset="0"/>
              </a:rPr>
              <a:t>червня</a:t>
            </a:r>
            <a:r>
              <a:rPr lang="ru-RU" sz="2000" b="1" dirty="0" smtClean="0">
                <a:latin typeface="Arial Black" pitchFamily="34" charset="0"/>
              </a:rPr>
              <a:t>, </a:t>
            </a:r>
          </a:p>
          <a:p>
            <a:pPr algn="ctr"/>
            <a:r>
              <a:rPr lang="ru-RU" sz="2000" b="1" dirty="0" smtClean="0">
                <a:latin typeface="Arial Black" pitchFamily="34" charset="0"/>
              </a:rPr>
              <a:t>1 </a:t>
            </a:r>
            <a:r>
              <a:rPr lang="ru-RU" sz="2000" b="1" dirty="0" err="1" smtClean="0">
                <a:latin typeface="Arial Black" pitchFamily="34" charset="0"/>
              </a:rPr>
              <a:t>вересня</a:t>
            </a:r>
            <a:r>
              <a:rPr lang="ru-RU" sz="2000" b="1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ru-RU" sz="2000" b="1" dirty="0" smtClean="0">
                <a:latin typeface="Arial Black" pitchFamily="34" charset="0"/>
              </a:rPr>
              <a:t>25 </a:t>
            </a:r>
            <a:r>
              <a:rPr lang="ru-RU" sz="2000" b="1" dirty="0" err="1" smtClean="0">
                <a:latin typeface="Arial Black" pitchFamily="34" charset="0"/>
              </a:rPr>
              <a:t>грудня</a:t>
            </a:r>
            <a:r>
              <a:rPr lang="ru-RU" sz="2000" b="1" dirty="0" smtClean="0">
                <a:latin typeface="Arial Black" pitchFamily="34" charset="0"/>
              </a:rPr>
              <a:t> </a:t>
            </a:r>
            <a:endParaRPr lang="ru-RU" sz="2000" b="1" dirty="0"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85083" y="6488668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Слайд 7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0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0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0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2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altLang="uk-UA" sz="2800" b="1" dirty="0" smtClean="0">
                <a:solidFill>
                  <a:srgbClr val="008600"/>
                </a:solidFill>
                <a:latin typeface="MacPaw Fixel Black" pitchFamily="2" charset="-52"/>
              </a:rPr>
              <a:t>Моделювання розміщення площини циферблату та гномона сонячного годинника для різних географічних широт</a:t>
            </a:r>
            <a:endParaRPr lang="ru-RU" altLang="uk-UA" sz="2800" b="1" dirty="0" smtClean="0">
              <a:solidFill>
                <a:srgbClr val="008600"/>
              </a:solidFill>
              <a:latin typeface="MacPaw Fixel Black" pitchFamily="2" charset="-52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79512" y="1484784"/>
            <a:ext cx="6336704" cy="4896544"/>
            <a:chOff x="611188" y="1989138"/>
            <a:chExt cx="5976937" cy="4622800"/>
          </a:xfrm>
        </p:grpSpPr>
        <p:pic>
          <p:nvPicPr>
            <p:cNvPr id="72707" name="Picture 3" descr="SAM_431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188" y="1989138"/>
              <a:ext cx="1495425" cy="200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08" name="Picture 4" descr="SAM_431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68538" y="1989138"/>
              <a:ext cx="1485900" cy="200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09" name="Picture 5" descr="SAM_43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24300" y="1989138"/>
              <a:ext cx="2657475" cy="200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0" name="Picture 6" descr="SAM_432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1188" y="4149725"/>
              <a:ext cx="1781175" cy="239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1" name="Picture 7" descr="SAM_432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90813" y="4149725"/>
              <a:ext cx="1809750" cy="239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2" name="Picture 8" descr="SAM_432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97425" y="4221163"/>
              <a:ext cx="1790700" cy="239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6445596" y="1844824"/>
            <a:ext cx="26629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uk-UA" altLang="uk-UA" sz="2000" b="1" dirty="0">
                <a:solidFill>
                  <a:srgbClr val="3333FF"/>
                </a:solidFill>
                <a:latin typeface="Arial Black" pitchFamily="34" charset="0"/>
              </a:rPr>
              <a:t>Модель </a:t>
            </a:r>
          </a:p>
          <a:p>
            <a:pPr algn="ctr" eaLnBrk="1" hangingPunct="1"/>
            <a:r>
              <a:rPr lang="uk-UA" altLang="uk-UA" sz="2000" b="1" dirty="0">
                <a:solidFill>
                  <a:srgbClr val="3333FF"/>
                </a:solidFill>
                <a:latin typeface="Arial Black" pitchFamily="34" charset="0"/>
              </a:rPr>
              <a:t>екваторіального </a:t>
            </a:r>
          </a:p>
          <a:p>
            <a:pPr algn="ctr" eaLnBrk="1" hangingPunct="1"/>
            <a:r>
              <a:rPr lang="uk-UA" altLang="uk-UA" sz="2000" b="1" dirty="0">
                <a:solidFill>
                  <a:srgbClr val="3333FF"/>
                </a:solidFill>
                <a:latin typeface="Arial Black" pitchFamily="34" charset="0"/>
              </a:rPr>
              <a:t>годинника</a:t>
            </a:r>
            <a:endParaRPr lang="ru-RU" altLang="uk-UA" sz="2000" b="1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6508630" y="4581128"/>
            <a:ext cx="275267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uk-UA" altLang="uk-UA" sz="2000" b="1" dirty="0">
                <a:solidFill>
                  <a:srgbClr val="3333FF"/>
                </a:solidFill>
                <a:latin typeface="Arial Black" pitchFamily="34" charset="0"/>
              </a:rPr>
              <a:t>Модель </a:t>
            </a:r>
          </a:p>
          <a:p>
            <a:pPr algn="ctr" eaLnBrk="1" hangingPunct="1"/>
            <a:r>
              <a:rPr lang="uk-UA" altLang="uk-UA" sz="2000" b="1" dirty="0">
                <a:solidFill>
                  <a:srgbClr val="3333FF"/>
                </a:solidFill>
                <a:latin typeface="Arial Black" pitchFamily="34" charset="0"/>
              </a:rPr>
              <a:t>горизонтального </a:t>
            </a:r>
          </a:p>
          <a:p>
            <a:pPr algn="ctr" eaLnBrk="1" hangingPunct="1"/>
            <a:r>
              <a:rPr lang="uk-UA" altLang="uk-UA" sz="2000" b="1" dirty="0">
                <a:solidFill>
                  <a:srgbClr val="3333FF"/>
                </a:solidFill>
                <a:latin typeface="Arial Black" pitchFamily="34" charset="0"/>
              </a:rPr>
              <a:t>годинника</a:t>
            </a:r>
            <a:endParaRPr lang="ru-RU" altLang="uk-UA" sz="2000" b="1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85083" y="6488668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Слайд 8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72713" grpId="0"/>
      <p:bldP spid="727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5" name="Picture 13" descr="Модель"/>
          <p:cNvPicPr>
            <a:picLocks noChangeAspect="1" noChangeArrowheads="1"/>
          </p:cNvPicPr>
          <p:nvPr/>
        </p:nvPicPr>
        <p:blipFill>
          <a:blip r:embed="rId3" cstate="print"/>
          <a:srcRect l="6055" r="4290"/>
          <a:stretch>
            <a:fillRect/>
          </a:stretch>
        </p:blipFill>
        <p:spPr bwMode="auto">
          <a:xfrm>
            <a:off x="179512" y="1124744"/>
            <a:ext cx="525658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0"/>
            <a:ext cx="9036496" cy="98425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uk-UA" altLang="uk-UA" sz="2800" b="1" dirty="0" smtClean="0">
                <a:solidFill>
                  <a:srgbClr val="008600"/>
                </a:solidFill>
                <a:latin typeface="MacPaw Fixel Black" pitchFamily="2" charset="-52"/>
              </a:rPr>
              <a:t>Розраховано модель шкали  горизонтального сонячного годинника</a:t>
            </a:r>
            <a:endParaRPr lang="ru-RU" altLang="uk-UA" sz="2800" b="1" dirty="0" smtClean="0">
              <a:solidFill>
                <a:srgbClr val="008600"/>
              </a:solidFill>
              <a:latin typeface="MacPaw Fixel Black" pitchFamily="2" charset="-52"/>
            </a:endParaRPr>
          </a:p>
        </p:txBody>
      </p:sp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0" y="3033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uk-UA"/>
          </a:p>
        </p:txBody>
      </p:sp>
      <p:graphicFrame>
        <p:nvGraphicFramePr>
          <p:cNvPr id="54276" name="Object 4"/>
          <p:cNvGraphicFramePr>
            <a:graphicFrameLocks noChangeAspect="1"/>
          </p:cNvGraphicFramePr>
          <p:nvPr/>
        </p:nvGraphicFramePr>
        <p:xfrm>
          <a:off x="5376533" y="1700808"/>
          <a:ext cx="3587955" cy="1872208"/>
        </p:xfrm>
        <a:graphic>
          <a:graphicData uri="http://schemas.openxmlformats.org/presentationml/2006/ole">
            <p:oleObj spid="_x0000_s4098" name="Формула" r:id="rId4" imgW="1511300" imgH="787400" progId="">
              <p:embed/>
            </p:oleObj>
          </a:graphicData>
        </a:graphic>
      </p:graphicFrame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uk-UA"/>
          </a:p>
        </p:txBody>
      </p:sp>
      <p:graphicFrame>
        <p:nvGraphicFramePr>
          <p:cNvPr id="54278" name="Object 6"/>
          <p:cNvGraphicFramePr>
            <a:graphicFrameLocks noChangeAspect="1"/>
          </p:cNvGraphicFramePr>
          <p:nvPr/>
        </p:nvGraphicFramePr>
        <p:xfrm>
          <a:off x="5508103" y="3789040"/>
          <a:ext cx="3404015" cy="576064"/>
        </p:xfrm>
        <a:graphic>
          <a:graphicData uri="http://schemas.openxmlformats.org/presentationml/2006/ole">
            <p:oleObj spid="_x0000_s4099" name="Формула" r:id="rId5" imgW="1346200" imgH="228600" progId="">
              <p:embed/>
            </p:oleObj>
          </a:graphicData>
        </a:graphic>
      </p:graphicFrame>
      <p:sp>
        <p:nvSpPr>
          <p:cNvPr id="12295" name="Rectangle 9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uk-UA"/>
          </a:p>
        </p:txBody>
      </p:sp>
      <p:graphicFrame>
        <p:nvGraphicFramePr>
          <p:cNvPr id="54280" name="Object 8"/>
          <p:cNvGraphicFramePr>
            <a:graphicFrameLocks noChangeAspect="1"/>
          </p:cNvGraphicFramePr>
          <p:nvPr/>
        </p:nvGraphicFramePr>
        <p:xfrm>
          <a:off x="5364088" y="4752248"/>
          <a:ext cx="3635896" cy="548960"/>
        </p:xfrm>
        <a:graphic>
          <a:graphicData uri="http://schemas.openxmlformats.org/presentationml/2006/ole">
            <p:oleObj spid="_x0000_s4100" name="Формула" r:id="rId6" imgW="1447172" imgH="215806" progId="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185083" y="6488668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Слайд 9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5217</TotalTime>
  <Words>1088</Words>
  <Application>Microsoft Office PowerPoint</Application>
  <PresentationFormat>Экран (4:3)</PresentationFormat>
  <Paragraphs>213</Paragraphs>
  <Slides>22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Формула</vt:lpstr>
      <vt:lpstr> ДОСЛІДЖЕННЯ ВИДИМОГО РУХУ СОНЦЯ З ВИКОРИСТАННЯМ СОНЯЧНОГО ГОДИННИКА</vt:lpstr>
      <vt:lpstr>Слайд 2</vt:lpstr>
      <vt:lpstr>дослідити видимий рух Сонця та явища, з ним пов’язані,  допомогою моделі сонячного годинника</vt:lpstr>
      <vt:lpstr>Особливості видимого руху Сонця на небесній сфері</vt:lpstr>
      <vt:lpstr>Що можна визначити, спостерігаючи тінь від вертикального гномона</vt:lpstr>
      <vt:lpstr>Причини нерівномірності шкали справжнього сонячного часу</vt:lpstr>
      <vt:lpstr>Рівняння часу – різниця між годинним кутом середнього і справжнього сонячного часу</vt:lpstr>
      <vt:lpstr>Моделювання розміщення площини циферблату та гномона сонячного годинника для різних географічних широт</vt:lpstr>
      <vt:lpstr>Розраховано модель шкали  горизонтального сонячного годинника</vt:lpstr>
      <vt:lpstr>Модель сонячного годинника</vt:lpstr>
      <vt:lpstr>Пояснення причин зміни пір року на Землі</vt:lpstr>
      <vt:lpstr>Побудований графік зміни схилення Сонця протягом року</vt:lpstr>
      <vt:lpstr>Слайд 13</vt:lpstr>
      <vt:lpstr>Зв’язок руху тіней від гномона горизонтального сонячного годинника із зміною сходу та заходу Сонця</vt:lpstr>
      <vt:lpstr>Зв’язок руху тіней від гномона горизонтального сонячного годинника із зміною сходу та заходу Сонця</vt:lpstr>
      <vt:lpstr>Зв’язок руху тіней від гномона горизонтального сонячного годинника із зміною сходу та заходу Сонця</vt:lpstr>
      <vt:lpstr>Як  “побачити” рівняння часу?</vt:lpstr>
      <vt:lpstr>Небесна вісімка - аналема</vt:lpstr>
      <vt:lpstr>Аналема - графічне відображення рівняння часу на небосхилі</vt:lpstr>
      <vt:lpstr>Слайд 20</vt:lpstr>
      <vt:lpstr> Висновки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Людмила</dc:creator>
  <cp:lastModifiedBy>Людмила</cp:lastModifiedBy>
  <cp:revision>48</cp:revision>
  <dcterms:created xsi:type="dcterms:W3CDTF">2022-10-30T06:44:37Z</dcterms:created>
  <dcterms:modified xsi:type="dcterms:W3CDTF">2023-04-22T20:29:32Z</dcterms:modified>
</cp:coreProperties>
</file>