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0" r:id="rId3"/>
    <p:sldId id="261" r:id="rId4"/>
    <p:sldId id="276" r:id="rId5"/>
    <p:sldId id="277" r:id="rId6"/>
    <p:sldId id="278" r:id="rId7"/>
    <p:sldId id="279" r:id="rId8"/>
    <p:sldId id="265" r:id="rId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EB58"/>
    <a:srgbClr val="73D34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BF716-C78F-4FC2-8B14-FC38C983E68F}" type="datetimeFigureOut">
              <a:rPr lang="ru-RU"/>
              <a:pPr>
                <a:defRPr/>
              </a:pPr>
              <a:t>10.04.2023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70023-0578-4489-BA13-1BB34FDDC9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C2BFA-D65D-4079-BB1D-BF915C9D1A50}" type="datetimeFigureOut">
              <a:rPr lang="ru-RU"/>
              <a:pPr>
                <a:defRPr/>
              </a:pPr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963EC-B6EF-44CE-B07F-0E9203EDDF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7E92E-A049-4D5F-8597-890DE0B4624E}" type="datetimeFigureOut">
              <a:rPr lang="ru-RU"/>
              <a:pPr>
                <a:defRPr/>
              </a:pPr>
              <a:t>10.04.2023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B0D1DA-E834-4456-BF68-6D76F6CE25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EBD30B-C571-4620-9D6F-99F5D1C197E9}" type="datetimeFigureOut">
              <a:rPr lang="ru-RU"/>
              <a:pPr>
                <a:defRPr/>
              </a:pPr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D3217-4FD9-4AAE-82B4-ACF3A2B93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/>
          <p:cNvSpPr txBox="1"/>
          <p:nvPr/>
        </p:nvSpPr>
        <p:spPr>
          <a:xfrm>
            <a:off x="482600" y="790575"/>
            <a:ext cx="457200" cy="5842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“</a:t>
            </a:r>
          </a:p>
        </p:txBody>
      </p:sp>
      <p:sp>
        <p:nvSpPr>
          <p:cNvPr id="6" name="TextBox 24"/>
          <p:cNvSpPr txBox="1"/>
          <p:nvPr/>
        </p:nvSpPr>
        <p:spPr>
          <a:xfrm>
            <a:off x="6748463" y="2886075"/>
            <a:ext cx="457200" cy="585788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+mn-cs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528D33-49DF-44BB-B48C-3C2C3B8776CF}" type="datetimeFigureOut">
              <a:rPr lang="ru-RU"/>
              <a:pPr>
                <a:defRPr/>
              </a:pPr>
              <a:t>10.04.2023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5F1694-EF4F-415E-8F2B-FCC82ADBD4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4868E-D60C-4B54-9D83-E9FA194505F4}" type="datetimeFigureOut">
              <a:rPr lang="ru-RU"/>
              <a:pPr>
                <a:defRPr/>
              </a:pPr>
              <a:t>10.04.2023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280B2C-537A-428C-A360-A91924FB7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9C327-7AF2-4344-8BC8-D2D20E225B67}" type="datetimeFigureOut">
              <a:rPr lang="ru-RU"/>
              <a:pPr>
                <a:defRPr/>
              </a:pPr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71825-3AC8-44BD-91F4-9A495885B6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CAEC-2F93-4A26-8AB8-89B1FABFBC6C}" type="datetimeFigureOut">
              <a:rPr lang="ru-RU"/>
              <a:pPr>
                <a:defRPr/>
              </a:pPr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17758-917B-41CA-848C-921F3BC7E9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402D6-9639-4DBA-888D-AF45A78654F3}" type="datetimeFigureOut">
              <a:rPr lang="ru-RU"/>
              <a:pPr>
                <a:defRPr/>
              </a:pPr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C67E5-0E9C-46F9-857D-E79FEFF26D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67669A-7E95-4502-9D6D-CB4915C939F2}" type="datetimeFigureOut">
              <a:rPr lang="ru-RU"/>
              <a:pPr>
                <a:defRPr/>
              </a:pPr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19544-AA56-42C3-8460-1554AAA8D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D588A-94A3-4180-A08D-9A7EC172ABE8}" type="datetimeFigureOut">
              <a:rPr lang="ru-RU"/>
              <a:pPr>
                <a:defRPr/>
              </a:pPr>
              <a:t>10.04.2023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3CF694-7E08-4091-B0E8-90A882CB4A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4A0AC-B365-48B2-8E55-B489CA5D711F}" type="datetimeFigureOut">
              <a:rPr lang="ru-RU"/>
              <a:pPr>
                <a:defRPr/>
              </a:pPr>
              <a:t>10.04.2023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E84F9E-9BA6-4985-A3AD-6488EF02A0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79A19-2E25-4EB3-A7CD-BF69EC14D9A4}" type="datetimeFigureOut">
              <a:rPr lang="ru-RU"/>
              <a:pPr>
                <a:defRPr/>
              </a:pPr>
              <a:t>10.04.2023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9452E-9715-4F99-84BE-F71CFB704A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F92B7-420A-48D7-9498-58ECA99DC725}" type="datetimeFigureOut">
              <a:rPr lang="ru-RU"/>
              <a:pPr>
                <a:defRPr/>
              </a:pPr>
              <a:t>10.04.2023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D5AB6-C63E-4E53-B635-13F623F3DF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27CFC-238D-48DE-961E-AEDF5152FAD4}" type="datetimeFigureOut">
              <a:rPr lang="ru-RU"/>
              <a:pPr>
                <a:defRPr/>
              </a:pPr>
              <a:t>10.04.2023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77B7C-96F1-4C7A-9341-7AF63F22CD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419A6-51E2-483A-98FD-05A31B977E43}" type="datetimeFigureOut">
              <a:rPr lang="ru-RU"/>
              <a:pPr>
                <a:defRPr/>
              </a:pPr>
              <a:t>10.04.2023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32084-2119-4D7E-AAEC-5AEE3C6F3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31ADD4B-F352-446B-80CA-E4FF0D69C62C}" type="datetimeFigureOut">
              <a:rPr lang="ru-RU"/>
              <a:pPr>
                <a:defRPr/>
              </a:pPr>
              <a:t>10.04.2023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3F7D43-A7EC-40BB-AB8F-E60A758FFA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48" r:id="rId2"/>
    <p:sldLayoutId id="2147483747" r:id="rId3"/>
    <p:sldLayoutId id="2147483746" r:id="rId4"/>
    <p:sldLayoutId id="2147483745" r:id="rId5"/>
    <p:sldLayoutId id="2147483744" r:id="rId6"/>
    <p:sldLayoutId id="2147483743" r:id="rId7"/>
    <p:sldLayoutId id="2147483742" r:id="rId8"/>
    <p:sldLayoutId id="2147483741" r:id="rId9"/>
    <p:sldLayoutId id="2147483740" r:id="rId10"/>
    <p:sldLayoutId id="2147483750" r:id="rId11"/>
    <p:sldLayoutId id="2147483739" r:id="rId12"/>
    <p:sldLayoutId id="2147483751" r:id="rId13"/>
    <p:sldLayoutId id="2147483738" r:id="rId14"/>
    <p:sldLayoutId id="2147483737" r:id="rId15"/>
    <p:sldLayoutId id="2147483736" r:id="rId16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825" y="620713"/>
            <a:ext cx="8208963" cy="3024187"/>
          </a:xfrm>
        </p:spPr>
        <p:txBody>
          <a:bodyPr rtlCol="0"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Тема:«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Плавлення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і 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кристалізація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твердих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ru-RU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тіл</a:t>
            </a:r>
            <a:r>
              <a:rPr lang="ru-RU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. »</a:t>
            </a:r>
          </a:p>
          <a:p>
            <a:pPr algn="l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3200" b="1" dirty="0" err="1" smtClean="0">
                <a:solidFill>
                  <a:srgbClr val="002060"/>
                </a:solidFill>
                <a:latin typeface="Arial" charset="0"/>
              </a:rPr>
              <a:t>мета:сформувати</a:t>
            </a:r>
            <a:r>
              <a:rPr lang="ru-RU" sz="32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Arial" charset="0"/>
              </a:rPr>
              <a:t>уявлення</a:t>
            </a:r>
            <a:r>
              <a:rPr lang="ru-RU" sz="3200" b="1" dirty="0" smtClean="0">
                <a:solidFill>
                  <a:srgbClr val="002060"/>
                </a:solidFill>
                <a:latin typeface="Arial" charset="0"/>
              </a:rPr>
              <a:t> про </a:t>
            </a:r>
            <a:r>
              <a:rPr lang="ru-RU" sz="3200" b="1" dirty="0" err="1" smtClean="0">
                <a:solidFill>
                  <a:srgbClr val="002060"/>
                </a:solidFill>
                <a:latin typeface="Arial" charset="0"/>
              </a:rPr>
              <a:t>перехід</a:t>
            </a:r>
            <a:r>
              <a:rPr lang="ru-RU" sz="32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Arial" charset="0"/>
              </a:rPr>
              <a:t>речовини</a:t>
            </a:r>
            <a:r>
              <a:rPr lang="ru-RU" sz="3200" b="1" dirty="0" smtClean="0">
                <a:solidFill>
                  <a:srgbClr val="002060"/>
                </a:solidFill>
                <a:latin typeface="Arial" charset="0"/>
              </a:rPr>
              <a:t> з одного агрегатного стану в </a:t>
            </a:r>
            <a:r>
              <a:rPr lang="ru-RU" sz="3200" b="1" dirty="0" err="1" smtClean="0">
                <a:solidFill>
                  <a:srgbClr val="002060"/>
                </a:solidFill>
                <a:latin typeface="Arial" charset="0"/>
              </a:rPr>
              <a:t>інший</a:t>
            </a:r>
            <a:r>
              <a:rPr lang="ru-RU" sz="3200" b="1" dirty="0" smtClean="0">
                <a:solidFill>
                  <a:srgbClr val="002060"/>
                </a:solidFill>
                <a:latin typeface="Arial" charset="0"/>
              </a:rPr>
              <a:t>; </a:t>
            </a:r>
            <a:r>
              <a:rPr lang="ru-RU" sz="3200" b="1" dirty="0" err="1" smtClean="0">
                <a:solidFill>
                  <a:srgbClr val="002060"/>
                </a:solidFill>
                <a:latin typeface="Arial" charset="0"/>
              </a:rPr>
              <a:t>розглянути</a:t>
            </a:r>
            <a:r>
              <a:rPr lang="ru-RU" sz="32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Arial" charset="0"/>
              </a:rPr>
              <a:t>процеси</a:t>
            </a:r>
            <a:r>
              <a:rPr lang="ru-RU" sz="3200" b="1" dirty="0" smtClean="0">
                <a:solidFill>
                  <a:srgbClr val="002060"/>
                </a:solidFill>
                <a:latin typeface="Arial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Arial" charset="0"/>
              </a:rPr>
              <a:t>плавлення</a:t>
            </a:r>
            <a:r>
              <a:rPr lang="ru-RU" sz="3200" b="1" dirty="0" smtClean="0">
                <a:solidFill>
                  <a:srgbClr val="002060"/>
                </a:solidFill>
                <a:latin typeface="Arial" charset="0"/>
              </a:rPr>
              <a:t> і </a:t>
            </a:r>
            <a:r>
              <a:rPr lang="ru-RU" sz="3200" b="1" dirty="0" err="1" smtClean="0">
                <a:solidFill>
                  <a:srgbClr val="002060"/>
                </a:solidFill>
                <a:latin typeface="Arial" charset="0"/>
              </a:rPr>
              <a:t>кристалізації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8434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" y="3644900"/>
            <a:ext cx="4037013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6125" y="3644900"/>
            <a:ext cx="4048125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825" y="25400"/>
            <a:ext cx="8208963" cy="3313113"/>
          </a:xfrm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sz="3100" b="1" dirty="0" smtClean="0">
                <a:solidFill>
                  <a:srgbClr val="C00000"/>
                </a:solidFill>
              </a:rPr>
              <a:t>Плавлення</a:t>
            </a:r>
            <a:r>
              <a:rPr lang="uk-UA" sz="3100" dirty="0" smtClean="0">
                <a:solidFill>
                  <a:srgbClr val="C00000"/>
                </a:solidFill>
              </a:rPr>
              <a:t> </a:t>
            </a:r>
            <a:r>
              <a:rPr lang="uk-UA" sz="3100" dirty="0" smtClean="0">
                <a:solidFill>
                  <a:srgbClr val="002060"/>
                </a:solidFill>
              </a:rPr>
              <a:t>– це процес </a:t>
            </a:r>
            <a:r>
              <a:rPr lang="ru-RU" sz="3100" dirty="0" smtClean="0">
                <a:solidFill>
                  <a:srgbClr val="002060"/>
                </a:solidFill>
              </a:rPr>
              <a:t>п</a:t>
            </a:r>
            <a:r>
              <a:rPr lang="ru-RU" altLang="ru-RU" sz="3100" dirty="0" smtClean="0">
                <a:solidFill>
                  <a:srgbClr val="002060"/>
                </a:solidFill>
              </a:rPr>
              <a:t>ереходу </a:t>
            </a:r>
            <a:r>
              <a:rPr lang="ru-RU" altLang="ru-RU" sz="3100" dirty="0" err="1">
                <a:solidFill>
                  <a:srgbClr val="002060"/>
                </a:solidFill>
              </a:rPr>
              <a:t>речовини</a:t>
            </a:r>
            <a:r>
              <a:rPr lang="ru-RU" altLang="ru-RU" sz="3100" dirty="0">
                <a:solidFill>
                  <a:srgbClr val="002060"/>
                </a:solidFill>
              </a:rPr>
              <a:t> </a:t>
            </a:r>
            <a:r>
              <a:rPr lang="ru-RU" altLang="ru-RU" sz="3100" dirty="0" err="1" smtClean="0">
                <a:solidFill>
                  <a:srgbClr val="002060"/>
                </a:solidFill>
              </a:rPr>
              <a:t>із</a:t>
            </a:r>
            <a:r>
              <a:rPr lang="ru-RU" altLang="ru-RU" sz="3100" dirty="0">
                <a:solidFill>
                  <a:srgbClr val="002060"/>
                </a:solidFill>
              </a:rPr>
              <a:t> </a:t>
            </a:r>
            <a:r>
              <a:rPr lang="ru-RU" altLang="ru-RU" sz="3100" dirty="0" err="1" smtClean="0">
                <a:solidFill>
                  <a:srgbClr val="002060"/>
                </a:solidFill>
              </a:rPr>
              <a:t>кристалічного</a:t>
            </a:r>
            <a:r>
              <a:rPr lang="ru-RU" altLang="ru-RU" sz="3100" dirty="0" smtClean="0">
                <a:solidFill>
                  <a:srgbClr val="002060"/>
                </a:solidFill>
              </a:rPr>
              <a:t> 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altLang="ru-RU" sz="3100" dirty="0" smtClean="0">
                <a:solidFill>
                  <a:srgbClr val="002060"/>
                </a:solidFill>
              </a:rPr>
              <a:t>стану </a:t>
            </a:r>
            <a:r>
              <a:rPr lang="ru-RU" altLang="ru-RU" sz="3100" dirty="0">
                <a:solidFill>
                  <a:srgbClr val="002060"/>
                </a:solidFill>
              </a:rPr>
              <a:t>в </a:t>
            </a:r>
            <a:r>
              <a:rPr lang="ru-RU" altLang="ru-RU" sz="3100" dirty="0" err="1" smtClean="0">
                <a:solidFill>
                  <a:srgbClr val="002060"/>
                </a:solidFill>
              </a:rPr>
              <a:t>рідкий</a:t>
            </a:r>
            <a:r>
              <a:rPr lang="ru-RU" altLang="ru-RU" sz="3100" dirty="0" smtClean="0">
                <a:solidFill>
                  <a:srgbClr val="002060"/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endParaRPr lang="ru-RU" altLang="ru-RU" sz="4100" dirty="0" smtClean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altLang="ru-RU" sz="4100" dirty="0" smtClean="0">
                <a:solidFill>
                  <a:srgbClr val="002060"/>
                </a:solidFill>
              </a:rPr>
              <a:t>      </a:t>
            </a:r>
            <a:endParaRPr lang="ru-RU" altLang="ru-RU" sz="4100" dirty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altLang="ru-RU" sz="3100" dirty="0" smtClean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altLang="ru-RU" sz="3100" dirty="0" smtClean="0">
                <a:solidFill>
                  <a:srgbClr val="002060"/>
                </a:solidFill>
              </a:rPr>
              <a:t>Температуру</a:t>
            </a:r>
            <a:r>
              <a:rPr lang="ru-RU" altLang="ru-RU" sz="3100" dirty="0">
                <a:solidFill>
                  <a:srgbClr val="002060"/>
                </a:solidFill>
              </a:rPr>
              <a:t>, за </a:t>
            </a:r>
            <a:r>
              <a:rPr lang="ru-RU" altLang="ru-RU" sz="3100" dirty="0" err="1">
                <a:solidFill>
                  <a:srgbClr val="002060"/>
                </a:solidFill>
              </a:rPr>
              <a:t>якої</a:t>
            </a:r>
            <a:r>
              <a:rPr lang="ru-RU" altLang="ru-RU" sz="3100" dirty="0">
                <a:solidFill>
                  <a:srgbClr val="002060"/>
                </a:solidFill>
              </a:rPr>
              <a:t> </a:t>
            </a:r>
            <a:r>
              <a:rPr lang="ru-RU" altLang="ru-RU" sz="3100" dirty="0" err="1">
                <a:solidFill>
                  <a:srgbClr val="002060"/>
                </a:solidFill>
              </a:rPr>
              <a:t>речовина</a:t>
            </a:r>
            <a:r>
              <a:rPr lang="ru-RU" altLang="ru-RU" sz="3100" dirty="0">
                <a:solidFill>
                  <a:srgbClr val="002060"/>
                </a:solidFill>
              </a:rPr>
              <a:t> плавиться, </a:t>
            </a:r>
            <a:r>
              <a:rPr lang="ru-RU" altLang="ru-RU" sz="3100" dirty="0" err="1">
                <a:solidFill>
                  <a:srgbClr val="002060"/>
                </a:solidFill>
              </a:rPr>
              <a:t>називають</a:t>
            </a:r>
            <a:r>
              <a:rPr lang="ru-RU" altLang="ru-RU" sz="3100" dirty="0">
                <a:solidFill>
                  <a:srgbClr val="002060"/>
                </a:solidFill>
              </a:rPr>
              <a:t> </a:t>
            </a:r>
            <a:endParaRPr lang="ru-RU" altLang="ru-RU" sz="3100" dirty="0" smtClean="0">
              <a:solidFill>
                <a:srgbClr val="00206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altLang="ru-RU" sz="3100" b="1" dirty="0" smtClean="0">
                <a:solidFill>
                  <a:srgbClr val="C00000"/>
                </a:solidFill>
              </a:rPr>
              <a:t>температурою </a:t>
            </a:r>
            <a:r>
              <a:rPr lang="ru-RU" altLang="ru-RU" sz="3100" b="1" dirty="0" err="1">
                <a:solidFill>
                  <a:srgbClr val="C00000"/>
                </a:solidFill>
              </a:rPr>
              <a:t>плавлення</a:t>
            </a:r>
            <a:r>
              <a:rPr lang="ru-RU" altLang="ru-RU" sz="3100" dirty="0" smtClean="0">
                <a:solidFill>
                  <a:srgbClr val="C00000"/>
                </a:solidFill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altLang="ru-RU" sz="3100" dirty="0" smtClean="0">
                <a:solidFill>
                  <a:srgbClr val="C00000"/>
                </a:solidFill>
              </a:rPr>
              <a:t>            У </a:t>
            </a:r>
            <a:r>
              <a:rPr lang="ru-RU" altLang="ru-RU" sz="3100" dirty="0" err="1" smtClean="0">
                <a:solidFill>
                  <a:srgbClr val="C00000"/>
                </a:solidFill>
              </a:rPr>
              <a:t>процесі</a:t>
            </a:r>
            <a:r>
              <a:rPr lang="ru-RU" altLang="ru-RU" sz="3100" dirty="0" smtClean="0">
                <a:solidFill>
                  <a:srgbClr val="C00000"/>
                </a:solidFill>
              </a:rPr>
              <a:t> </a:t>
            </a:r>
            <a:r>
              <a:rPr lang="ru-RU" altLang="ru-RU" sz="3100" dirty="0" err="1" smtClean="0">
                <a:solidFill>
                  <a:srgbClr val="C00000"/>
                </a:solidFill>
              </a:rPr>
              <a:t>плавлення</a:t>
            </a:r>
            <a:r>
              <a:rPr lang="ru-RU" altLang="ru-RU" sz="3100" dirty="0" smtClean="0">
                <a:solidFill>
                  <a:srgbClr val="C00000"/>
                </a:solidFill>
              </a:rPr>
              <a:t> температура не </a:t>
            </a:r>
            <a:r>
              <a:rPr lang="ru-RU" altLang="ru-RU" sz="3100" dirty="0" err="1" smtClean="0">
                <a:solidFill>
                  <a:srgbClr val="C00000"/>
                </a:solidFill>
              </a:rPr>
              <a:t>змінюється</a:t>
            </a:r>
            <a:endParaRPr lang="ru-RU" altLang="ru-RU" sz="3100" dirty="0" smtClean="0">
              <a:solidFill>
                <a:srgbClr val="C00000"/>
              </a:solidFill>
            </a:endParaRP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endParaRPr lang="ru-RU" altLang="ru-RU" sz="3100" dirty="0">
              <a:solidFill>
                <a:srgbClr val="C00000"/>
              </a:solidFill>
            </a:endParaRPr>
          </a:p>
          <a:p>
            <a:pPr fontAlgn="auto">
              <a:spcAft>
                <a:spcPts val="0"/>
              </a:spcAft>
              <a:buFont typeface="Wingdings 3" charset="2"/>
              <a:buChar char=""/>
              <a:defRPr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1506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981075"/>
            <a:ext cx="6840537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9138" y="3500438"/>
            <a:ext cx="6192837" cy="238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400"/>
                            </p:stCondLst>
                            <p:childTnLst>
                              <p:par>
                                <p:cTn id="1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7800"/>
                            </p:stCondLst>
                            <p:childTnLst>
                              <p:par>
                                <p:cTn id="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6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400"/>
                            </p:stCondLst>
                            <p:childTnLst>
                              <p:par>
                                <p:cTn id="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6600"/>
                            </p:stCondLst>
                            <p:childTnLst>
                              <p:par>
                                <p:cTn id="4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288" y="188913"/>
            <a:ext cx="8497887" cy="15113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uk-UA" sz="2000" b="1" dirty="0" smtClean="0">
                <a:solidFill>
                  <a:srgbClr val="C00000"/>
                </a:solidFill>
              </a:rPr>
              <a:t>Кристалізація</a:t>
            </a:r>
            <a:r>
              <a:rPr lang="uk-UA" sz="2000" dirty="0" smtClean="0">
                <a:solidFill>
                  <a:srgbClr val="C00000"/>
                </a:solidFill>
              </a:rPr>
              <a:t> </a:t>
            </a:r>
            <a:r>
              <a:rPr lang="uk-UA" sz="2000" dirty="0" smtClean="0">
                <a:solidFill>
                  <a:srgbClr val="002060"/>
                </a:solidFill>
              </a:rPr>
              <a:t>– це </a:t>
            </a:r>
            <a:r>
              <a:rPr lang="ru-RU" sz="2000" dirty="0" err="1" smtClean="0">
                <a:solidFill>
                  <a:srgbClr val="002060"/>
                </a:solidFill>
              </a:rPr>
              <a:t>п</a:t>
            </a:r>
            <a:r>
              <a:rPr lang="ru-RU" altLang="ru-RU" sz="2000" dirty="0" err="1" smtClean="0">
                <a:solidFill>
                  <a:srgbClr val="002060"/>
                </a:solidFill>
              </a:rPr>
              <a:t>ерехід</a:t>
            </a:r>
            <a:r>
              <a:rPr lang="ru-RU" altLang="ru-RU" sz="2000" dirty="0" smtClean="0">
                <a:solidFill>
                  <a:srgbClr val="002060"/>
                </a:solidFill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</a:rPr>
              <a:t>речовини</a:t>
            </a:r>
            <a:r>
              <a:rPr lang="ru-RU" altLang="ru-RU" sz="2000" dirty="0">
                <a:solidFill>
                  <a:srgbClr val="002060"/>
                </a:solidFill>
              </a:rPr>
              <a:t> з </a:t>
            </a:r>
            <a:r>
              <a:rPr lang="ru-RU" altLang="ru-RU" sz="2000" dirty="0" err="1">
                <a:solidFill>
                  <a:srgbClr val="002060"/>
                </a:solidFill>
              </a:rPr>
              <a:t>рідкого</a:t>
            </a:r>
            <a:r>
              <a:rPr lang="ru-RU" altLang="ru-RU" sz="2000" dirty="0">
                <a:solidFill>
                  <a:srgbClr val="002060"/>
                </a:solidFill>
              </a:rPr>
              <a:t> стану в </a:t>
            </a:r>
            <a:r>
              <a:rPr lang="ru-RU" altLang="ru-RU" sz="2000" dirty="0" err="1" smtClean="0">
                <a:solidFill>
                  <a:srgbClr val="002060"/>
                </a:solidFill>
              </a:rPr>
              <a:t>кристалічний</a:t>
            </a:r>
            <a:r>
              <a:rPr lang="ru-RU" altLang="ru-RU" sz="2000" dirty="0" smtClean="0">
                <a:solidFill>
                  <a:srgbClr val="002060"/>
                </a:solidFill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altLang="ru-RU" sz="2000" dirty="0" err="1" smtClean="0">
                <a:solidFill>
                  <a:srgbClr val="002060"/>
                </a:solidFill>
              </a:rPr>
              <a:t>Кристалізація</a:t>
            </a:r>
            <a:r>
              <a:rPr lang="ru-RU" altLang="ru-RU" sz="2000" dirty="0" smtClean="0">
                <a:solidFill>
                  <a:srgbClr val="002060"/>
                </a:solidFill>
              </a:rPr>
              <a:t> </a:t>
            </a:r>
            <a:r>
              <a:rPr lang="ru-RU" altLang="ru-RU" sz="2000" dirty="0" err="1">
                <a:solidFill>
                  <a:srgbClr val="002060"/>
                </a:solidFill>
              </a:rPr>
              <a:t>відбувається</a:t>
            </a:r>
            <a:r>
              <a:rPr lang="ru-RU" altLang="ru-RU" sz="2000" dirty="0">
                <a:solidFill>
                  <a:srgbClr val="002060"/>
                </a:solidFill>
              </a:rPr>
              <a:t> за </a:t>
            </a:r>
            <a:r>
              <a:rPr lang="ru-RU" altLang="ru-RU" sz="2000" dirty="0" err="1">
                <a:solidFill>
                  <a:srgbClr val="002060"/>
                </a:solidFill>
              </a:rPr>
              <a:t>тієї</a:t>
            </a:r>
            <a:r>
              <a:rPr lang="ru-RU" altLang="ru-RU" sz="2000" dirty="0">
                <a:solidFill>
                  <a:srgbClr val="002060"/>
                </a:solidFill>
              </a:rPr>
              <a:t> ж </a:t>
            </a:r>
            <a:r>
              <a:rPr lang="ru-RU" altLang="ru-RU" sz="2000" dirty="0" err="1">
                <a:solidFill>
                  <a:srgbClr val="002060"/>
                </a:solidFill>
              </a:rPr>
              <a:t>температури</a:t>
            </a:r>
            <a:r>
              <a:rPr lang="ru-RU" altLang="ru-RU" sz="2000" dirty="0">
                <a:solidFill>
                  <a:srgbClr val="002060"/>
                </a:solidFill>
              </a:rPr>
              <a:t>, </a:t>
            </a:r>
            <a:r>
              <a:rPr lang="ru-RU" altLang="ru-RU" sz="2000" dirty="0" err="1">
                <a:solidFill>
                  <a:srgbClr val="002060"/>
                </a:solidFill>
              </a:rPr>
              <a:t>що</a:t>
            </a:r>
            <a:r>
              <a:rPr lang="ru-RU" altLang="ru-RU" sz="2000" dirty="0">
                <a:solidFill>
                  <a:srgbClr val="002060"/>
                </a:solidFill>
              </a:rPr>
              <a:t> й </a:t>
            </a:r>
            <a:r>
              <a:rPr lang="ru-RU" altLang="ru-RU" sz="2000" dirty="0" err="1">
                <a:solidFill>
                  <a:srgbClr val="002060"/>
                </a:solidFill>
              </a:rPr>
              <a:t>плавлення</a:t>
            </a:r>
            <a:r>
              <a:rPr lang="ru-RU" altLang="ru-RU" sz="2000" dirty="0" smtClean="0">
                <a:solidFill>
                  <a:srgbClr val="002060"/>
                </a:solidFill>
              </a:rPr>
              <a:t>.</a:t>
            </a:r>
          </a:p>
          <a:p>
            <a:pPr marL="0" indent="0"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У </a:t>
            </a:r>
            <a:r>
              <a:rPr lang="ru-RU" sz="2000" dirty="0" err="1" smtClean="0">
                <a:solidFill>
                  <a:srgbClr val="002060"/>
                </a:solidFill>
              </a:rPr>
              <a:t>процесі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dirty="0" err="1" smtClean="0">
                <a:solidFill>
                  <a:srgbClr val="002060"/>
                </a:solidFill>
              </a:rPr>
              <a:t>кристалізації</a:t>
            </a:r>
            <a:r>
              <a:rPr lang="ru-RU" sz="2000" dirty="0" smtClean="0">
                <a:solidFill>
                  <a:srgbClr val="002060"/>
                </a:solidFill>
              </a:rPr>
              <a:t> температура не </a:t>
            </a:r>
            <a:r>
              <a:rPr lang="ru-RU" sz="2000" dirty="0" err="1" smtClean="0">
                <a:solidFill>
                  <a:srgbClr val="002060"/>
                </a:solidFill>
              </a:rPr>
              <a:t>змінюється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2530" name="Рисунок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484313"/>
            <a:ext cx="7007225" cy="4795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700"/>
                            </p:stCondLst>
                            <p:childTnLst>
                              <p:par>
                                <p:cTn id="1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300"/>
                            </p:stCondLst>
                            <p:childTnLst>
                              <p:par>
                                <p:cTn id="1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>
          <a:xfrm>
            <a:off x="684213" y="115888"/>
            <a:ext cx="6840537" cy="1152525"/>
          </a:xfrm>
        </p:spPr>
        <p:txBody>
          <a:bodyPr/>
          <a:lstStyle/>
          <a:p>
            <a:pPr algn="ctr"/>
            <a:r>
              <a:rPr lang="uk-UA" sz="3200" smtClean="0">
                <a:solidFill>
                  <a:srgbClr val="C00000"/>
                </a:solidFill>
              </a:rPr>
              <a:t>Графік процеса плавлення і кристалізації</a:t>
            </a:r>
            <a:endParaRPr lang="en-US" sz="3200" smtClean="0">
              <a:solidFill>
                <a:srgbClr val="C00000"/>
              </a:solidFill>
            </a:endParaRPr>
          </a:p>
        </p:txBody>
      </p:sp>
      <p:pic>
        <p:nvPicPr>
          <p:cNvPr id="23554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268413"/>
            <a:ext cx="864235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4325" y="476250"/>
            <a:ext cx="3889375" cy="1584325"/>
          </a:xfrm>
        </p:spPr>
        <p:txBody>
          <a:bodyPr/>
          <a:lstStyle/>
          <a:p>
            <a:r>
              <a:rPr lang="uk-UA" smtClean="0">
                <a:solidFill>
                  <a:srgbClr val="C00000"/>
                </a:solidFill>
              </a:rPr>
              <a:t>Задача1 </a:t>
            </a:r>
            <a:r>
              <a:rPr lang="uk-UA" smtClean="0">
                <a:solidFill>
                  <a:srgbClr val="002060"/>
                </a:solidFill>
              </a:rPr>
              <a:t>Охарактеризувати графік залежності температури кристалічної речовини від часу.Визначити що це за речовина?</a:t>
            </a:r>
            <a:endParaRPr lang="en-US" smtClean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067175" y="260350"/>
            <a:ext cx="4929188" cy="403225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11188" y="5084763"/>
            <a:ext cx="6483350" cy="1000125"/>
          </a:xfrm>
        </p:spPr>
        <p:txBody>
          <a:bodyPr/>
          <a:lstStyle/>
          <a:p>
            <a:r>
              <a:rPr lang="ru-RU" sz="2000" smtClean="0">
                <a:solidFill>
                  <a:srgbClr val="002060"/>
                </a:solidFill>
              </a:rPr>
              <a:t>Відповідь:речовина - алюміній  в рідкому стан</a:t>
            </a:r>
            <a:r>
              <a:rPr lang="uk-UA" sz="2000" smtClean="0">
                <a:solidFill>
                  <a:srgbClr val="002060"/>
                </a:solidFill>
              </a:rPr>
              <a:t>і починає кристалізуватися і потім охолоджується до 20</a:t>
            </a:r>
            <a:r>
              <a:rPr lang="uk-UA" sz="2000" smtClean="0">
                <a:solidFill>
                  <a:srgbClr val="002060"/>
                </a:solidFill>
                <a:latin typeface="Corbel" pitchFamily="34" charset="0"/>
              </a:rPr>
              <a:t>°С</a:t>
            </a:r>
            <a:r>
              <a:rPr lang="uk-UA" sz="2000" smtClean="0">
                <a:solidFill>
                  <a:srgbClr val="002060"/>
                </a:solidFill>
              </a:rPr>
              <a:t> </a:t>
            </a:r>
            <a:endParaRPr lang="en-US" sz="20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288" y="188913"/>
            <a:ext cx="3671887" cy="2016125"/>
          </a:xfrm>
        </p:spPr>
        <p:txBody>
          <a:bodyPr/>
          <a:lstStyle/>
          <a:p>
            <a:r>
              <a:rPr lang="uk-UA" smtClean="0">
                <a:solidFill>
                  <a:srgbClr val="C00000"/>
                </a:solidFill>
              </a:rPr>
              <a:t>Задача2 </a:t>
            </a:r>
            <a:r>
              <a:rPr lang="uk-UA" smtClean="0">
                <a:solidFill>
                  <a:srgbClr val="002060"/>
                </a:solidFill>
              </a:rPr>
              <a:t>Охарактеризувати графік залежності температури кристалічної речовини від часу. Визначити що це за речовина?</a:t>
            </a:r>
            <a:endParaRPr lang="en-US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03575" y="1268413"/>
            <a:ext cx="5357813" cy="3816350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09600" y="5300663"/>
            <a:ext cx="7707313" cy="1217612"/>
          </a:xfrm>
        </p:spPr>
        <p:txBody>
          <a:bodyPr/>
          <a:lstStyle/>
          <a:p>
            <a:r>
              <a:rPr lang="uk-UA" sz="1800" smtClean="0">
                <a:solidFill>
                  <a:srgbClr val="002060"/>
                </a:solidFill>
                <a:latin typeface="Arial" charset="0"/>
                <a:cs typeface="Arial" charset="0"/>
              </a:rPr>
              <a:t>Відповідь: речовина – олово в твердому стані при -30°С нагрівається до 232°С  за 20 хв, потім плавиться 10 хв і в рідкому стані нагрівається далі</a:t>
            </a:r>
            <a:endParaRPr lang="en-US" sz="1800" smtClean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188913"/>
            <a:ext cx="8640762" cy="1368425"/>
          </a:xfrm>
        </p:spPr>
        <p:txBody>
          <a:bodyPr/>
          <a:lstStyle/>
          <a:p>
            <a:r>
              <a:rPr lang="uk-UA" sz="2400" smtClean="0">
                <a:solidFill>
                  <a:srgbClr val="C00000"/>
                </a:solidFill>
              </a:rPr>
              <a:t>Задача3 </a:t>
            </a:r>
            <a:r>
              <a:rPr lang="uk-UA" sz="2400" smtClean="0">
                <a:solidFill>
                  <a:srgbClr val="002060"/>
                </a:solidFill>
              </a:rPr>
              <a:t>Охарактеризувати графік залежності температури кристалічної речовини від часу. Визначити що це за речовина?</a:t>
            </a:r>
            <a:endParaRPr lang="en-US" sz="2400" smtClean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6525" y="1773238"/>
            <a:ext cx="6186488" cy="2719387"/>
          </a:xfrm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5288" y="5013325"/>
            <a:ext cx="7993062" cy="1360488"/>
          </a:xfrm>
        </p:spPr>
        <p:txBody>
          <a:bodyPr/>
          <a:lstStyle/>
          <a:p>
            <a:pPr>
              <a:buClr>
                <a:srgbClr val="90C226"/>
              </a:buClr>
            </a:pPr>
            <a:r>
              <a:rPr lang="uk-UA" sz="1800" smtClean="0">
                <a:solidFill>
                  <a:srgbClr val="002060"/>
                </a:solidFill>
                <a:latin typeface="Arial" charset="0"/>
                <a:cs typeface="Arial" charset="0"/>
              </a:rPr>
              <a:t>Відповідь: речовина – свинець в рідкому стані при 357°С охолоджується до 327°С  за 5 хв, потім плавиться 6 хв. і в твердому стані охолоджується далі</a:t>
            </a:r>
            <a:endParaRPr lang="en-US" sz="180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>
          <a:xfrm>
            <a:off x="1258888" y="333375"/>
            <a:ext cx="7126287" cy="1816100"/>
          </a:xfrm>
        </p:spPr>
        <p:txBody>
          <a:bodyPr/>
          <a:lstStyle/>
          <a:p>
            <a:r>
              <a:rPr lang="uk-UA" sz="6000" smtClean="0">
                <a:solidFill>
                  <a:srgbClr val="FF0000"/>
                </a:solidFill>
              </a:rPr>
              <a:t>Дякую за увагу!</a:t>
            </a:r>
            <a:endParaRPr lang="ru-RU" sz="6000" smtClean="0">
              <a:solidFill>
                <a:srgbClr val="FF0000"/>
              </a:solidFill>
            </a:endParaRPr>
          </a:p>
        </p:txBody>
      </p:sp>
      <p:pic>
        <p:nvPicPr>
          <p:cNvPr id="28674" name="Picture 2" descr="C:\Documents and Settings\User\Рабочий стол\Конкурс Сластіна О.П\629438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762125"/>
            <a:ext cx="5040313" cy="364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751</TotalTime>
  <Words>180</Words>
  <Application>Microsoft Office PowerPoint</Application>
  <PresentationFormat>Экран (4:3)</PresentationFormat>
  <Paragraphs>22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Trebuchet MS</vt:lpstr>
      <vt:lpstr>Arial</vt:lpstr>
      <vt:lpstr>Wingdings 3</vt:lpstr>
      <vt:lpstr>Calibri</vt:lpstr>
      <vt:lpstr>Corbel</vt:lpstr>
      <vt:lpstr>Аспект</vt:lpstr>
      <vt:lpstr>Аспект</vt:lpstr>
      <vt:lpstr>Аспект</vt:lpstr>
      <vt:lpstr>Аспект</vt:lpstr>
      <vt:lpstr>Слайд 1</vt:lpstr>
      <vt:lpstr>Слайд 2</vt:lpstr>
      <vt:lpstr>Слайд 3</vt:lpstr>
      <vt:lpstr>Графік процеса плавлення і кристалізації</vt:lpstr>
      <vt:lpstr>Задача1 Охарактеризувати графік залежності температури кристалічної речовини від часу.Визначити що це за речовина?</vt:lpstr>
      <vt:lpstr>Задача2 Охарактеризувати графік залежності температури кристалічної речовини від часу. Визначити що це за речовина?</vt:lpstr>
      <vt:lpstr>Задача3 Охарактеризувати графік залежності температури кристалічної речовини від часу. Визначити що це за речовина?</vt:lpstr>
      <vt:lpstr>Дякую за увагу!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уроку:</dc:title>
  <dc:creator>User</dc:creator>
  <cp:lastModifiedBy>XTreme.ws</cp:lastModifiedBy>
  <cp:revision>87</cp:revision>
  <dcterms:created xsi:type="dcterms:W3CDTF">2014-05-13T12:28:30Z</dcterms:created>
  <dcterms:modified xsi:type="dcterms:W3CDTF">2023-04-10T09:01:55Z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994374</vt:lpwstr>
  </property>
  <property fmtid="{D5CDD505-2E9C-101B-9397-08002B2CF9AE}" pid="3" name="NXPowerLiteVersion">
    <vt:lpwstr>D4.1.4</vt:lpwstr>
  </property>
</Properties>
</file>