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3" r:id="rId1"/>
  </p:sldMasterIdLst>
  <p:notesMasterIdLst>
    <p:notesMasterId r:id="rId17"/>
  </p:notesMasterIdLst>
  <p:sldIdLst>
    <p:sldId id="326" r:id="rId2"/>
    <p:sldId id="339" r:id="rId3"/>
    <p:sldId id="313" r:id="rId4"/>
    <p:sldId id="340" r:id="rId5"/>
    <p:sldId id="333" r:id="rId6"/>
    <p:sldId id="335" r:id="rId7"/>
    <p:sldId id="336" r:id="rId8"/>
    <p:sldId id="338" r:id="rId9"/>
    <p:sldId id="256" r:id="rId10"/>
    <p:sldId id="337" r:id="rId11"/>
    <p:sldId id="331" r:id="rId12"/>
    <p:sldId id="332" r:id="rId13"/>
    <p:sldId id="328" r:id="rId14"/>
    <p:sldId id="341" r:id="rId15"/>
    <p:sldId id="33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0A2"/>
    <a:srgbClr val="9A4226"/>
    <a:srgbClr val="663300"/>
    <a:srgbClr val="FFFF00"/>
    <a:srgbClr val="E8FFC1"/>
    <a:srgbClr val="00BCD4"/>
    <a:srgbClr val="A5ECD7"/>
    <a:srgbClr val="0278AE"/>
    <a:srgbClr val="2485A8"/>
    <a:srgbClr val="2A8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00" autoAdjust="0"/>
  </p:normalViewPr>
  <p:slideViewPr>
    <p:cSldViewPr snapToGrid="0">
      <p:cViewPr varScale="1">
        <p:scale>
          <a:sx n="79" d="100"/>
          <a:sy n="79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7F9B4-9B2F-411E-9E3C-3D9D9D61116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286B0-E2A1-4ED1-875F-6E9EC198BA9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4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286B0-E2A1-4ED1-875F-6E9EC198BA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7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7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45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89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99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0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0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7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7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7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86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7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openxmlformats.org/officeDocument/2006/relationships/image" Target="../media/image21.jpg"/><Relationship Id="rId4" Type="http://schemas.openxmlformats.org/officeDocument/2006/relationships/image" Target="../media/image17.pn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E3D77B31-D3CA-4196-A466-593B43F83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3971" y="1173631"/>
            <a:ext cx="6189493" cy="51905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Роботу </a:t>
            </a: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виконала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Ульвіє Сеїтосманова</a:t>
            </a:r>
            <a:r>
              <a:rPr lang="ru-RU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 студентка І курсу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Фахового</a:t>
            </a:r>
            <a:r>
              <a:rPr lang="ru-RU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коледжу</a:t>
            </a:r>
            <a:r>
              <a:rPr lang="ru-RU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КЗВО «</a:t>
            </a: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Академія</a:t>
            </a:r>
            <a:r>
              <a:rPr lang="ru-RU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Мистецтв ім. Павла Чубинського</a:t>
            </a:r>
            <a:r>
              <a:rPr lang="ru-RU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uk-UA" sz="2000" kern="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Науковий керівник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b="1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Віктор Анатолійович Зінченко,  </a:t>
            </a: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доцент, </a:t>
            </a:r>
            <a:r>
              <a:rPr lang="uk-UA" sz="2000" kern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к.і.н</a:t>
            </a: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., заслужений працівник культури України</a:t>
            </a:r>
            <a:r>
              <a:rPr lang="uk-UA" sz="2000" b="1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КЗВО «Академія Мистецтв ім. Павла Чубинського»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uk-UA" sz="2000" kern="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Наукові консультанти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Айдер Сеїтосманов, експерт </a:t>
            </a:r>
            <a:r>
              <a:rPr lang="en-US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SALAR International,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Тетяна Борисенко, Завідуюча кафедрою мистецтв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КЗВО «Академія Мистецтв ім. Павла Чубинського»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uk-UA" sz="1600" kern="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A7E62-A0F0-45CB-8A66-6D64EADCEEBD}"/>
              </a:ext>
            </a:extLst>
          </p:cNvPr>
          <p:cNvSpPr txBox="1"/>
          <p:nvPr/>
        </p:nvSpPr>
        <p:spPr>
          <a:xfrm>
            <a:off x="2459143" y="188834"/>
            <a:ext cx="7026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Історія </a:t>
            </a:r>
            <a:r>
              <a:rPr lang="uk-UA" sz="3200" b="1" dirty="0" err="1">
                <a:solidFill>
                  <a:srgbClr val="FFFF00"/>
                </a:solidFill>
              </a:rPr>
              <a:t>гугюма</a:t>
            </a:r>
            <a:r>
              <a:rPr lang="uk-UA" sz="3200" b="1" dirty="0">
                <a:solidFill>
                  <a:srgbClr val="FFFF00"/>
                </a:solidFill>
              </a:rPr>
              <a:t>, який врятував життя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EE1368-FA80-2DD3-C26D-80D6689F6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364" y="969466"/>
            <a:ext cx="4154402" cy="559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карта&#10;&#10;Автоматично згенерований опис">
            <a:extLst>
              <a:ext uri="{FF2B5EF4-FFF2-40B4-BE49-F238E27FC236}">
                <a16:creationId xmlns:a16="http://schemas.microsoft.com/office/drawing/2014/main" id="{3D8844EB-E424-A559-2E87-217C38AB9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97" y="1496497"/>
            <a:ext cx="7219950" cy="433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B02598-E42C-89C6-90A7-90745DC84023}"/>
              </a:ext>
            </a:extLst>
          </p:cNvPr>
          <p:cNvSpPr txBox="1"/>
          <p:nvPr/>
        </p:nvSpPr>
        <p:spPr>
          <a:xfrm>
            <a:off x="3111104" y="22815"/>
            <a:ext cx="9080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Надписи на глечику </a:t>
            </a: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 інтерв’ю зі свідками </a:t>
            </a:r>
            <a:r>
              <a:rPr lang="LID4096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дозволяють встановити </a:t>
            </a: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рік</a:t>
            </a:r>
            <a:r>
              <a:rPr lang="LID4096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 місце </a:t>
            </a:r>
            <a:r>
              <a:rPr lang="LID4096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його виготовлення.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93509D-8E80-B5ED-1C23-F08A76853128}"/>
              </a:ext>
            </a:extLst>
          </p:cNvPr>
          <p:cNvSpPr txBox="1"/>
          <p:nvPr/>
        </p:nvSpPr>
        <p:spPr>
          <a:xfrm>
            <a:off x="4449809" y="5704990"/>
            <a:ext cx="8131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</a:t>
            </a:r>
            <a:r>
              <a:rPr lang="LID4096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айстерн</a:t>
            </a: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я</a:t>
            </a:r>
            <a:r>
              <a:rPr lang="LID4096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бляхаря </a:t>
            </a: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знаходилась в </a:t>
            </a:r>
            <a:r>
              <a:rPr lang="uk-UA" sz="32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Карасувбазар</a:t>
            </a: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LID4096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Білогірськ</a:t>
            </a: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endParaRPr lang="LID4096" sz="32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6D82C6D-24C5-B6F0-3C28-D65E9B965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saturation sat="56000"/>
                    </a14:imgEffect>
                    <a14:imgEffect>
                      <a14:brightnessContrast bright="9000"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596" y="22815"/>
            <a:ext cx="3164700" cy="3023911"/>
          </a:xfrm>
          <a:prstGeom prst="rect">
            <a:avLst/>
          </a:prstGeom>
        </p:spPr>
      </p:pic>
      <p:pic>
        <p:nvPicPr>
          <p:cNvPr id="11" name="Місце для вмісту 7">
            <a:extLst>
              <a:ext uri="{FF2B5EF4-FFF2-40B4-BE49-F238E27FC236}">
                <a16:creationId xmlns:a16="http://schemas.microsoft.com/office/drawing/2014/main" id="{B9989E81-0A08-C2BF-3BE3-21B9EEC7F10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2000"/>
                    </a14:imgEffect>
                    <a14:imgEffect>
                      <a14:brightnessContrast bright="4000"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95" y="3383051"/>
            <a:ext cx="4376264" cy="32559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EE4726-3083-5D6F-D215-6A0EA051D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0147" y="3521353"/>
            <a:ext cx="557158" cy="6047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614DED-DEB3-FB67-C065-2A4AE5A352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232" y="1298791"/>
            <a:ext cx="594829" cy="6456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EA1CFF-7C03-6F42-E13B-D50B5FC07100}"/>
              </a:ext>
            </a:extLst>
          </p:cNvPr>
          <p:cNvSpPr txBox="1"/>
          <p:nvPr/>
        </p:nvSpPr>
        <p:spPr>
          <a:xfrm>
            <a:off x="9605767" y="4167741"/>
            <a:ext cx="1569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Ускут</a:t>
            </a:r>
            <a:endParaRPr lang="LID4096" sz="2800" dirty="0">
              <a:solidFill>
                <a:srgbClr val="FFC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B8BB70-6CCE-4615-1330-BAE935DAD0EB}"/>
              </a:ext>
            </a:extLst>
          </p:cNvPr>
          <p:cNvSpPr txBox="1"/>
          <p:nvPr/>
        </p:nvSpPr>
        <p:spPr>
          <a:xfrm>
            <a:off x="6335976" y="1633873"/>
            <a:ext cx="2232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Карасувбазар</a:t>
            </a:r>
            <a:r>
              <a:rPr lang="uk-UA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LID4096" sz="2800" dirty="0">
              <a:solidFill>
                <a:srgbClr val="FFC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D28CB-FFC5-E674-0E2E-43C93DCFE3F4}"/>
              </a:ext>
            </a:extLst>
          </p:cNvPr>
          <p:cNvSpPr txBox="1"/>
          <p:nvPr/>
        </p:nvSpPr>
        <p:spPr>
          <a:xfrm>
            <a:off x="7730552" y="4838283"/>
            <a:ext cx="1569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Алушта</a:t>
            </a:r>
            <a:endParaRPr lang="LID4096" sz="2800" dirty="0">
              <a:solidFill>
                <a:srgbClr val="FFC000"/>
              </a:solidFill>
            </a:endParaRPr>
          </a:p>
        </p:txBody>
      </p:sp>
      <p:sp>
        <p:nvSpPr>
          <p:cNvPr id="6" name="Полілінія: фігура 5">
            <a:extLst>
              <a:ext uri="{FF2B5EF4-FFF2-40B4-BE49-F238E27FC236}">
                <a16:creationId xmlns:a16="http://schemas.microsoft.com/office/drawing/2014/main" id="{AA0B85D6-AC6E-CB54-2DE7-EFADA642668F}"/>
              </a:ext>
            </a:extLst>
          </p:cNvPr>
          <p:cNvSpPr/>
          <p:nvPr/>
        </p:nvSpPr>
        <p:spPr>
          <a:xfrm>
            <a:off x="8788341" y="2071310"/>
            <a:ext cx="790575" cy="2029708"/>
          </a:xfrm>
          <a:custGeom>
            <a:avLst/>
            <a:gdLst>
              <a:gd name="connsiteX0" fmla="*/ 0 w 790575"/>
              <a:gd name="connsiteY0" fmla="*/ 0 h 2029708"/>
              <a:gd name="connsiteX1" fmla="*/ 47625 w 790575"/>
              <a:gd name="connsiteY1" fmla="*/ 38100 h 2029708"/>
              <a:gd name="connsiteX2" fmla="*/ 247650 w 790575"/>
              <a:gd name="connsiteY2" fmla="*/ 257175 h 2029708"/>
              <a:gd name="connsiteX3" fmla="*/ 266700 w 790575"/>
              <a:gd name="connsiteY3" fmla="*/ 285750 h 2029708"/>
              <a:gd name="connsiteX4" fmla="*/ 295275 w 790575"/>
              <a:gd name="connsiteY4" fmla="*/ 381000 h 2029708"/>
              <a:gd name="connsiteX5" fmla="*/ 304800 w 790575"/>
              <a:gd name="connsiteY5" fmla="*/ 428625 h 2029708"/>
              <a:gd name="connsiteX6" fmla="*/ 323850 w 790575"/>
              <a:gd name="connsiteY6" fmla="*/ 657225 h 2029708"/>
              <a:gd name="connsiteX7" fmla="*/ 333375 w 790575"/>
              <a:gd name="connsiteY7" fmla="*/ 695325 h 2029708"/>
              <a:gd name="connsiteX8" fmla="*/ 323850 w 790575"/>
              <a:gd name="connsiteY8" fmla="*/ 819150 h 2029708"/>
              <a:gd name="connsiteX9" fmla="*/ 314325 w 790575"/>
              <a:gd name="connsiteY9" fmla="*/ 904875 h 2029708"/>
              <a:gd name="connsiteX10" fmla="*/ 323850 w 790575"/>
              <a:gd name="connsiteY10" fmla="*/ 1038225 h 2029708"/>
              <a:gd name="connsiteX11" fmla="*/ 352425 w 790575"/>
              <a:gd name="connsiteY11" fmla="*/ 1123950 h 2029708"/>
              <a:gd name="connsiteX12" fmla="*/ 371475 w 790575"/>
              <a:gd name="connsiteY12" fmla="*/ 1162050 h 2029708"/>
              <a:gd name="connsiteX13" fmla="*/ 390525 w 790575"/>
              <a:gd name="connsiteY13" fmla="*/ 1209675 h 2029708"/>
              <a:gd name="connsiteX14" fmla="*/ 428625 w 790575"/>
              <a:gd name="connsiteY14" fmla="*/ 1295400 h 2029708"/>
              <a:gd name="connsiteX15" fmla="*/ 447675 w 790575"/>
              <a:gd name="connsiteY15" fmla="*/ 1371600 h 2029708"/>
              <a:gd name="connsiteX16" fmla="*/ 457200 w 790575"/>
              <a:gd name="connsiteY16" fmla="*/ 1409700 h 2029708"/>
              <a:gd name="connsiteX17" fmla="*/ 495300 w 790575"/>
              <a:gd name="connsiteY17" fmla="*/ 1543050 h 2029708"/>
              <a:gd name="connsiteX18" fmla="*/ 523875 w 790575"/>
              <a:gd name="connsiteY18" fmla="*/ 1590675 h 2029708"/>
              <a:gd name="connsiteX19" fmla="*/ 609600 w 790575"/>
              <a:gd name="connsiteY19" fmla="*/ 1666875 h 2029708"/>
              <a:gd name="connsiteX20" fmla="*/ 638175 w 790575"/>
              <a:gd name="connsiteY20" fmla="*/ 1704975 h 2029708"/>
              <a:gd name="connsiteX21" fmla="*/ 676275 w 790575"/>
              <a:gd name="connsiteY21" fmla="*/ 1771650 h 2029708"/>
              <a:gd name="connsiteX22" fmla="*/ 695325 w 790575"/>
              <a:gd name="connsiteY22" fmla="*/ 1819275 h 2029708"/>
              <a:gd name="connsiteX23" fmla="*/ 733425 w 790575"/>
              <a:gd name="connsiteY23" fmla="*/ 1924050 h 2029708"/>
              <a:gd name="connsiteX24" fmla="*/ 752475 w 790575"/>
              <a:gd name="connsiteY24" fmla="*/ 1952625 h 2029708"/>
              <a:gd name="connsiteX25" fmla="*/ 781050 w 790575"/>
              <a:gd name="connsiteY25" fmla="*/ 2028825 h 2029708"/>
              <a:gd name="connsiteX26" fmla="*/ 790575 w 790575"/>
              <a:gd name="connsiteY26" fmla="*/ 2009775 h 202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90575" h="2029708">
                <a:moveTo>
                  <a:pt x="0" y="0"/>
                </a:moveTo>
                <a:cubicBezTo>
                  <a:pt x="15875" y="12700"/>
                  <a:pt x="32821" y="24167"/>
                  <a:pt x="47625" y="38100"/>
                </a:cubicBezTo>
                <a:cubicBezTo>
                  <a:pt x="107311" y="94275"/>
                  <a:pt x="200266" y="186100"/>
                  <a:pt x="247650" y="257175"/>
                </a:cubicBezTo>
                <a:lnTo>
                  <a:pt x="266700" y="285750"/>
                </a:lnTo>
                <a:cubicBezTo>
                  <a:pt x="291444" y="409468"/>
                  <a:pt x="257681" y="255687"/>
                  <a:pt x="295275" y="381000"/>
                </a:cubicBezTo>
                <a:cubicBezTo>
                  <a:pt x="299927" y="396507"/>
                  <a:pt x="301625" y="412750"/>
                  <a:pt x="304800" y="428625"/>
                </a:cubicBezTo>
                <a:cubicBezTo>
                  <a:pt x="308243" y="476830"/>
                  <a:pt x="315873" y="601388"/>
                  <a:pt x="323850" y="657225"/>
                </a:cubicBezTo>
                <a:cubicBezTo>
                  <a:pt x="325701" y="670184"/>
                  <a:pt x="330200" y="682625"/>
                  <a:pt x="333375" y="695325"/>
                </a:cubicBezTo>
                <a:cubicBezTo>
                  <a:pt x="330200" y="736600"/>
                  <a:pt x="327598" y="777923"/>
                  <a:pt x="323850" y="819150"/>
                </a:cubicBezTo>
                <a:cubicBezTo>
                  <a:pt x="321247" y="847783"/>
                  <a:pt x="314325" y="876124"/>
                  <a:pt x="314325" y="904875"/>
                </a:cubicBezTo>
                <a:cubicBezTo>
                  <a:pt x="314325" y="949438"/>
                  <a:pt x="318929" y="993934"/>
                  <a:pt x="323850" y="1038225"/>
                </a:cubicBezTo>
                <a:cubicBezTo>
                  <a:pt x="326716" y="1064023"/>
                  <a:pt x="342626" y="1101902"/>
                  <a:pt x="352425" y="1123950"/>
                </a:cubicBezTo>
                <a:cubicBezTo>
                  <a:pt x="358192" y="1136925"/>
                  <a:pt x="365708" y="1149075"/>
                  <a:pt x="371475" y="1162050"/>
                </a:cubicBezTo>
                <a:cubicBezTo>
                  <a:pt x="378419" y="1177674"/>
                  <a:pt x="383581" y="1194051"/>
                  <a:pt x="390525" y="1209675"/>
                </a:cubicBezTo>
                <a:cubicBezTo>
                  <a:pt x="408746" y="1250672"/>
                  <a:pt x="414507" y="1249518"/>
                  <a:pt x="428625" y="1295400"/>
                </a:cubicBezTo>
                <a:cubicBezTo>
                  <a:pt x="436325" y="1320424"/>
                  <a:pt x="441325" y="1346200"/>
                  <a:pt x="447675" y="1371600"/>
                </a:cubicBezTo>
                <a:cubicBezTo>
                  <a:pt x="450850" y="1384300"/>
                  <a:pt x="454633" y="1396863"/>
                  <a:pt x="457200" y="1409700"/>
                </a:cubicBezTo>
                <a:cubicBezTo>
                  <a:pt x="474256" y="1494979"/>
                  <a:pt x="463865" y="1486468"/>
                  <a:pt x="495300" y="1543050"/>
                </a:cubicBezTo>
                <a:cubicBezTo>
                  <a:pt x="504291" y="1559234"/>
                  <a:pt x="512509" y="1576062"/>
                  <a:pt x="523875" y="1590675"/>
                </a:cubicBezTo>
                <a:cubicBezTo>
                  <a:pt x="562000" y="1639693"/>
                  <a:pt x="564193" y="1621468"/>
                  <a:pt x="609600" y="1666875"/>
                </a:cubicBezTo>
                <a:cubicBezTo>
                  <a:pt x="620825" y="1678100"/>
                  <a:pt x="628948" y="1692057"/>
                  <a:pt x="638175" y="1704975"/>
                </a:cubicBezTo>
                <a:cubicBezTo>
                  <a:pt x="656202" y="1730213"/>
                  <a:pt x="663143" y="1742104"/>
                  <a:pt x="676275" y="1771650"/>
                </a:cubicBezTo>
                <a:cubicBezTo>
                  <a:pt x="683219" y="1787274"/>
                  <a:pt x="690412" y="1802898"/>
                  <a:pt x="695325" y="1819275"/>
                </a:cubicBezTo>
                <a:cubicBezTo>
                  <a:pt x="720370" y="1902757"/>
                  <a:pt x="682688" y="1832723"/>
                  <a:pt x="733425" y="1924050"/>
                </a:cubicBezTo>
                <a:cubicBezTo>
                  <a:pt x="738984" y="1934057"/>
                  <a:pt x="747355" y="1942386"/>
                  <a:pt x="752475" y="1952625"/>
                </a:cubicBezTo>
                <a:cubicBezTo>
                  <a:pt x="762274" y="1972224"/>
                  <a:pt x="767011" y="2014786"/>
                  <a:pt x="781050" y="2028825"/>
                </a:cubicBezTo>
                <a:cubicBezTo>
                  <a:pt x="786070" y="2033845"/>
                  <a:pt x="787400" y="2016125"/>
                  <a:pt x="790575" y="2009775"/>
                </a:cubicBezTo>
              </a:path>
            </a:pathLst>
          </a:custGeom>
          <a:ln w="57150"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197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617AB8-811D-B8D4-1055-D4497394228A}"/>
              </a:ext>
            </a:extLst>
          </p:cNvPr>
          <p:cNvSpPr txBox="1"/>
          <p:nvPr/>
        </p:nvSpPr>
        <p:spPr>
          <a:xfrm>
            <a:off x="3931811" y="215610"/>
            <a:ext cx="863315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 ранку 18 травня 1944р., прабабуся </a:t>
            </a:r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Мумінє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у якої в родині було 10 дітей, збирала речі. Серед цих речей опинився мідний глечик. </a:t>
            </a:r>
          </a:p>
          <a:p>
            <a:endParaRPr lang="uk-UA" sz="32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8D9FD-67CD-9A36-D262-5F1F7823227A}"/>
              </a:ext>
            </a:extLst>
          </p:cNvPr>
          <p:cNvSpPr txBox="1"/>
          <p:nvPr/>
        </p:nvSpPr>
        <p:spPr>
          <a:xfrm>
            <a:off x="8523246" y="2823225"/>
            <a:ext cx="345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B898-6706-E135-16FE-0D91B020CD68}"/>
              </a:ext>
            </a:extLst>
          </p:cNvPr>
          <p:cNvSpPr txBox="1"/>
          <p:nvPr/>
        </p:nvSpPr>
        <p:spPr>
          <a:xfrm>
            <a:off x="124746" y="3054057"/>
            <a:ext cx="40460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Спорожніле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кримськотатарське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село Ускут, червень,1944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endParaRPr lang="uk-UA" sz="28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Протягом століть в </a:t>
            </a:r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Ускуті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проживало близько 6 тис. мешканців, 95% яких були кримські татари </a:t>
            </a:r>
            <a:endParaRPr lang="uk-UA" sz="32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 descr="Зображення, що містить військова машина, білий&#10;&#10;Автоматично згенерований опис">
            <a:extLst>
              <a:ext uri="{FF2B5EF4-FFF2-40B4-BE49-F238E27FC236}">
                <a16:creationId xmlns:a16="http://schemas.microsoft.com/office/drawing/2014/main" id="{2810365B-034A-7B32-EE31-57DB9FE64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0418"/>
            <a:ext cx="3931811" cy="260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, що містить текст, просто неба, гора, будівля&#10;&#10;Автоматично згенерований опис">
            <a:extLst>
              <a:ext uri="{FF2B5EF4-FFF2-40B4-BE49-F238E27FC236}">
                <a16:creationId xmlns:a16="http://schemas.microsoft.com/office/drawing/2014/main" id="{AFBD7E3F-80BE-8E37-77A4-F6AA5BD2A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806" y="1593702"/>
            <a:ext cx="7896448" cy="526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55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B9B58CC-9EBA-26EA-95D0-A3B0DD248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0301" r="17194" b="8980"/>
          <a:stretch/>
        </p:blipFill>
        <p:spPr>
          <a:xfrm>
            <a:off x="71791" y="585383"/>
            <a:ext cx="7683437" cy="401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олілінія: фігура 21">
            <a:extLst>
              <a:ext uri="{FF2B5EF4-FFF2-40B4-BE49-F238E27FC236}">
                <a16:creationId xmlns:a16="http://schemas.microsoft.com/office/drawing/2014/main" id="{50D2CEFB-5922-B07E-4677-8BC35D2E119A}"/>
              </a:ext>
            </a:extLst>
          </p:cNvPr>
          <p:cNvSpPr/>
          <p:nvPr/>
        </p:nvSpPr>
        <p:spPr>
          <a:xfrm>
            <a:off x="1473614" y="1717810"/>
            <a:ext cx="6022561" cy="2006465"/>
          </a:xfrm>
          <a:custGeom>
            <a:avLst/>
            <a:gdLst>
              <a:gd name="connsiteX0" fmla="*/ 242596 w 4861249"/>
              <a:gd name="connsiteY0" fmla="*/ 1063690 h 2052735"/>
              <a:gd name="connsiteX1" fmla="*/ 195943 w 4861249"/>
              <a:gd name="connsiteY1" fmla="*/ 1054359 h 2052735"/>
              <a:gd name="connsiteX2" fmla="*/ 167951 w 4861249"/>
              <a:gd name="connsiteY2" fmla="*/ 1007706 h 2052735"/>
              <a:gd name="connsiteX3" fmla="*/ 139960 w 4861249"/>
              <a:gd name="connsiteY3" fmla="*/ 951722 h 2052735"/>
              <a:gd name="connsiteX4" fmla="*/ 130629 w 4861249"/>
              <a:gd name="connsiteY4" fmla="*/ 923731 h 2052735"/>
              <a:gd name="connsiteX5" fmla="*/ 111968 w 4861249"/>
              <a:gd name="connsiteY5" fmla="*/ 895739 h 2052735"/>
              <a:gd name="connsiteX6" fmla="*/ 83976 w 4861249"/>
              <a:gd name="connsiteY6" fmla="*/ 830424 h 2052735"/>
              <a:gd name="connsiteX7" fmla="*/ 74645 w 4861249"/>
              <a:gd name="connsiteY7" fmla="*/ 802433 h 2052735"/>
              <a:gd name="connsiteX8" fmla="*/ 37323 w 4861249"/>
              <a:gd name="connsiteY8" fmla="*/ 746449 h 2052735"/>
              <a:gd name="connsiteX9" fmla="*/ 9331 w 4861249"/>
              <a:gd name="connsiteY9" fmla="*/ 662473 h 2052735"/>
              <a:gd name="connsiteX10" fmla="*/ 0 w 4861249"/>
              <a:gd name="connsiteY10" fmla="*/ 634482 h 2052735"/>
              <a:gd name="connsiteX11" fmla="*/ 18662 w 4861249"/>
              <a:gd name="connsiteY11" fmla="*/ 419877 h 2052735"/>
              <a:gd name="connsiteX12" fmla="*/ 55984 w 4861249"/>
              <a:gd name="connsiteY12" fmla="*/ 317241 h 2052735"/>
              <a:gd name="connsiteX13" fmla="*/ 102637 w 4861249"/>
              <a:gd name="connsiteY13" fmla="*/ 270588 h 2052735"/>
              <a:gd name="connsiteX14" fmla="*/ 139960 w 4861249"/>
              <a:gd name="connsiteY14" fmla="*/ 223935 h 2052735"/>
              <a:gd name="connsiteX15" fmla="*/ 214604 w 4861249"/>
              <a:gd name="connsiteY15" fmla="*/ 167951 h 2052735"/>
              <a:gd name="connsiteX16" fmla="*/ 270588 w 4861249"/>
              <a:gd name="connsiteY16" fmla="*/ 130629 h 2052735"/>
              <a:gd name="connsiteX17" fmla="*/ 345233 w 4861249"/>
              <a:gd name="connsiteY17" fmla="*/ 83975 h 2052735"/>
              <a:gd name="connsiteX18" fmla="*/ 410547 w 4861249"/>
              <a:gd name="connsiteY18" fmla="*/ 74645 h 2052735"/>
              <a:gd name="connsiteX19" fmla="*/ 541176 w 4861249"/>
              <a:gd name="connsiteY19" fmla="*/ 46653 h 2052735"/>
              <a:gd name="connsiteX20" fmla="*/ 597160 w 4861249"/>
              <a:gd name="connsiteY20" fmla="*/ 27992 h 2052735"/>
              <a:gd name="connsiteX21" fmla="*/ 737119 w 4861249"/>
              <a:gd name="connsiteY21" fmla="*/ 9331 h 2052735"/>
              <a:gd name="connsiteX22" fmla="*/ 802433 w 4861249"/>
              <a:gd name="connsiteY22" fmla="*/ 0 h 2052735"/>
              <a:gd name="connsiteX23" fmla="*/ 1614196 w 4861249"/>
              <a:gd name="connsiteY23" fmla="*/ 18661 h 2052735"/>
              <a:gd name="connsiteX24" fmla="*/ 1763486 w 4861249"/>
              <a:gd name="connsiteY24" fmla="*/ 55984 h 2052735"/>
              <a:gd name="connsiteX25" fmla="*/ 1819470 w 4861249"/>
              <a:gd name="connsiteY25" fmla="*/ 65314 h 2052735"/>
              <a:gd name="connsiteX26" fmla="*/ 1894115 w 4861249"/>
              <a:gd name="connsiteY26" fmla="*/ 93306 h 2052735"/>
              <a:gd name="connsiteX27" fmla="*/ 1959429 w 4861249"/>
              <a:gd name="connsiteY27" fmla="*/ 111967 h 2052735"/>
              <a:gd name="connsiteX28" fmla="*/ 2108719 w 4861249"/>
              <a:gd name="connsiteY28" fmla="*/ 177282 h 2052735"/>
              <a:gd name="connsiteX29" fmla="*/ 2192694 w 4861249"/>
              <a:gd name="connsiteY29" fmla="*/ 195943 h 2052735"/>
              <a:gd name="connsiteX30" fmla="*/ 2239347 w 4861249"/>
              <a:gd name="connsiteY30" fmla="*/ 214604 h 2052735"/>
              <a:gd name="connsiteX31" fmla="*/ 2276670 w 4861249"/>
              <a:gd name="connsiteY31" fmla="*/ 223935 h 2052735"/>
              <a:gd name="connsiteX32" fmla="*/ 2323323 w 4861249"/>
              <a:gd name="connsiteY32" fmla="*/ 242596 h 2052735"/>
              <a:gd name="connsiteX33" fmla="*/ 2453951 w 4861249"/>
              <a:gd name="connsiteY33" fmla="*/ 279918 h 2052735"/>
              <a:gd name="connsiteX34" fmla="*/ 2528596 w 4861249"/>
              <a:gd name="connsiteY34" fmla="*/ 298580 h 2052735"/>
              <a:gd name="connsiteX35" fmla="*/ 2603241 w 4861249"/>
              <a:gd name="connsiteY35" fmla="*/ 326571 h 2052735"/>
              <a:gd name="connsiteX36" fmla="*/ 2733870 w 4861249"/>
              <a:gd name="connsiteY36" fmla="*/ 363894 h 2052735"/>
              <a:gd name="connsiteX37" fmla="*/ 2836507 w 4861249"/>
              <a:gd name="connsiteY37" fmla="*/ 401216 h 2052735"/>
              <a:gd name="connsiteX38" fmla="*/ 2948474 w 4861249"/>
              <a:gd name="connsiteY38" fmla="*/ 419877 h 2052735"/>
              <a:gd name="connsiteX39" fmla="*/ 3032449 w 4861249"/>
              <a:gd name="connsiteY39" fmla="*/ 447869 h 2052735"/>
              <a:gd name="connsiteX40" fmla="*/ 3097764 w 4861249"/>
              <a:gd name="connsiteY40" fmla="*/ 466531 h 2052735"/>
              <a:gd name="connsiteX41" fmla="*/ 3144417 w 4861249"/>
              <a:gd name="connsiteY41" fmla="*/ 494522 h 2052735"/>
              <a:gd name="connsiteX42" fmla="*/ 3200400 w 4861249"/>
              <a:gd name="connsiteY42" fmla="*/ 503853 h 2052735"/>
              <a:gd name="connsiteX43" fmla="*/ 3303037 w 4861249"/>
              <a:gd name="connsiteY43" fmla="*/ 531845 h 2052735"/>
              <a:gd name="connsiteX44" fmla="*/ 3470988 w 4861249"/>
              <a:gd name="connsiteY44" fmla="*/ 606490 h 2052735"/>
              <a:gd name="connsiteX45" fmla="*/ 3554964 w 4861249"/>
              <a:gd name="connsiteY45" fmla="*/ 671804 h 2052735"/>
              <a:gd name="connsiteX46" fmla="*/ 3582955 w 4861249"/>
              <a:gd name="connsiteY46" fmla="*/ 709126 h 2052735"/>
              <a:gd name="connsiteX47" fmla="*/ 3638939 w 4861249"/>
              <a:gd name="connsiteY47" fmla="*/ 755780 h 2052735"/>
              <a:gd name="connsiteX48" fmla="*/ 3676262 w 4861249"/>
              <a:gd name="connsiteY48" fmla="*/ 802433 h 2052735"/>
              <a:gd name="connsiteX49" fmla="*/ 3760237 w 4861249"/>
              <a:gd name="connsiteY49" fmla="*/ 858416 h 2052735"/>
              <a:gd name="connsiteX50" fmla="*/ 3862874 w 4861249"/>
              <a:gd name="connsiteY50" fmla="*/ 942392 h 2052735"/>
              <a:gd name="connsiteX51" fmla="*/ 3918858 w 4861249"/>
              <a:gd name="connsiteY51" fmla="*/ 989045 h 2052735"/>
              <a:gd name="connsiteX52" fmla="*/ 3956180 w 4861249"/>
              <a:gd name="connsiteY52" fmla="*/ 1007706 h 2052735"/>
              <a:gd name="connsiteX53" fmla="*/ 4021494 w 4861249"/>
              <a:gd name="connsiteY53" fmla="*/ 1073020 h 2052735"/>
              <a:gd name="connsiteX54" fmla="*/ 4049486 w 4861249"/>
              <a:gd name="connsiteY54" fmla="*/ 1091682 h 2052735"/>
              <a:gd name="connsiteX55" fmla="*/ 4152123 w 4861249"/>
              <a:gd name="connsiteY55" fmla="*/ 1166326 h 2052735"/>
              <a:gd name="connsiteX56" fmla="*/ 4245429 w 4861249"/>
              <a:gd name="connsiteY56" fmla="*/ 1222310 h 2052735"/>
              <a:gd name="connsiteX57" fmla="*/ 4320074 w 4861249"/>
              <a:gd name="connsiteY57" fmla="*/ 1278294 h 2052735"/>
              <a:gd name="connsiteX58" fmla="*/ 4376058 w 4861249"/>
              <a:gd name="connsiteY58" fmla="*/ 1362269 h 2052735"/>
              <a:gd name="connsiteX59" fmla="*/ 4422711 w 4861249"/>
              <a:gd name="connsiteY59" fmla="*/ 1446245 h 2052735"/>
              <a:gd name="connsiteX60" fmla="*/ 4441372 w 4861249"/>
              <a:gd name="connsiteY60" fmla="*/ 1483567 h 2052735"/>
              <a:gd name="connsiteX61" fmla="*/ 4460033 w 4861249"/>
              <a:gd name="connsiteY61" fmla="*/ 1567543 h 2052735"/>
              <a:gd name="connsiteX62" fmla="*/ 4497355 w 4861249"/>
              <a:gd name="connsiteY62" fmla="*/ 1623526 h 2052735"/>
              <a:gd name="connsiteX63" fmla="*/ 4562670 w 4861249"/>
              <a:gd name="connsiteY63" fmla="*/ 1698171 h 2052735"/>
              <a:gd name="connsiteX64" fmla="*/ 4627984 w 4861249"/>
              <a:gd name="connsiteY64" fmla="*/ 1754155 h 2052735"/>
              <a:gd name="connsiteX65" fmla="*/ 4655976 w 4861249"/>
              <a:gd name="connsiteY65" fmla="*/ 1791477 h 2052735"/>
              <a:gd name="connsiteX66" fmla="*/ 4674637 w 4861249"/>
              <a:gd name="connsiteY66" fmla="*/ 1810139 h 2052735"/>
              <a:gd name="connsiteX67" fmla="*/ 4683968 w 4861249"/>
              <a:gd name="connsiteY67" fmla="*/ 1838131 h 2052735"/>
              <a:gd name="connsiteX68" fmla="*/ 4711960 w 4861249"/>
              <a:gd name="connsiteY68" fmla="*/ 1856792 h 2052735"/>
              <a:gd name="connsiteX69" fmla="*/ 4739951 w 4861249"/>
              <a:gd name="connsiteY69" fmla="*/ 1884784 h 2052735"/>
              <a:gd name="connsiteX70" fmla="*/ 4833258 w 4861249"/>
              <a:gd name="connsiteY70" fmla="*/ 1987420 h 2052735"/>
              <a:gd name="connsiteX71" fmla="*/ 4842588 w 4861249"/>
              <a:gd name="connsiteY71" fmla="*/ 2015412 h 2052735"/>
              <a:gd name="connsiteX72" fmla="*/ 4861249 w 4861249"/>
              <a:gd name="connsiteY72" fmla="*/ 2052735 h 205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861249" h="2052735">
                <a:moveTo>
                  <a:pt x="242596" y="1063690"/>
                </a:moveTo>
                <a:cubicBezTo>
                  <a:pt x="227045" y="1060580"/>
                  <a:pt x="208630" y="1063874"/>
                  <a:pt x="195943" y="1054359"/>
                </a:cubicBezTo>
                <a:cubicBezTo>
                  <a:pt x="181435" y="1043478"/>
                  <a:pt x="176635" y="1023627"/>
                  <a:pt x="167951" y="1007706"/>
                </a:cubicBezTo>
                <a:cubicBezTo>
                  <a:pt x="157960" y="989390"/>
                  <a:pt x="148434" y="970788"/>
                  <a:pt x="139960" y="951722"/>
                </a:cubicBezTo>
                <a:cubicBezTo>
                  <a:pt x="135966" y="942735"/>
                  <a:pt x="135027" y="932528"/>
                  <a:pt x="130629" y="923731"/>
                </a:cubicBezTo>
                <a:cubicBezTo>
                  <a:pt x="125614" y="913701"/>
                  <a:pt x="118188" y="905070"/>
                  <a:pt x="111968" y="895739"/>
                </a:cubicBezTo>
                <a:cubicBezTo>
                  <a:pt x="92549" y="818066"/>
                  <a:pt x="116193" y="894858"/>
                  <a:pt x="83976" y="830424"/>
                </a:cubicBezTo>
                <a:cubicBezTo>
                  <a:pt x="79578" y="821627"/>
                  <a:pt x="79421" y="811030"/>
                  <a:pt x="74645" y="802433"/>
                </a:cubicBezTo>
                <a:cubicBezTo>
                  <a:pt x="63753" y="782827"/>
                  <a:pt x="44415" y="767726"/>
                  <a:pt x="37323" y="746449"/>
                </a:cubicBezTo>
                <a:lnTo>
                  <a:pt x="9331" y="662473"/>
                </a:lnTo>
                <a:lnTo>
                  <a:pt x="0" y="634482"/>
                </a:lnTo>
                <a:cubicBezTo>
                  <a:pt x="6221" y="562947"/>
                  <a:pt x="9473" y="491092"/>
                  <a:pt x="18662" y="419877"/>
                </a:cubicBezTo>
                <a:cubicBezTo>
                  <a:pt x="23842" y="379733"/>
                  <a:pt x="30180" y="346731"/>
                  <a:pt x="55984" y="317241"/>
                </a:cubicBezTo>
                <a:cubicBezTo>
                  <a:pt x="70466" y="300690"/>
                  <a:pt x="87925" y="286935"/>
                  <a:pt x="102637" y="270588"/>
                </a:cubicBezTo>
                <a:cubicBezTo>
                  <a:pt x="115960" y="255785"/>
                  <a:pt x="125280" y="237392"/>
                  <a:pt x="139960" y="223935"/>
                </a:cubicBezTo>
                <a:cubicBezTo>
                  <a:pt x="162887" y="202919"/>
                  <a:pt x="192612" y="189943"/>
                  <a:pt x="214604" y="167951"/>
                </a:cubicBezTo>
                <a:cubicBezTo>
                  <a:pt x="249551" y="133004"/>
                  <a:pt x="230078" y="144132"/>
                  <a:pt x="270588" y="130629"/>
                </a:cubicBezTo>
                <a:cubicBezTo>
                  <a:pt x="285835" y="120464"/>
                  <a:pt x="333977" y="87727"/>
                  <a:pt x="345233" y="83975"/>
                </a:cubicBezTo>
                <a:cubicBezTo>
                  <a:pt x="366097" y="77020"/>
                  <a:pt x="388776" y="77755"/>
                  <a:pt x="410547" y="74645"/>
                </a:cubicBezTo>
                <a:cubicBezTo>
                  <a:pt x="545721" y="29588"/>
                  <a:pt x="376389" y="81965"/>
                  <a:pt x="541176" y="46653"/>
                </a:cubicBezTo>
                <a:cubicBezTo>
                  <a:pt x="560410" y="42531"/>
                  <a:pt x="578077" y="32763"/>
                  <a:pt x="597160" y="27992"/>
                </a:cubicBezTo>
                <a:cubicBezTo>
                  <a:pt x="632762" y="19091"/>
                  <a:pt x="706040" y="13216"/>
                  <a:pt x="737119" y="9331"/>
                </a:cubicBezTo>
                <a:cubicBezTo>
                  <a:pt x="758942" y="6603"/>
                  <a:pt x="780662" y="3110"/>
                  <a:pt x="802433" y="0"/>
                </a:cubicBezTo>
                <a:lnTo>
                  <a:pt x="1614196" y="18661"/>
                </a:lnTo>
                <a:cubicBezTo>
                  <a:pt x="1686241" y="20960"/>
                  <a:pt x="1688806" y="36069"/>
                  <a:pt x="1763486" y="55984"/>
                </a:cubicBezTo>
                <a:cubicBezTo>
                  <a:pt x="1781766" y="60859"/>
                  <a:pt x="1800809" y="62204"/>
                  <a:pt x="1819470" y="65314"/>
                </a:cubicBezTo>
                <a:cubicBezTo>
                  <a:pt x="1844352" y="74645"/>
                  <a:pt x="1868905" y="84903"/>
                  <a:pt x="1894115" y="93306"/>
                </a:cubicBezTo>
                <a:cubicBezTo>
                  <a:pt x="1915596" y="100466"/>
                  <a:pt x="1938343" y="103716"/>
                  <a:pt x="1959429" y="111967"/>
                </a:cubicBezTo>
                <a:cubicBezTo>
                  <a:pt x="2010012" y="131760"/>
                  <a:pt x="2055695" y="165499"/>
                  <a:pt x="2108719" y="177282"/>
                </a:cubicBezTo>
                <a:cubicBezTo>
                  <a:pt x="2136711" y="183502"/>
                  <a:pt x="2165123" y="188066"/>
                  <a:pt x="2192694" y="195943"/>
                </a:cubicBezTo>
                <a:cubicBezTo>
                  <a:pt x="2208798" y="200544"/>
                  <a:pt x="2223458" y="209308"/>
                  <a:pt x="2239347" y="214604"/>
                </a:cubicBezTo>
                <a:cubicBezTo>
                  <a:pt x="2251513" y="218659"/>
                  <a:pt x="2264504" y="219880"/>
                  <a:pt x="2276670" y="223935"/>
                </a:cubicBezTo>
                <a:cubicBezTo>
                  <a:pt x="2292559" y="229231"/>
                  <a:pt x="2307352" y="237552"/>
                  <a:pt x="2323323" y="242596"/>
                </a:cubicBezTo>
                <a:cubicBezTo>
                  <a:pt x="2366506" y="256233"/>
                  <a:pt x="2410018" y="268934"/>
                  <a:pt x="2453951" y="279918"/>
                </a:cubicBezTo>
                <a:cubicBezTo>
                  <a:pt x="2478833" y="286139"/>
                  <a:pt x="2504083" y="291037"/>
                  <a:pt x="2528596" y="298580"/>
                </a:cubicBezTo>
                <a:cubicBezTo>
                  <a:pt x="2656768" y="338018"/>
                  <a:pt x="2516852" y="301889"/>
                  <a:pt x="2603241" y="326571"/>
                </a:cubicBezTo>
                <a:cubicBezTo>
                  <a:pt x="2694476" y="352638"/>
                  <a:pt x="2571535" y="309783"/>
                  <a:pt x="2733870" y="363894"/>
                </a:cubicBezTo>
                <a:cubicBezTo>
                  <a:pt x="2768406" y="375406"/>
                  <a:pt x="2801282" y="392027"/>
                  <a:pt x="2836507" y="401216"/>
                </a:cubicBezTo>
                <a:cubicBezTo>
                  <a:pt x="2873119" y="410767"/>
                  <a:pt x="2911152" y="413657"/>
                  <a:pt x="2948474" y="419877"/>
                </a:cubicBezTo>
                <a:cubicBezTo>
                  <a:pt x="2976466" y="429208"/>
                  <a:pt x="3004286" y="439068"/>
                  <a:pt x="3032449" y="447869"/>
                </a:cubicBezTo>
                <a:cubicBezTo>
                  <a:pt x="3054061" y="454623"/>
                  <a:pt x="3076863" y="457822"/>
                  <a:pt x="3097764" y="466531"/>
                </a:cubicBezTo>
                <a:cubicBezTo>
                  <a:pt x="3114504" y="473506"/>
                  <a:pt x="3127374" y="488324"/>
                  <a:pt x="3144417" y="494522"/>
                </a:cubicBezTo>
                <a:cubicBezTo>
                  <a:pt x="3162196" y="500987"/>
                  <a:pt x="3181984" y="499520"/>
                  <a:pt x="3200400" y="503853"/>
                </a:cubicBezTo>
                <a:cubicBezTo>
                  <a:pt x="3234919" y="511975"/>
                  <a:pt x="3269543" y="520195"/>
                  <a:pt x="3303037" y="531845"/>
                </a:cubicBezTo>
                <a:cubicBezTo>
                  <a:pt x="3332718" y="542169"/>
                  <a:pt x="3431239" y="583303"/>
                  <a:pt x="3470988" y="606490"/>
                </a:cubicBezTo>
                <a:cubicBezTo>
                  <a:pt x="3507091" y="627550"/>
                  <a:pt x="3529270" y="641827"/>
                  <a:pt x="3554964" y="671804"/>
                </a:cubicBezTo>
                <a:cubicBezTo>
                  <a:pt x="3565084" y="683611"/>
                  <a:pt x="3571959" y="698130"/>
                  <a:pt x="3582955" y="709126"/>
                </a:cubicBezTo>
                <a:cubicBezTo>
                  <a:pt x="3682344" y="808517"/>
                  <a:pt x="3531925" y="633479"/>
                  <a:pt x="3638939" y="755780"/>
                </a:cubicBezTo>
                <a:cubicBezTo>
                  <a:pt x="3652053" y="770768"/>
                  <a:pt x="3661059" y="789569"/>
                  <a:pt x="3676262" y="802433"/>
                </a:cubicBezTo>
                <a:cubicBezTo>
                  <a:pt x="3701944" y="824164"/>
                  <a:pt x="3733324" y="838231"/>
                  <a:pt x="3760237" y="858416"/>
                </a:cubicBezTo>
                <a:cubicBezTo>
                  <a:pt x="3795601" y="884939"/>
                  <a:pt x="3828751" y="914291"/>
                  <a:pt x="3862874" y="942392"/>
                </a:cubicBezTo>
                <a:cubicBezTo>
                  <a:pt x="3881625" y="957834"/>
                  <a:pt x="3897131" y="978181"/>
                  <a:pt x="3918858" y="989045"/>
                </a:cubicBezTo>
                <a:cubicBezTo>
                  <a:pt x="3931299" y="995265"/>
                  <a:pt x="3945415" y="998898"/>
                  <a:pt x="3956180" y="1007706"/>
                </a:cubicBezTo>
                <a:cubicBezTo>
                  <a:pt x="3980010" y="1027203"/>
                  <a:pt x="3995876" y="1055941"/>
                  <a:pt x="4021494" y="1073020"/>
                </a:cubicBezTo>
                <a:cubicBezTo>
                  <a:pt x="4030825" y="1079241"/>
                  <a:pt x="4040515" y="1084953"/>
                  <a:pt x="4049486" y="1091682"/>
                </a:cubicBezTo>
                <a:cubicBezTo>
                  <a:pt x="4083540" y="1117223"/>
                  <a:pt x="4113481" y="1147004"/>
                  <a:pt x="4152123" y="1166326"/>
                </a:cubicBezTo>
                <a:cubicBezTo>
                  <a:pt x="4198329" y="1189430"/>
                  <a:pt x="4195892" y="1186283"/>
                  <a:pt x="4245429" y="1222310"/>
                </a:cubicBezTo>
                <a:cubicBezTo>
                  <a:pt x="4367331" y="1310966"/>
                  <a:pt x="4238071" y="1223626"/>
                  <a:pt x="4320074" y="1278294"/>
                </a:cubicBezTo>
                <a:cubicBezTo>
                  <a:pt x="4338735" y="1306286"/>
                  <a:pt x="4362806" y="1331347"/>
                  <a:pt x="4376058" y="1362269"/>
                </a:cubicBezTo>
                <a:cubicBezTo>
                  <a:pt x="4407514" y="1435670"/>
                  <a:pt x="4387300" y="1410835"/>
                  <a:pt x="4422711" y="1446245"/>
                </a:cubicBezTo>
                <a:cubicBezTo>
                  <a:pt x="4428931" y="1458686"/>
                  <a:pt x="4437282" y="1470273"/>
                  <a:pt x="4441372" y="1483567"/>
                </a:cubicBezTo>
                <a:cubicBezTo>
                  <a:pt x="4449805" y="1510974"/>
                  <a:pt x="4449384" y="1540919"/>
                  <a:pt x="4460033" y="1567543"/>
                </a:cubicBezTo>
                <a:cubicBezTo>
                  <a:pt x="4468362" y="1588367"/>
                  <a:pt x="4484914" y="1604865"/>
                  <a:pt x="4497355" y="1623526"/>
                </a:cubicBezTo>
                <a:cubicBezTo>
                  <a:pt x="4524239" y="1663851"/>
                  <a:pt x="4515888" y="1655288"/>
                  <a:pt x="4562670" y="1698171"/>
                </a:cubicBezTo>
                <a:cubicBezTo>
                  <a:pt x="4583808" y="1717547"/>
                  <a:pt x="4607708" y="1733879"/>
                  <a:pt x="4627984" y="1754155"/>
                </a:cubicBezTo>
                <a:cubicBezTo>
                  <a:pt x="4638980" y="1765151"/>
                  <a:pt x="4646021" y="1779530"/>
                  <a:pt x="4655976" y="1791477"/>
                </a:cubicBezTo>
                <a:cubicBezTo>
                  <a:pt x="4661608" y="1798235"/>
                  <a:pt x="4668417" y="1803918"/>
                  <a:pt x="4674637" y="1810139"/>
                </a:cubicBezTo>
                <a:cubicBezTo>
                  <a:pt x="4677747" y="1819470"/>
                  <a:pt x="4677824" y="1830451"/>
                  <a:pt x="4683968" y="1838131"/>
                </a:cubicBezTo>
                <a:cubicBezTo>
                  <a:pt x="4690973" y="1846888"/>
                  <a:pt x="4703345" y="1849613"/>
                  <a:pt x="4711960" y="1856792"/>
                </a:cubicBezTo>
                <a:cubicBezTo>
                  <a:pt x="4722097" y="1865239"/>
                  <a:pt x="4731504" y="1874647"/>
                  <a:pt x="4739951" y="1884784"/>
                </a:cubicBezTo>
                <a:cubicBezTo>
                  <a:pt x="4823751" y="1985344"/>
                  <a:pt x="4772091" y="1946643"/>
                  <a:pt x="4833258" y="1987420"/>
                </a:cubicBezTo>
                <a:cubicBezTo>
                  <a:pt x="4836368" y="1996751"/>
                  <a:pt x="4838714" y="2006372"/>
                  <a:pt x="4842588" y="2015412"/>
                </a:cubicBezTo>
                <a:cubicBezTo>
                  <a:pt x="4848067" y="2028197"/>
                  <a:pt x="4861249" y="2052735"/>
                  <a:pt x="4861249" y="2052735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687A107-20C6-EA3D-BB2A-2E0AA7B8B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355" y="3016020"/>
            <a:ext cx="569167" cy="6103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21C048-2D00-5F30-8B2B-9F9807A79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977" y="678947"/>
            <a:ext cx="4130710" cy="226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302C502-2C43-7253-7B86-A331EAB4CCB4}"/>
              </a:ext>
            </a:extLst>
          </p:cNvPr>
          <p:cNvSpPr txBox="1"/>
          <p:nvPr/>
        </p:nvSpPr>
        <p:spPr>
          <a:xfrm>
            <a:off x="674914" y="79369"/>
            <a:ext cx="10842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66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Депортація це - 3500 км та 20 діб в вагонах для худоби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A77757-6D08-5D94-5ABD-4100BC33F8B2}"/>
              </a:ext>
            </a:extLst>
          </p:cNvPr>
          <p:cNvSpPr txBox="1"/>
          <p:nvPr/>
        </p:nvSpPr>
        <p:spPr>
          <a:xfrm>
            <a:off x="7706935" y="3105689"/>
            <a:ext cx="40826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2800" b="1" dirty="0">
                <a:solidFill>
                  <a:srgbClr val="66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станціях  треба було швидко набрати воду та добігти до свого вагону.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8560AE7-5E1B-0697-76EC-65F59771A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614" y="2154691"/>
            <a:ext cx="566977" cy="609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77204B-1BF3-664D-D73C-B757850AB1B4}"/>
              </a:ext>
            </a:extLst>
          </p:cNvPr>
          <p:cNvSpPr txBox="1"/>
          <p:nvPr/>
        </p:nvSpPr>
        <p:spPr>
          <a:xfrm>
            <a:off x="2163282" y="4966202"/>
            <a:ext cx="97183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just">
              <a:spcAft>
                <a:spcPts val="800"/>
              </a:spcAft>
            </a:pPr>
            <a:r>
              <a:rPr lang="uk-UA" sz="2800" b="1" dirty="0">
                <a:solidFill>
                  <a:srgbClr val="66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Вивчення поверхні </a:t>
            </a:r>
            <a:r>
              <a:rPr lang="uk-UA" sz="2800" b="1" dirty="0" err="1">
                <a:solidFill>
                  <a:srgbClr val="66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гугюму</a:t>
            </a:r>
            <a:r>
              <a:rPr lang="uk-UA" sz="2800" b="1" dirty="0">
                <a:solidFill>
                  <a:srgbClr val="66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вказує, що його багато разів використовували саме для кип’ятіння води, що зберегло життя родини моєї прабабусі.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216AD3-6B84-8FF0-816D-7F835AF36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54" y="4490684"/>
            <a:ext cx="1760828" cy="23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037925-564E-C0B7-8BD6-452331D60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6769" t="20301" r="17194" b="8980"/>
          <a:stretch/>
        </p:blipFill>
        <p:spPr>
          <a:xfrm>
            <a:off x="197830" y="603638"/>
            <a:ext cx="11452631" cy="616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лілінія: фігура 4">
            <a:extLst>
              <a:ext uri="{FF2B5EF4-FFF2-40B4-BE49-F238E27FC236}">
                <a16:creationId xmlns:a16="http://schemas.microsoft.com/office/drawing/2014/main" id="{DB996924-CCB3-A777-2E7E-4D0D7FB7FAC9}"/>
              </a:ext>
            </a:extLst>
          </p:cNvPr>
          <p:cNvSpPr/>
          <p:nvPr/>
        </p:nvSpPr>
        <p:spPr>
          <a:xfrm rot="20854358">
            <a:off x="2575864" y="1886595"/>
            <a:ext cx="5938522" cy="2892407"/>
          </a:xfrm>
          <a:custGeom>
            <a:avLst/>
            <a:gdLst>
              <a:gd name="connsiteX0" fmla="*/ 242596 w 4861249"/>
              <a:gd name="connsiteY0" fmla="*/ 1063690 h 2052735"/>
              <a:gd name="connsiteX1" fmla="*/ 195943 w 4861249"/>
              <a:gd name="connsiteY1" fmla="*/ 1054359 h 2052735"/>
              <a:gd name="connsiteX2" fmla="*/ 167951 w 4861249"/>
              <a:gd name="connsiteY2" fmla="*/ 1007706 h 2052735"/>
              <a:gd name="connsiteX3" fmla="*/ 139960 w 4861249"/>
              <a:gd name="connsiteY3" fmla="*/ 951722 h 2052735"/>
              <a:gd name="connsiteX4" fmla="*/ 130629 w 4861249"/>
              <a:gd name="connsiteY4" fmla="*/ 923731 h 2052735"/>
              <a:gd name="connsiteX5" fmla="*/ 111968 w 4861249"/>
              <a:gd name="connsiteY5" fmla="*/ 895739 h 2052735"/>
              <a:gd name="connsiteX6" fmla="*/ 83976 w 4861249"/>
              <a:gd name="connsiteY6" fmla="*/ 830424 h 2052735"/>
              <a:gd name="connsiteX7" fmla="*/ 74645 w 4861249"/>
              <a:gd name="connsiteY7" fmla="*/ 802433 h 2052735"/>
              <a:gd name="connsiteX8" fmla="*/ 37323 w 4861249"/>
              <a:gd name="connsiteY8" fmla="*/ 746449 h 2052735"/>
              <a:gd name="connsiteX9" fmla="*/ 9331 w 4861249"/>
              <a:gd name="connsiteY9" fmla="*/ 662473 h 2052735"/>
              <a:gd name="connsiteX10" fmla="*/ 0 w 4861249"/>
              <a:gd name="connsiteY10" fmla="*/ 634482 h 2052735"/>
              <a:gd name="connsiteX11" fmla="*/ 18662 w 4861249"/>
              <a:gd name="connsiteY11" fmla="*/ 419877 h 2052735"/>
              <a:gd name="connsiteX12" fmla="*/ 55984 w 4861249"/>
              <a:gd name="connsiteY12" fmla="*/ 317241 h 2052735"/>
              <a:gd name="connsiteX13" fmla="*/ 102637 w 4861249"/>
              <a:gd name="connsiteY13" fmla="*/ 270588 h 2052735"/>
              <a:gd name="connsiteX14" fmla="*/ 139960 w 4861249"/>
              <a:gd name="connsiteY14" fmla="*/ 223935 h 2052735"/>
              <a:gd name="connsiteX15" fmla="*/ 214604 w 4861249"/>
              <a:gd name="connsiteY15" fmla="*/ 167951 h 2052735"/>
              <a:gd name="connsiteX16" fmla="*/ 270588 w 4861249"/>
              <a:gd name="connsiteY16" fmla="*/ 130629 h 2052735"/>
              <a:gd name="connsiteX17" fmla="*/ 345233 w 4861249"/>
              <a:gd name="connsiteY17" fmla="*/ 83975 h 2052735"/>
              <a:gd name="connsiteX18" fmla="*/ 410547 w 4861249"/>
              <a:gd name="connsiteY18" fmla="*/ 74645 h 2052735"/>
              <a:gd name="connsiteX19" fmla="*/ 541176 w 4861249"/>
              <a:gd name="connsiteY19" fmla="*/ 46653 h 2052735"/>
              <a:gd name="connsiteX20" fmla="*/ 597160 w 4861249"/>
              <a:gd name="connsiteY20" fmla="*/ 27992 h 2052735"/>
              <a:gd name="connsiteX21" fmla="*/ 737119 w 4861249"/>
              <a:gd name="connsiteY21" fmla="*/ 9331 h 2052735"/>
              <a:gd name="connsiteX22" fmla="*/ 802433 w 4861249"/>
              <a:gd name="connsiteY22" fmla="*/ 0 h 2052735"/>
              <a:gd name="connsiteX23" fmla="*/ 1614196 w 4861249"/>
              <a:gd name="connsiteY23" fmla="*/ 18661 h 2052735"/>
              <a:gd name="connsiteX24" fmla="*/ 1763486 w 4861249"/>
              <a:gd name="connsiteY24" fmla="*/ 55984 h 2052735"/>
              <a:gd name="connsiteX25" fmla="*/ 1819470 w 4861249"/>
              <a:gd name="connsiteY25" fmla="*/ 65314 h 2052735"/>
              <a:gd name="connsiteX26" fmla="*/ 1894115 w 4861249"/>
              <a:gd name="connsiteY26" fmla="*/ 93306 h 2052735"/>
              <a:gd name="connsiteX27" fmla="*/ 1959429 w 4861249"/>
              <a:gd name="connsiteY27" fmla="*/ 111967 h 2052735"/>
              <a:gd name="connsiteX28" fmla="*/ 2108719 w 4861249"/>
              <a:gd name="connsiteY28" fmla="*/ 177282 h 2052735"/>
              <a:gd name="connsiteX29" fmla="*/ 2192694 w 4861249"/>
              <a:gd name="connsiteY29" fmla="*/ 195943 h 2052735"/>
              <a:gd name="connsiteX30" fmla="*/ 2239347 w 4861249"/>
              <a:gd name="connsiteY30" fmla="*/ 214604 h 2052735"/>
              <a:gd name="connsiteX31" fmla="*/ 2276670 w 4861249"/>
              <a:gd name="connsiteY31" fmla="*/ 223935 h 2052735"/>
              <a:gd name="connsiteX32" fmla="*/ 2323323 w 4861249"/>
              <a:gd name="connsiteY32" fmla="*/ 242596 h 2052735"/>
              <a:gd name="connsiteX33" fmla="*/ 2453951 w 4861249"/>
              <a:gd name="connsiteY33" fmla="*/ 279918 h 2052735"/>
              <a:gd name="connsiteX34" fmla="*/ 2528596 w 4861249"/>
              <a:gd name="connsiteY34" fmla="*/ 298580 h 2052735"/>
              <a:gd name="connsiteX35" fmla="*/ 2603241 w 4861249"/>
              <a:gd name="connsiteY35" fmla="*/ 326571 h 2052735"/>
              <a:gd name="connsiteX36" fmla="*/ 2733870 w 4861249"/>
              <a:gd name="connsiteY36" fmla="*/ 363894 h 2052735"/>
              <a:gd name="connsiteX37" fmla="*/ 2836507 w 4861249"/>
              <a:gd name="connsiteY37" fmla="*/ 401216 h 2052735"/>
              <a:gd name="connsiteX38" fmla="*/ 2948474 w 4861249"/>
              <a:gd name="connsiteY38" fmla="*/ 419877 h 2052735"/>
              <a:gd name="connsiteX39" fmla="*/ 3032449 w 4861249"/>
              <a:gd name="connsiteY39" fmla="*/ 447869 h 2052735"/>
              <a:gd name="connsiteX40" fmla="*/ 3097764 w 4861249"/>
              <a:gd name="connsiteY40" fmla="*/ 466531 h 2052735"/>
              <a:gd name="connsiteX41" fmla="*/ 3144417 w 4861249"/>
              <a:gd name="connsiteY41" fmla="*/ 494522 h 2052735"/>
              <a:gd name="connsiteX42" fmla="*/ 3200400 w 4861249"/>
              <a:gd name="connsiteY42" fmla="*/ 503853 h 2052735"/>
              <a:gd name="connsiteX43" fmla="*/ 3303037 w 4861249"/>
              <a:gd name="connsiteY43" fmla="*/ 531845 h 2052735"/>
              <a:gd name="connsiteX44" fmla="*/ 3470988 w 4861249"/>
              <a:gd name="connsiteY44" fmla="*/ 606490 h 2052735"/>
              <a:gd name="connsiteX45" fmla="*/ 3554964 w 4861249"/>
              <a:gd name="connsiteY45" fmla="*/ 671804 h 2052735"/>
              <a:gd name="connsiteX46" fmla="*/ 3582955 w 4861249"/>
              <a:gd name="connsiteY46" fmla="*/ 709126 h 2052735"/>
              <a:gd name="connsiteX47" fmla="*/ 3638939 w 4861249"/>
              <a:gd name="connsiteY47" fmla="*/ 755780 h 2052735"/>
              <a:gd name="connsiteX48" fmla="*/ 3676262 w 4861249"/>
              <a:gd name="connsiteY48" fmla="*/ 802433 h 2052735"/>
              <a:gd name="connsiteX49" fmla="*/ 3760237 w 4861249"/>
              <a:gd name="connsiteY49" fmla="*/ 858416 h 2052735"/>
              <a:gd name="connsiteX50" fmla="*/ 3862874 w 4861249"/>
              <a:gd name="connsiteY50" fmla="*/ 942392 h 2052735"/>
              <a:gd name="connsiteX51" fmla="*/ 3918858 w 4861249"/>
              <a:gd name="connsiteY51" fmla="*/ 989045 h 2052735"/>
              <a:gd name="connsiteX52" fmla="*/ 3956180 w 4861249"/>
              <a:gd name="connsiteY52" fmla="*/ 1007706 h 2052735"/>
              <a:gd name="connsiteX53" fmla="*/ 4021494 w 4861249"/>
              <a:gd name="connsiteY53" fmla="*/ 1073020 h 2052735"/>
              <a:gd name="connsiteX54" fmla="*/ 4049486 w 4861249"/>
              <a:gd name="connsiteY54" fmla="*/ 1091682 h 2052735"/>
              <a:gd name="connsiteX55" fmla="*/ 4152123 w 4861249"/>
              <a:gd name="connsiteY55" fmla="*/ 1166326 h 2052735"/>
              <a:gd name="connsiteX56" fmla="*/ 4245429 w 4861249"/>
              <a:gd name="connsiteY56" fmla="*/ 1222310 h 2052735"/>
              <a:gd name="connsiteX57" fmla="*/ 4320074 w 4861249"/>
              <a:gd name="connsiteY57" fmla="*/ 1278294 h 2052735"/>
              <a:gd name="connsiteX58" fmla="*/ 4376058 w 4861249"/>
              <a:gd name="connsiteY58" fmla="*/ 1362269 h 2052735"/>
              <a:gd name="connsiteX59" fmla="*/ 4422711 w 4861249"/>
              <a:gd name="connsiteY59" fmla="*/ 1446245 h 2052735"/>
              <a:gd name="connsiteX60" fmla="*/ 4441372 w 4861249"/>
              <a:gd name="connsiteY60" fmla="*/ 1483567 h 2052735"/>
              <a:gd name="connsiteX61" fmla="*/ 4460033 w 4861249"/>
              <a:gd name="connsiteY61" fmla="*/ 1567543 h 2052735"/>
              <a:gd name="connsiteX62" fmla="*/ 4497355 w 4861249"/>
              <a:gd name="connsiteY62" fmla="*/ 1623526 h 2052735"/>
              <a:gd name="connsiteX63" fmla="*/ 4562670 w 4861249"/>
              <a:gd name="connsiteY63" fmla="*/ 1698171 h 2052735"/>
              <a:gd name="connsiteX64" fmla="*/ 4627984 w 4861249"/>
              <a:gd name="connsiteY64" fmla="*/ 1754155 h 2052735"/>
              <a:gd name="connsiteX65" fmla="*/ 4655976 w 4861249"/>
              <a:gd name="connsiteY65" fmla="*/ 1791477 h 2052735"/>
              <a:gd name="connsiteX66" fmla="*/ 4674637 w 4861249"/>
              <a:gd name="connsiteY66" fmla="*/ 1810139 h 2052735"/>
              <a:gd name="connsiteX67" fmla="*/ 4683968 w 4861249"/>
              <a:gd name="connsiteY67" fmla="*/ 1838131 h 2052735"/>
              <a:gd name="connsiteX68" fmla="*/ 4711960 w 4861249"/>
              <a:gd name="connsiteY68" fmla="*/ 1856792 h 2052735"/>
              <a:gd name="connsiteX69" fmla="*/ 4739951 w 4861249"/>
              <a:gd name="connsiteY69" fmla="*/ 1884784 h 2052735"/>
              <a:gd name="connsiteX70" fmla="*/ 4833258 w 4861249"/>
              <a:gd name="connsiteY70" fmla="*/ 1987420 h 2052735"/>
              <a:gd name="connsiteX71" fmla="*/ 4842588 w 4861249"/>
              <a:gd name="connsiteY71" fmla="*/ 2015412 h 2052735"/>
              <a:gd name="connsiteX72" fmla="*/ 4861249 w 4861249"/>
              <a:gd name="connsiteY72" fmla="*/ 2052735 h 205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861249" h="2052735">
                <a:moveTo>
                  <a:pt x="242596" y="1063690"/>
                </a:moveTo>
                <a:cubicBezTo>
                  <a:pt x="227045" y="1060580"/>
                  <a:pt x="208630" y="1063874"/>
                  <a:pt x="195943" y="1054359"/>
                </a:cubicBezTo>
                <a:cubicBezTo>
                  <a:pt x="181435" y="1043478"/>
                  <a:pt x="176635" y="1023627"/>
                  <a:pt x="167951" y="1007706"/>
                </a:cubicBezTo>
                <a:cubicBezTo>
                  <a:pt x="157960" y="989390"/>
                  <a:pt x="148434" y="970788"/>
                  <a:pt x="139960" y="951722"/>
                </a:cubicBezTo>
                <a:cubicBezTo>
                  <a:pt x="135966" y="942735"/>
                  <a:pt x="135027" y="932528"/>
                  <a:pt x="130629" y="923731"/>
                </a:cubicBezTo>
                <a:cubicBezTo>
                  <a:pt x="125614" y="913701"/>
                  <a:pt x="118188" y="905070"/>
                  <a:pt x="111968" y="895739"/>
                </a:cubicBezTo>
                <a:cubicBezTo>
                  <a:pt x="92549" y="818066"/>
                  <a:pt x="116193" y="894858"/>
                  <a:pt x="83976" y="830424"/>
                </a:cubicBezTo>
                <a:cubicBezTo>
                  <a:pt x="79578" y="821627"/>
                  <a:pt x="79421" y="811030"/>
                  <a:pt x="74645" y="802433"/>
                </a:cubicBezTo>
                <a:cubicBezTo>
                  <a:pt x="63753" y="782827"/>
                  <a:pt x="44415" y="767726"/>
                  <a:pt x="37323" y="746449"/>
                </a:cubicBezTo>
                <a:lnTo>
                  <a:pt x="9331" y="662473"/>
                </a:lnTo>
                <a:lnTo>
                  <a:pt x="0" y="634482"/>
                </a:lnTo>
                <a:cubicBezTo>
                  <a:pt x="6221" y="562947"/>
                  <a:pt x="9473" y="491092"/>
                  <a:pt x="18662" y="419877"/>
                </a:cubicBezTo>
                <a:cubicBezTo>
                  <a:pt x="23842" y="379733"/>
                  <a:pt x="30180" y="346731"/>
                  <a:pt x="55984" y="317241"/>
                </a:cubicBezTo>
                <a:cubicBezTo>
                  <a:pt x="70466" y="300690"/>
                  <a:pt x="87925" y="286935"/>
                  <a:pt x="102637" y="270588"/>
                </a:cubicBezTo>
                <a:cubicBezTo>
                  <a:pt x="115960" y="255785"/>
                  <a:pt x="125280" y="237392"/>
                  <a:pt x="139960" y="223935"/>
                </a:cubicBezTo>
                <a:cubicBezTo>
                  <a:pt x="162887" y="202919"/>
                  <a:pt x="192612" y="189943"/>
                  <a:pt x="214604" y="167951"/>
                </a:cubicBezTo>
                <a:cubicBezTo>
                  <a:pt x="249551" y="133004"/>
                  <a:pt x="230078" y="144132"/>
                  <a:pt x="270588" y="130629"/>
                </a:cubicBezTo>
                <a:cubicBezTo>
                  <a:pt x="285835" y="120464"/>
                  <a:pt x="333977" y="87727"/>
                  <a:pt x="345233" y="83975"/>
                </a:cubicBezTo>
                <a:cubicBezTo>
                  <a:pt x="366097" y="77020"/>
                  <a:pt x="388776" y="77755"/>
                  <a:pt x="410547" y="74645"/>
                </a:cubicBezTo>
                <a:cubicBezTo>
                  <a:pt x="545721" y="29588"/>
                  <a:pt x="376389" y="81965"/>
                  <a:pt x="541176" y="46653"/>
                </a:cubicBezTo>
                <a:cubicBezTo>
                  <a:pt x="560410" y="42531"/>
                  <a:pt x="578077" y="32763"/>
                  <a:pt x="597160" y="27992"/>
                </a:cubicBezTo>
                <a:cubicBezTo>
                  <a:pt x="632762" y="19091"/>
                  <a:pt x="706040" y="13216"/>
                  <a:pt x="737119" y="9331"/>
                </a:cubicBezTo>
                <a:cubicBezTo>
                  <a:pt x="758942" y="6603"/>
                  <a:pt x="780662" y="3110"/>
                  <a:pt x="802433" y="0"/>
                </a:cubicBezTo>
                <a:lnTo>
                  <a:pt x="1614196" y="18661"/>
                </a:lnTo>
                <a:cubicBezTo>
                  <a:pt x="1686241" y="20960"/>
                  <a:pt x="1688806" y="36069"/>
                  <a:pt x="1763486" y="55984"/>
                </a:cubicBezTo>
                <a:cubicBezTo>
                  <a:pt x="1781766" y="60859"/>
                  <a:pt x="1800809" y="62204"/>
                  <a:pt x="1819470" y="65314"/>
                </a:cubicBezTo>
                <a:cubicBezTo>
                  <a:pt x="1844352" y="74645"/>
                  <a:pt x="1868905" y="84903"/>
                  <a:pt x="1894115" y="93306"/>
                </a:cubicBezTo>
                <a:cubicBezTo>
                  <a:pt x="1915596" y="100466"/>
                  <a:pt x="1938343" y="103716"/>
                  <a:pt x="1959429" y="111967"/>
                </a:cubicBezTo>
                <a:cubicBezTo>
                  <a:pt x="2010012" y="131760"/>
                  <a:pt x="2055695" y="165499"/>
                  <a:pt x="2108719" y="177282"/>
                </a:cubicBezTo>
                <a:cubicBezTo>
                  <a:pt x="2136711" y="183502"/>
                  <a:pt x="2165123" y="188066"/>
                  <a:pt x="2192694" y="195943"/>
                </a:cubicBezTo>
                <a:cubicBezTo>
                  <a:pt x="2208798" y="200544"/>
                  <a:pt x="2223458" y="209308"/>
                  <a:pt x="2239347" y="214604"/>
                </a:cubicBezTo>
                <a:cubicBezTo>
                  <a:pt x="2251513" y="218659"/>
                  <a:pt x="2264504" y="219880"/>
                  <a:pt x="2276670" y="223935"/>
                </a:cubicBezTo>
                <a:cubicBezTo>
                  <a:pt x="2292559" y="229231"/>
                  <a:pt x="2307352" y="237552"/>
                  <a:pt x="2323323" y="242596"/>
                </a:cubicBezTo>
                <a:cubicBezTo>
                  <a:pt x="2366506" y="256233"/>
                  <a:pt x="2410018" y="268934"/>
                  <a:pt x="2453951" y="279918"/>
                </a:cubicBezTo>
                <a:cubicBezTo>
                  <a:pt x="2478833" y="286139"/>
                  <a:pt x="2504083" y="291037"/>
                  <a:pt x="2528596" y="298580"/>
                </a:cubicBezTo>
                <a:cubicBezTo>
                  <a:pt x="2656768" y="338018"/>
                  <a:pt x="2516852" y="301889"/>
                  <a:pt x="2603241" y="326571"/>
                </a:cubicBezTo>
                <a:cubicBezTo>
                  <a:pt x="2694476" y="352638"/>
                  <a:pt x="2571535" y="309783"/>
                  <a:pt x="2733870" y="363894"/>
                </a:cubicBezTo>
                <a:cubicBezTo>
                  <a:pt x="2768406" y="375406"/>
                  <a:pt x="2801282" y="392027"/>
                  <a:pt x="2836507" y="401216"/>
                </a:cubicBezTo>
                <a:cubicBezTo>
                  <a:pt x="2873119" y="410767"/>
                  <a:pt x="2911152" y="413657"/>
                  <a:pt x="2948474" y="419877"/>
                </a:cubicBezTo>
                <a:cubicBezTo>
                  <a:pt x="2976466" y="429208"/>
                  <a:pt x="3004286" y="439068"/>
                  <a:pt x="3032449" y="447869"/>
                </a:cubicBezTo>
                <a:cubicBezTo>
                  <a:pt x="3054061" y="454623"/>
                  <a:pt x="3076863" y="457822"/>
                  <a:pt x="3097764" y="466531"/>
                </a:cubicBezTo>
                <a:cubicBezTo>
                  <a:pt x="3114504" y="473506"/>
                  <a:pt x="3127374" y="488324"/>
                  <a:pt x="3144417" y="494522"/>
                </a:cubicBezTo>
                <a:cubicBezTo>
                  <a:pt x="3162196" y="500987"/>
                  <a:pt x="3181984" y="499520"/>
                  <a:pt x="3200400" y="503853"/>
                </a:cubicBezTo>
                <a:cubicBezTo>
                  <a:pt x="3234919" y="511975"/>
                  <a:pt x="3269543" y="520195"/>
                  <a:pt x="3303037" y="531845"/>
                </a:cubicBezTo>
                <a:cubicBezTo>
                  <a:pt x="3332718" y="542169"/>
                  <a:pt x="3431239" y="583303"/>
                  <a:pt x="3470988" y="606490"/>
                </a:cubicBezTo>
                <a:cubicBezTo>
                  <a:pt x="3507091" y="627550"/>
                  <a:pt x="3529270" y="641827"/>
                  <a:pt x="3554964" y="671804"/>
                </a:cubicBezTo>
                <a:cubicBezTo>
                  <a:pt x="3565084" y="683611"/>
                  <a:pt x="3571959" y="698130"/>
                  <a:pt x="3582955" y="709126"/>
                </a:cubicBezTo>
                <a:cubicBezTo>
                  <a:pt x="3682344" y="808517"/>
                  <a:pt x="3531925" y="633479"/>
                  <a:pt x="3638939" y="755780"/>
                </a:cubicBezTo>
                <a:cubicBezTo>
                  <a:pt x="3652053" y="770768"/>
                  <a:pt x="3661059" y="789569"/>
                  <a:pt x="3676262" y="802433"/>
                </a:cubicBezTo>
                <a:cubicBezTo>
                  <a:pt x="3701944" y="824164"/>
                  <a:pt x="3733324" y="838231"/>
                  <a:pt x="3760237" y="858416"/>
                </a:cubicBezTo>
                <a:cubicBezTo>
                  <a:pt x="3795601" y="884939"/>
                  <a:pt x="3828751" y="914291"/>
                  <a:pt x="3862874" y="942392"/>
                </a:cubicBezTo>
                <a:cubicBezTo>
                  <a:pt x="3881625" y="957834"/>
                  <a:pt x="3897131" y="978181"/>
                  <a:pt x="3918858" y="989045"/>
                </a:cubicBezTo>
                <a:cubicBezTo>
                  <a:pt x="3931299" y="995265"/>
                  <a:pt x="3945415" y="998898"/>
                  <a:pt x="3956180" y="1007706"/>
                </a:cubicBezTo>
                <a:cubicBezTo>
                  <a:pt x="3980010" y="1027203"/>
                  <a:pt x="3995876" y="1055941"/>
                  <a:pt x="4021494" y="1073020"/>
                </a:cubicBezTo>
                <a:cubicBezTo>
                  <a:pt x="4030825" y="1079241"/>
                  <a:pt x="4040515" y="1084953"/>
                  <a:pt x="4049486" y="1091682"/>
                </a:cubicBezTo>
                <a:cubicBezTo>
                  <a:pt x="4083540" y="1117223"/>
                  <a:pt x="4113481" y="1147004"/>
                  <a:pt x="4152123" y="1166326"/>
                </a:cubicBezTo>
                <a:cubicBezTo>
                  <a:pt x="4198329" y="1189430"/>
                  <a:pt x="4195892" y="1186283"/>
                  <a:pt x="4245429" y="1222310"/>
                </a:cubicBezTo>
                <a:cubicBezTo>
                  <a:pt x="4367331" y="1310966"/>
                  <a:pt x="4238071" y="1223626"/>
                  <a:pt x="4320074" y="1278294"/>
                </a:cubicBezTo>
                <a:cubicBezTo>
                  <a:pt x="4338735" y="1306286"/>
                  <a:pt x="4362806" y="1331347"/>
                  <a:pt x="4376058" y="1362269"/>
                </a:cubicBezTo>
                <a:cubicBezTo>
                  <a:pt x="4407514" y="1435670"/>
                  <a:pt x="4387300" y="1410835"/>
                  <a:pt x="4422711" y="1446245"/>
                </a:cubicBezTo>
                <a:cubicBezTo>
                  <a:pt x="4428931" y="1458686"/>
                  <a:pt x="4437282" y="1470273"/>
                  <a:pt x="4441372" y="1483567"/>
                </a:cubicBezTo>
                <a:cubicBezTo>
                  <a:pt x="4449805" y="1510974"/>
                  <a:pt x="4449384" y="1540919"/>
                  <a:pt x="4460033" y="1567543"/>
                </a:cubicBezTo>
                <a:cubicBezTo>
                  <a:pt x="4468362" y="1588367"/>
                  <a:pt x="4484914" y="1604865"/>
                  <a:pt x="4497355" y="1623526"/>
                </a:cubicBezTo>
                <a:cubicBezTo>
                  <a:pt x="4524239" y="1663851"/>
                  <a:pt x="4515888" y="1655288"/>
                  <a:pt x="4562670" y="1698171"/>
                </a:cubicBezTo>
                <a:cubicBezTo>
                  <a:pt x="4583808" y="1717547"/>
                  <a:pt x="4607708" y="1733879"/>
                  <a:pt x="4627984" y="1754155"/>
                </a:cubicBezTo>
                <a:cubicBezTo>
                  <a:pt x="4638980" y="1765151"/>
                  <a:pt x="4646021" y="1779530"/>
                  <a:pt x="4655976" y="1791477"/>
                </a:cubicBezTo>
                <a:cubicBezTo>
                  <a:pt x="4661608" y="1798235"/>
                  <a:pt x="4668417" y="1803918"/>
                  <a:pt x="4674637" y="1810139"/>
                </a:cubicBezTo>
                <a:cubicBezTo>
                  <a:pt x="4677747" y="1819470"/>
                  <a:pt x="4677824" y="1830451"/>
                  <a:pt x="4683968" y="1838131"/>
                </a:cubicBezTo>
                <a:cubicBezTo>
                  <a:pt x="4690973" y="1846888"/>
                  <a:pt x="4703345" y="1849613"/>
                  <a:pt x="4711960" y="1856792"/>
                </a:cubicBezTo>
                <a:cubicBezTo>
                  <a:pt x="4722097" y="1865239"/>
                  <a:pt x="4731504" y="1874647"/>
                  <a:pt x="4739951" y="1884784"/>
                </a:cubicBezTo>
                <a:cubicBezTo>
                  <a:pt x="4823751" y="1985344"/>
                  <a:pt x="4772091" y="1946643"/>
                  <a:pt x="4833258" y="1987420"/>
                </a:cubicBezTo>
                <a:cubicBezTo>
                  <a:pt x="4836368" y="1996751"/>
                  <a:pt x="4838714" y="2006372"/>
                  <a:pt x="4842588" y="2015412"/>
                </a:cubicBezTo>
                <a:cubicBezTo>
                  <a:pt x="4848067" y="2028197"/>
                  <a:pt x="4861249" y="2052735"/>
                  <a:pt x="4861249" y="2052735"/>
                </a:cubicBezTo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  <a:solidFill>
                <a:srgbClr val="9A4226"/>
              </a:solidFill>
            </a:endParaRPr>
          </a:p>
        </p:txBody>
      </p:sp>
      <p:sp>
        <p:nvSpPr>
          <p:cNvPr id="9" name="Полілінія: фігура 8">
            <a:extLst>
              <a:ext uri="{FF2B5EF4-FFF2-40B4-BE49-F238E27FC236}">
                <a16:creationId xmlns:a16="http://schemas.microsoft.com/office/drawing/2014/main" id="{1ECCBCFD-F83E-3CC9-868B-4C5EEE6E9F07}"/>
              </a:ext>
            </a:extLst>
          </p:cNvPr>
          <p:cNvSpPr/>
          <p:nvPr/>
        </p:nvSpPr>
        <p:spPr>
          <a:xfrm rot="1785321">
            <a:off x="9163797" y="4746066"/>
            <a:ext cx="2069943" cy="173289"/>
          </a:xfrm>
          <a:custGeom>
            <a:avLst/>
            <a:gdLst>
              <a:gd name="connsiteX0" fmla="*/ 242596 w 4861249"/>
              <a:gd name="connsiteY0" fmla="*/ 1063690 h 2052735"/>
              <a:gd name="connsiteX1" fmla="*/ 195943 w 4861249"/>
              <a:gd name="connsiteY1" fmla="*/ 1054359 h 2052735"/>
              <a:gd name="connsiteX2" fmla="*/ 167951 w 4861249"/>
              <a:gd name="connsiteY2" fmla="*/ 1007706 h 2052735"/>
              <a:gd name="connsiteX3" fmla="*/ 139960 w 4861249"/>
              <a:gd name="connsiteY3" fmla="*/ 951722 h 2052735"/>
              <a:gd name="connsiteX4" fmla="*/ 130629 w 4861249"/>
              <a:gd name="connsiteY4" fmla="*/ 923731 h 2052735"/>
              <a:gd name="connsiteX5" fmla="*/ 111968 w 4861249"/>
              <a:gd name="connsiteY5" fmla="*/ 895739 h 2052735"/>
              <a:gd name="connsiteX6" fmla="*/ 83976 w 4861249"/>
              <a:gd name="connsiteY6" fmla="*/ 830424 h 2052735"/>
              <a:gd name="connsiteX7" fmla="*/ 74645 w 4861249"/>
              <a:gd name="connsiteY7" fmla="*/ 802433 h 2052735"/>
              <a:gd name="connsiteX8" fmla="*/ 37323 w 4861249"/>
              <a:gd name="connsiteY8" fmla="*/ 746449 h 2052735"/>
              <a:gd name="connsiteX9" fmla="*/ 9331 w 4861249"/>
              <a:gd name="connsiteY9" fmla="*/ 662473 h 2052735"/>
              <a:gd name="connsiteX10" fmla="*/ 0 w 4861249"/>
              <a:gd name="connsiteY10" fmla="*/ 634482 h 2052735"/>
              <a:gd name="connsiteX11" fmla="*/ 18662 w 4861249"/>
              <a:gd name="connsiteY11" fmla="*/ 419877 h 2052735"/>
              <a:gd name="connsiteX12" fmla="*/ 55984 w 4861249"/>
              <a:gd name="connsiteY12" fmla="*/ 317241 h 2052735"/>
              <a:gd name="connsiteX13" fmla="*/ 102637 w 4861249"/>
              <a:gd name="connsiteY13" fmla="*/ 270588 h 2052735"/>
              <a:gd name="connsiteX14" fmla="*/ 139960 w 4861249"/>
              <a:gd name="connsiteY14" fmla="*/ 223935 h 2052735"/>
              <a:gd name="connsiteX15" fmla="*/ 214604 w 4861249"/>
              <a:gd name="connsiteY15" fmla="*/ 167951 h 2052735"/>
              <a:gd name="connsiteX16" fmla="*/ 270588 w 4861249"/>
              <a:gd name="connsiteY16" fmla="*/ 130629 h 2052735"/>
              <a:gd name="connsiteX17" fmla="*/ 345233 w 4861249"/>
              <a:gd name="connsiteY17" fmla="*/ 83975 h 2052735"/>
              <a:gd name="connsiteX18" fmla="*/ 410547 w 4861249"/>
              <a:gd name="connsiteY18" fmla="*/ 74645 h 2052735"/>
              <a:gd name="connsiteX19" fmla="*/ 541176 w 4861249"/>
              <a:gd name="connsiteY19" fmla="*/ 46653 h 2052735"/>
              <a:gd name="connsiteX20" fmla="*/ 597160 w 4861249"/>
              <a:gd name="connsiteY20" fmla="*/ 27992 h 2052735"/>
              <a:gd name="connsiteX21" fmla="*/ 737119 w 4861249"/>
              <a:gd name="connsiteY21" fmla="*/ 9331 h 2052735"/>
              <a:gd name="connsiteX22" fmla="*/ 802433 w 4861249"/>
              <a:gd name="connsiteY22" fmla="*/ 0 h 2052735"/>
              <a:gd name="connsiteX23" fmla="*/ 1614196 w 4861249"/>
              <a:gd name="connsiteY23" fmla="*/ 18661 h 2052735"/>
              <a:gd name="connsiteX24" fmla="*/ 1763486 w 4861249"/>
              <a:gd name="connsiteY24" fmla="*/ 55984 h 2052735"/>
              <a:gd name="connsiteX25" fmla="*/ 1819470 w 4861249"/>
              <a:gd name="connsiteY25" fmla="*/ 65314 h 2052735"/>
              <a:gd name="connsiteX26" fmla="*/ 1894115 w 4861249"/>
              <a:gd name="connsiteY26" fmla="*/ 93306 h 2052735"/>
              <a:gd name="connsiteX27" fmla="*/ 1959429 w 4861249"/>
              <a:gd name="connsiteY27" fmla="*/ 111967 h 2052735"/>
              <a:gd name="connsiteX28" fmla="*/ 2108719 w 4861249"/>
              <a:gd name="connsiteY28" fmla="*/ 177282 h 2052735"/>
              <a:gd name="connsiteX29" fmla="*/ 2192694 w 4861249"/>
              <a:gd name="connsiteY29" fmla="*/ 195943 h 2052735"/>
              <a:gd name="connsiteX30" fmla="*/ 2239347 w 4861249"/>
              <a:gd name="connsiteY30" fmla="*/ 214604 h 2052735"/>
              <a:gd name="connsiteX31" fmla="*/ 2276670 w 4861249"/>
              <a:gd name="connsiteY31" fmla="*/ 223935 h 2052735"/>
              <a:gd name="connsiteX32" fmla="*/ 2323323 w 4861249"/>
              <a:gd name="connsiteY32" fmla="*/ 242596 h 2052735"/>
              <a:gd name="connsiteX33" fmla="*/ 2453951 w 4861249"/>
              <a:gd name="connsiteY33" fmla="*/ 279918 h 2052735"/>
              <a:gd name="connsiteX34" fmla="*/ 2528596 w 4861249"/>
              <a:gd name="connsiteY34" fmla="*/ 298580 h 2052735"/>
              <a:gd name="connsiteX35" fmla="*/ 2603241 w 4861249"/>
              <a:gd name="connsiteY35" fmla="*/ 326571 h 2052735"/>
              <a:gd name="connsiteX36" fmla="*/ 2733870 w 4861249"/>
              <a:gd name="connsiteY36" fmla="*/ 363894 h 2052735"/>
              <a:gd name="connsiteX37" fmla="*/ 2836507 w 4861249"/>
              <a:gd name="connsiteY37" fmla="*/ 401216 h 2052735"/>
              <a:gd name="connsiteX38" fmla="*/ 2948474 w 4861249"/>
              <a:gd name="connsiteY38" fmla="*/ 419877 h 2052735"/>
              <a:gd name="connsiteX39" fmla="*/ 3032449 w 4861249"/>
              <a:gd name="connsiteY39" fmla="*/ 447869 h 2052735"/>
              <a:gd name="connsiteX40" fmla="*/ 3097764 w 4861249"/>
              <a:gd name="connsiteY40" fmla="*/ 466531 h 2052735"/>
              <a:gd name="connsiteX41" fmla="*/ 3144417 w 4861249"/>
              <a:gd name="connsiteY41" fmla="*/ 494522 h 2052735"/>
              <a:gd name="connsiteX42" fmla="*/ 3200400 w 4861249"/>
              <a:gd name="connsiteY42" fmla="*/ 503853 h 2052735"/>
              <a:gd name="connsiteX43" fmla="*/ 3303037 w 4861249"/>
              <a:gd name="connsiteY43" fmla="*/ 531845 h 2052735"/>
              <a:gd name="connsiteX44" fmla="*/ 3470988 w 4861249"/>
              <a:gd name="connsiteY44" fmla="*/ 606490 h 2052735"/>
              <a:gd name="connsiteX45" fmla="*/ 3554964 w 4861249"/>
              <a:gd name="connsiteY45" fmla="*/ 671804 h 2052735"/>
              <a:gd name="connsiteX46" fmla="*/ 3582955 w 4861249"/>
              <a:gd name="connsiteY46" fmla="*/ 709126 h 2052735"/>
              <a:gd name="connsiteX47" fmla="*/ 3638939 w 4861249"/>
              <a:gd name="connsiteY47" fmla="*/ 755780 h 2052735"/>
              <a:gd name="connsiteX48" fmla="*/ 3676262 w 4861249"/>
              <a:gd name="connsiteY48" fmla="*/ 802433 h 2052735"/>
              <a:gd name="connsiteX49" fmla="*/ 3760237 w 4861249"/>
              <a:gd name="connsiteY49" fmla="*/ 858416 h 2052735"/>
              <a:gd name="connsiteX50" fmla="*/ 3862874 w 4861249"/>
              <a:gd name="connsiteY50" fmla="*/ 942392 h 2052735"/>
              <a:gd name="connsiteX51" fmla="*/ 3918858 w 4861249"/>
              <a:gd name="connsiteY51" fmla="*/ 989045 h 2052735"/>
              <a:gd name="connsiteX52" fmla="*/ 3956180 w 4861249"/>
              <a:gd name="connsiteY52" fmla="*/ 1007706 h 2052735"/>
              <a:gd name="connsiteX53" fmla="*/ 4021494 w 4861249"/>
              <a:gd name="connsiteY53" fmla="*/ 1073020 h 2052735"/>
              <a:gd name="connsiteX54" fmla="*/ 4049486 w 4861249"/>
              <a:gd name="connsiteY54" fmla="*/ 1091682 h 2052735"/>
              <a:gd name="connsiteX55" fmla="*/ 4152123 w 4861249"/>
              <a:gd name="connsiteY55" fmla="*/ 1166326 h 2052735"/>
              <a:gd name="connsiteX56" fmla="*/ 4245429 w 4861249"/>
              <a:gd name="connsiteY56" fmla="*/ 1222310 h 2052735"/>
              <a:gd name="connsiteX57" fmla="*/ 4320074 w 4861249"/>
              <a:gd name="connsiteY57" fmla="*/ 1278294 h 2052735"/>
              <a:gd name="connsiteX58" fmla="*/ 4376058 w 4861249"/>
              <a:gd name="connsiteY58" fmla="*/ 1362269 h 2052735"/>
              <a:gd name="connsiteX59" fmla="*/ 4422711 w 4861249"/>
              <a:gd name="connsiteY59" fmla="*/ 1446245 h 2052735"/>
              <a:gd name="connsiteX60" fmla="*/ 4441372 w 4861249"/>
              <a:gd name="connsiteY60" fmla="*/ 1483567 h 2052735"/>
              <a:gd name="connsiteX61" fmla="*/ 4460033 w 4861249"/>
              <a:gd name="connsiteY61" fmla="*/ 1567543 h 2052735"/>
              <a:gd name="connsiteX62" fmla="*/ 4497355 w 4861249"/>
              <a:gd name="connsiteY62" fmla="*/ 1623526 h 2052735"/>
              <a:gd name="connsiteX63" fmla="*/ 4562670 w 4861249"/>
              <a:gd name="connsiteY63" fmla="*/ 1698171 h 2052735"/>
              <a:gd name="connsiteX64" fmla="*/ 4627984 w 4861249"/>
              <a:gd name="connsiteY64" fmla="*/ 1754155 h 2052735"/>
              <a:gd name="connsiteX65" fmla="*/ 4655976 w 4861249"/>
              <a:gd name="connsiteY65" fmla="*/ 1791477 h 2052735"/>
              <a:gd name="connsiteX66" fmla="*/ 4674637 w 4861249"/>
              <a:gd name="connsiteY66" fmla="*/ 1810139 h 2052735"/>
              <a:gd name="connsiteX67" fmla="*/ 4683968 w 4861249"/>
              <a:gd name="connsiteY67" fmla="*/ 1838131 h 2052735"/>
              <a:gd name="connsiteX68" fmla="*/ 4711960 w 4861249"/>
              <a:gd name="connsiteY68" fmla="*/ 1856792 h 2052735"/>
              <a:gd name="connsiteX69" fmla="*/ 4739951 w 4861249"/>
              <a:gd name="connsiteY69" fmla="*/ 1884784 h 2052735"/>
              <a:gd name="connsiteX70" fmla="*/ 4833258 w 4861249"/>
              <a:gd name="connsiteY70" fmla="*/ 1987420 h 2052735"/>
              <a:gd name="connsiteX71" fmla="*/ 4842588 w 4861249"/>
              <a:gd name="connsiteY71" fmla="*/ 2015412 h 2052735"/>
              <a:gd name="connsiteX72" fmla="*/ 4861249 w 4861249"/>
              <a:gd name="connsiteY72" fmla="*/ 2052735 h 205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861249" h="2052735">
                <a:moveTo>
                  <a:pt x="242596" y="1063690"/>
                </a:moveTo>
                <a:cubicBezTo>
                  <a:pt x="227045" y="1060580"/>
                  <a:pt x="208630" y="1063874"/>
                  <a:pt x="195943" y="1054359"/>
                </a:cubicBezTo>
                <a:cubicBezTo>
                  <a:pt x="181435" y="1043478"/>
                  <a:pt x="176635" y="1023627"/>
                  <a:pt x="167951" y="1007706"/>
                </a:cubicBezTo>
                <a:cubicBezTo>
                  <a:pt x="157960" y="989390"/>
                  <a:pt x="148434" y="970788"/>
                  <a:pt x="139960" y="951722"/>
                </a:cubicBezTo>
                <a:cubicBezTo>
                  <a:pt x="135966" y="942735"/>
                  <a:pt x="135027" y="932528"/>
                  <a:pt x="130629" y="923731"/>
                </a:cubicBezTo>
                <a:cubicBezTo>
                  <a:pt x="125614" y="913701"/>
                  <a:pt x="118188" y="905070"/>
                  <a:pt x="111968" y="895739"/>
                </a:cubicBezTo>
                <a:cubicBezTo>
                  <a:pt x="92549" y="818066"/>
                  <a:pt x="116193" y="894858"/>
                  <a:pt x="83976" y="830424"/>
                </a:cubicBezTo>
                <a:cubicBezTo>
                  <a:pt x="79578" y="821627"/>
                  <a:pt x="79421" y="811030"/>
                  <a:pt x="74645" y="802433"/>
                </a:cubicBezTo>
                <a:cubicBezTo>
                  <a:pt x="63753" y="782827"/>
                  <a:pt x="44415" y="767726"/>
                  <a:pt x="37323" y="746449"/>
                </a:cubicBezTo>
                <a:lnTo>
                  <a:pt x="9331" y="662473"/>
                </a:lnTo>
                <a:lnTo>
                  <a:pt x="0" y="634482"/>
                </a:lnTo>
                <a:cubicBezTo>
                  <a:pt x="6221" y="562947"/>
                  <a:pt x="9473" y="491092"/>
                  <a:pt x="18662" y="419877"/>
                </a:cubicBezTo>
                <a:cubicBezTo>
                  <a:pt x="23842" y="379733"/>
                  <a:pt x="30180" y="346731"/>
                  <a:pt x="55984" y="317241"/>
                </a:cubicBezTo>
                <a:cubicBezTo>
                  <a:pt x="70466" y="300690"/>
                  <a:pt x="87925" y="286935"/>
                  <a:pt x="102637" y="270588"/>
                </a:cubicBezTo>
                <a:cubicBezTo>
                  <a:pt x="115960" y="255785"/>
                  <a:pt x="125280" y="237392"/>
                  <a:pt x="139960" y="223935"/>
                </a:cubicBezTo>
                <a:cubicBezTo>
                  <a:pt x="162887" y="202919"/>
                  <a:pt x="192612" y="189943"/>
                  <a:pt x="214604" y="167951"/>
                </a:cubicBezTo>
                <a:cubicBezTo>
                  <a:pt x="249551" y="133004"/>
                  <a:pt x="230078" y="144132"/>
                  <a:pt x="270588" y="130629"/>
                </a:cubicBezTo>
                <a:cubicBezTo>
                  <a:pt x="285835" y="120464"/>
                  <a:pt x="333977" y="87727"/>
                  <a:pt x="345233" y="83975"/>
                </a:cubicBezTo>
                <a:cubicBezTo>
                  <a:pt x="366097" y="77020"/>
                  <a:pt x="388776" y="77755"/>
                  <a:pt x="410547" y="74645"/>
                </a:cubicBezTo>
                <a:cubicBezTo>
                  <a:pt x="545721" y="29588"/>
                  <a:pt x="376389" y="81965"/>
                  <a:pt x="541176" y="46653"/>
                </a:cubicBezTo>
                <a:cubicBezTo>
                  <a:pt x="560410" y="42531"/>
                  <a:pt x="578077" y="32763"/>
                  <a:pt x="597160" y="27992"/>
                </a:cubicBezTo>
                <a:cubicBezTo>
                  <a:pt x="632762" y="19091"/>
                  <a:pt x="706040" y="13216"/>
                  <a:pt x="737119" y="9331"/>
                </a:cubicBezTo>
                <a:cubicBezTo>
                  <a:pt x="758942" y="6603"/>
                  <a:pt x="780662" y="3110"/>
                  <a:pt x="802433" y="0"/>
                </a:cubicBezTo>
                <a:lnTo>
                  <a:pt x="1614196" y="18661"/>
                </a:lnTo>
                <a:cubicBezTo>
                  <a:pt x="1686241" y="20960"/>
                  <a:pt x="1688806" y="36069"/>
                  <a:pt x="1763486" y="55984"/>
                </a:cubicBezTo>
                <a:cubicBezTo>
                  <a:pt x="1781766" y="60859"/>
                  <a:pt x="1800809" y="62204"/>
                  <a:pt x="1819470" y="65314"/>
                </a:cubicBezTo>
                <a:cubicBezTo>
                  <a:pt x="1844352" y="74645"/>
                  <a:pt x="1868905" y="84903"/>
                  <a:pt x="1894115" y="93306"/>
                </a:cubicBezTo>
                <a:cubicBezTo>
                  <a:pt x="1915596" y="100466"/>
                  <a:pt x="1938343" y="103716"/>
                  <a:pt x="1959429" y="111967"/>
                </a:cubicBezTo>
                <a:cubicBezTo>
                  <a:pt x="2010012" y="131760"/>
                  <a:pt x="2055695" y="165499"/>
                  <a:pt x="2108719" y="177282"/>
                </a:cubicBezTo>
                <a:cubicBezTo>
                  <a:pt x="2136711" y="183502"/>
                  <a:pt x="2165123" y="188066"/>
                  <a:pt x="2192694" y="195943"/>
                </a:cubicBezTo>
                <a:cubicBezTo>
                  <a:pt x="2208798" y="200544"/>
                  <a:pt x="2223458" y="209308"/>
                  <a:pt x="2239347" y="214604"/>
                </a:cubicBezTo>
                <a:cubicBezTo>
                  <a:pt x="2251513" y="218659"/>
                  <a:pt x="2264504" y="219880"/>
                  <a:pt x="2276670" y="223935"/>
                </a:cubicBezTo>
                <a:cubicBezTo>
                  <a:pt x="2292559" y="229231"/>
                  <a:pt x="2307352" y="237552"/>
                  <a:pt x="2323323" y="242596"/>
                </a:cubicBezTo>
                <a:cubicBezTo>
                  <a:pt x="2366506" y="256233"/>
                  <a:pt x="2410018" y="268934"/>
                  <a:pt x="2453951" y="279918"/>
                </a:cubicBezTo>
                <a:cubicBezTo>
                  <a:pt x="2478833" y="286139"/>
                  <a:pt x="2504083" y="291037"/>
                  <a:pt x="2528596" y="298580"/>
                </a:cubicBezTo>
                <a:cubicBezTo>
                  <a:pt x="2656768" y="338018"/>
                  <a:pt x="2516852" y="301889"/>
                  <a:pt x="2603241" y="326571"/>
                </a:cubicBezTo>
                <a:cubicBezTo>
                  <a:pt x="2694476" y="352638"/>
                  <a:pt x="2571535" y="309783"/>
                  <a:pt x="2733870" y="363894"/>
                </a:cubicBezTo>
                <a:cubicBezTo>
                  <a:pt x="2768406" y="375406"/>
                  <a:pt x="2801282" y="392027"/>
                  <a:pt x="2836507" y="401216"/>
                </a:cubicBezTo>
                <a:cubicBezTo>
                  <a:pt x="2873119" y="410767"/>
                  <a:pt x="2911152" y="413657"/>
                  <a:pt x="2948474" y="419877"/>
                </a:cubicBezTo>
                <a:cubicBezTo>
                  <a:pt x="2976466" y="429208"/>
                  <a:pt x="3004286" y="439068"/>
                  <a:pt x="3032449" y="447869"/>
                </a:cubicBezTo>
                <a:cubicBezTo>
                  <a:pt x="3054061" y="454623"/>
                  <a:pt x="3076863" y="457822"/>
                  <a:pt x="3097764" y="466531"/>
                </a:cubicBezTo>
                <a:cubicBezTo>
                  <a:pt x="3114504" y="473506"/>
                  <a:pt x="3127374" y="488324"/>
                  <a:pt x="3144417" y="494522"/>
                </a:cubicBezTo>
                <a:cubicBezTo>
                  <a:pt x="3162196" y="500987"/>
                  <a:pt x="3181984" y="499520"/>
                  <a:pt x="3200400" y="503853"/>
                </a:cubicBezTo>
                <a:cubicBezTo>
                  <a:pt x="3234919" y="511975"/>
                  <a:pt x="3269543" y="520195"/>
                  <a:pt x="3303037" y="531845"/>
                </a:cubicBezTo>
                <a:cubicBezTo>
                  <a:pt x="3332718" y="542169"/>
                  <a:pt x="3431239" y="583303"/>
                  <a:pt x="3470988" y="606490"/>
                </a:cubicBezTo>
                <a:cubicBezTo>
                  <a:pt x="3507091" y="627550"/>
                  <a:pt x="3529270" y="641827"/>
                  <a:pt x="3554964" y="671804"/>
                </a:cubicBezTo>
                <a:cubicBezTo>
                  <a:pt x="3565084" y="683611"/>
                  <a:pt x="3571959" y="698130"/>
                  <a:pt x="3582955" y="709126"/>
                </a:cubicBezTo>
                <a:cubicBezTo>
                  <a:pt x="3682344" y="808517"/>
                  <a:pt x="3531925" y="633479"/>
                  <a:pt x="3638939" y="755780"/>
                </a:cubicBezTo>
                <a:cubicBezTo>
                  <a:pt x="3652053" y="770768"/>
                  <a:pt x="3661059" y="789569"/>
                  <a:pt x="3676262" y="802433"/>
                </a:cubicBezTo>
                <a:cubicBezTo>
                  <a:pt x="3701944" y="824164"/>
                  <a:pt x="3733324" y="838231"/>
                  <a:pt x="3760237" y="858416"/>
                </a:cubicBezTo>
                <a:cubicBezTo>
                  <a:pt x="3795601" y="884939"/>
                  <a:pt x="3828751" y="914291"/>
                  <a:pt x="3862874" y="942392"/>
                </a:cubicBezTo>
                <a:cubicBezTo>
                  <a:pt x="3881625" y="957834"/>
                  <a:pt x="3897131" y="978181"/>
                  <a:pt x="3918858" y="989045"/>
                </a:cubicBezTo>
                <a:cubicBezTo>
                  <a:pt x="3931299" y="995265"/>
                  <a:pt x="3945415" y="998898"/>
                  <a:pt x="3956180" y="1007706"/>
                </a:cubicBezTo>
                <a:cubicBezTo>
                  <a:pt x="3980010" y="1027203"/>
                  <a:pt x="3995876" y="1055941"/>
                  <a:pt x="4021494" y="1073020"/>
                </a:cubicBezTo>
                <a:cubicBezTo>
                  <a:pt x="4030825" y="1079241"/>
                  <a:pt x="4040515" y="1084953"/>
                  <a:pt x="4049486" y="1091682"/>
                </a:cubicBezTo>
                <a:cubicBezTo>
                  <a:pt x="4083540" y="1117223"/>
                  <a:pt x="4113481" y="1147004"/>
                  <a:pt x="4152123" y="1166326"/>
                </a:cubicBezTo>
                <a:cubicBezTo>
                  <a:pt x="4198329" y="1189430"/>
                  <a:pt x="4195892" y="1186283"/>
                  <a:pt x="4245429" y="1222310"/>
                </a:cubicBezTo>
                <a:cubicBezTo>
                  <a:pt x="4367331" y="1310966"/>
                  <a:pt x="4238071" y="1223626"/>
                  <a:pt x="4320074" y="1278294"/>
                </a:cubicBezTo>
                <a:cubicBezTo>
                  <a:pt x="4338735" y="1306286"/>
                  <a:pt x="4362806" y="1331347"/>
                  <a:pt x="4376058" y="1362269"/>
                </a:cubicBezTo>
                <a:cubicBezTo>
                  <a:pt x="4407514" y="1435670"/>
                  <a:pt x="4387300" y="1410835"/>
                  <a:pt x="4422711" y="1446245"/>
                </a:cubicBezTo>
                <a:cubicBezTo>
                  <a:pt x="4428931" y="1458686"/>
                  <a:pt x="4437282" y="1470273"/>
                  <a:pt x="4441372" y="1483567"/>
                </a:cubicBezTo>
                <a:cubicBezTo>
                  <a:pt x="4449805" y="1510974"/>
                  <a:pt x="4449384" y="1540919"/>
                  <a:pt x="4460033" y="1567543"/>
                </a:cubicBezTo>
                <a:cubicBezTo>
                  <a:pt x="4468362" y="1588367"/>
                  <a:pt x="4484914" y="1604865"/>
                  <a:pt x="4497355" y="1623526"/>
                </a:cubicBezTo>
                <a:cubicBezTo>
                  <a:pt x="4524239" y="1663851"/>
                  <a:pt x="4515888" y="1655288"/>
                  <a:pt x="4562670" y="1698171"/>
                </a:cubicBezTo>
                <a:cubicBezTo>
                  <a:pt x="4583808" y="1717547"/>
                  <a:pt x="4607708" y="1733879"/>
                  <a:pt x="4627984" y="1754155"/>
                </a:cubicBezTo>
                <a:cubicBezTo>
                  <a:pt x="4638980" y="1765151"/>
                  <a:pt x="4646021" y="1779530"/>
                  <a:pt x="4655976" y="1791477"/>
                </a:cubicBezTo>
                <a:cubicBezTo>
                  <a:pt x="4661608" y="1798235"/>
                  <a:pt x="4668417" y="1803918"/>
                  <a:pt x="4674637" y="1810139"/>
                </a:cubicBezTo>
                <a:cubicBezTo>
                  <a:pt x="4677747" y="1819470"/>
                  <a:pt x="4677824" y="1830451"/>
                  <a:pt x="4683968" y="1838131"/>
                </a:cubicBezTo>
                <a:cubicBezTo>
                  <a:pt x="4690973" y="1846888"/>
                  <a:pt x="4703345" y="1849613"/>
                  <a:pt x="4711960" y="1856792"/>
                </a:cubicBezTo>
                <a:cubicBezTo>
                  <a:pt x="4722097" y="1865239"/>
                  <a:pt x="4731504" y="1874647"/>
                  <a:pt x="4739951" y="1884784"/>
                </a:cubicBezTo>
                <a:cubicBezTo>
                  <a:pt x="4823751" y="1985344"/>
                  <a:pt x="4772091" y="1946643"/>
                  <a:pt x="4833258" y="1987420"/>
                </a:cubicBezTo>
                <a:cubicBezTo>
                  <a:pt x="4836368" y="1996751"/>
                  <a:pt x="4838714" y="2006372"/>
                  <a:pt x="4842588" y="2015412"/>
                </a:cubicBezTo>
                <a:cubicBezTo>
                  <a:pt x="4848067" y="2028197"/>
                  <a:pt x="4861249" y="2052735"/>
                  <a:pt x="4861249" y="2052735"/>
                </a:cubicBezTo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9A4226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3EEF7-4E9B-0852-96DB-86C88F659366}"/>
              </a:ext>
            </a:extLst>
          </p:cNvPr>
          <p:cNvSpPr txBox="1"/>
          <p:nvPr/>
        </p:nvSpPr>
        <p:spPr>
          <a:xfrm>
            <a:off x="5334146" y="1649825"/>
            <a:ext cx="1086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199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LID4096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B18BFB-C4D0-0B63-FBBF-1A5A90B3D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6563" y="3145933"/>
            <a:ext cx="1117462" cy="15060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91FBCE-43E6-B4B1-2AEA-914812D5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7378" y="2986199"/>
            <a:ext cx="933174" cy="1257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FADDF-7762-5DE7-4C73-D6CDA1244FF8}"/>
              </a:ext>
            </a:extLst>
          </p:cNvPr>
          <p:cNvSpPr txBox="1"/>
          <p:nvPr/>
        </p:nvSpPr>
        <p:spPr>
          <a:xfrm>
            <a:off x="9642216" y="5402772"/>
            <a:ext cx="192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Узбекистан</a:t>
            </a:r>
            <a:endParaRPr lang="LID4096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75AB0-5595-4482-D579-86A49220E99B}"/>
              </a:ext>
            </a:extLst>
          </p:cNvPr>
          <p:cNvSpPr txBox="1"/>
          <p:nvPr/>
        </p:nvSpPr>
        <p:spPr>
          <a:xfrm>
            <a:off x="2869186" y="4371045"/>
            <a:ext cx="95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Крим</a:t>
            </a: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9C06D-8342-8C35-7C5A-DB4F38226C8F}"/>
              </a:ext>
            </a:extLst>
          </p:cNvPr>
          <p:cNvSpPr txBox="1"/>
          <p:nvPr/>
        </p:nvSpPr>
        <p:spPr>
          <a:xfrm>
            <a:off x="447473" y="89045"/>
            <a:ext cx="11270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Шлях </a:t>
            </a:r>
            <a:r>
              <a:rPr lang="uk-UA" sz="32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гугюма</a:t>
            </a: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з Узбекистану в Крим.  </a:t>
            </a:r>
            <a:endParaRPr lang="LID4096" sz="32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7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823438F-2D54-5B31-82EF-5B88B0270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67" y="94840"/>
            <a:ext cx="5251734" cy="652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45F10-2690-A163-FB1A-C1297C9E2FBB}"/>
              </a:ext>
            </a:extLst>
          </p:cNvPr>
          <p:cNvSpPr txBox="1"/>
          <p:nvPr/>
        </p:nvSpPr>
        <p:spPr>
          <a:xfrm>
            <a:off x="5406537" y="1623780"/>
            <a:ext cx="60974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Через народні танці я популяризую культуру кримських татар. </a:t>
            </a:r>
          </a:p>
          <a:p>
            <a:endParaRPr lang="uk-UA" sz="28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Для виконання деяких танців  мені був потрібен </a:t>
            </a:r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гугюм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як хореографічний елемент.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3F670-7CC4-9B0A-6F3A-92FB49E8C1B2}"/>
              </a:ext>
            </a:extLst>
          </p:cNvPr>
          <p:cNvSpPr txBox="1"/>
          <p:nvPr/>
        </p:nvSpPr>
        <p:spPr>
          <a:xfrm>
            <a:off x="5406537" y="305856"/>
            <a:ext cx="66458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Після анексії Криму у 2014р. моя родина була вимушена переїхати  на Київщину.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37A38-9C8D-7241-45BA-078DE1BF5C67}"/>
              </a:ext>
            </a:extLst>
          </p:cNvPr>
          <p:cNvSpPr txBox="1"/>
          <p:nvPr/>
        </p:nvSpPr>
        <p:spPr>
          <a:xfrm>
            <a:off x="5433646" y="4598970"/>
            <a:ext cx="6645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Ебазер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Мамут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дізнавшись про це, у 2019-му році ,  передав глечик нам, на Київщину.</a:t>
            </a:r>
          </a:p>
        </p:txBody>
      </p:sp>
    </p:spTree>
    <p:extLst>
      <p:ext uri="{BB962C8B-B14F-4D97-AF65-F5344CB8AC3E}">
        <p14:creationId xmlns:p14="http://schemas.microsoft.com/office/powerpoint/2010/main" val="2184644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0EC1A7-9947-3A2E-AEC2-E3ABD29C45A8}"/>
              </a:ext>
            </a:extLst>
          </p:cNvPr>
          <p:cNvSpPr txBox="1"/>
          <p:nvPr/>
        </p:nvSpPr>
        <p:spPr>
          <a:xfrm>
            <a:off x="572345" y="1356040"/>
            <a:ext cx="1136468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Артефакти, які збереглися в кримськотатарських родинах є носіями унікальних історій народу. </a:t>
            </a:r>
            <a:r>
              <a:rPr lang="uk-UA" sz="2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Вони дозволяють вивчити побутові традиції кримських татар до депортації та прослідкувати долі їх власників після трагічних подій 1944 року. </a:t>
            </a:r>
            <a:r>
              <a:rPr lang="ru-RU" sz="2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ru-RU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B313B-91D5-54D0-EB69-333E736ECC04}"/>
              </a:ext>
            </a:extLst>
          </p:cNvPr>
          <p:cNvSpPr txBox="1"/>
          <p:nvPr/>
        </p:nvSpPr>
        <p:spPr>
          <a:xfrm>
            <a:off x="494523" y="3686078"/>
            <a:ext cx="113646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Мідний глечик (гугюм) разом   з джерелами (</a:t>
            </a:r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чешме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є важливими елементами культури  бережного відношення до води, що сформувалось кримськотатарською спільнотою протягом століть. </a:t>
            </a:r>
            <a:r>
              <a:rPr lang="uk-UA" sz="2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Ця культура також відображена в мистецьких  творах  кримських татар.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A7A8A-E9C9-AEA2-6E1C-A00869F5048D}"/>
              </a:ext>
            </a:extLst>
          </p:cNvPr>
          <p:cNvSpPr txBox="1"/>
          <p:nvPr/>
        </p:nvSpPr>
        <p:spPr>
          <a:xfrm>
            <a:off x="3872204" y="174848"/>
            <a:ext cx="4264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ВИСНОВКИ </a:t>
            </a:r>
            <a:endParaRPr lang="en-US" sz="44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1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0993AA-90A8-C360-2D86-DD80E9E5E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70" y="153823"/>
            <a:ext cx="11818834" cy="1358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Однією з жахливих наслідків тотальної депортації 1944-го року стала втрата кримськотатарським народом всього майна та матеріальних цінностей, що передавалося з поколінь</a:t>
            </a:r>
            <a:r>
              <a:rPr lang="uk-UA" sz="3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C41F48-8A4F-6C4D-4396-87A2C314B790}"/>
              </a:ext>
            </a:extLst>
          </p:cNvPr>
          <p:cNvSpPr txBox="1"/>
          <p:nvPr/>
        </p:nvSpPr>
        <p:spPr>
          <a:xfrm>
            <a:off x="162370" y="1164199"/>
            <a:ext cx="616151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ru-RU" sz="2800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uk-UA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Але злочин СРСР не тільки відібрав в одну мить права людини та  все майно кримських татар. </a:t>
            </a:r>
          </a:p>
          <a:p>
            <a:pPr marL="0" indent="0">
              <a:buNone/>
            </a:pPr>
            <a:endParaRPr lang="uk-UA" sz="2800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Були </a:t>
            </a:r>
            <a:r>
              <a:rPr lang="uk-UA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розірвані</a:t>
            </a:r>
            <a:r>
              <a:rPr lang="ru-RU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унікальні</a:t>
            </a:r>
            <a:r>
              <a:rPr lang="ru-RU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традиції</a:t>
            </a:r>
            <a:r>
              <a:rPr lang="ru-RU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та </a:t>
            </a:r>
            <a:r>
              <a:rPr lang="uk-UA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зруйнована</a:t>
            </a:r>
            <a:r>
              <a:rPr lang="ru-RU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багаторічна</a:t>
            </a:r>
            <a:r>
              <a:rPr lang="ru-RU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культура </a:t>
            </a:r>
            <a:r>
              <a:rPr lang="ru-RU" sz="28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побуту</a:t>
            </a:r>
            <a:r>
              <a:rPr lang="ru-RU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народу. </a:t>
            </a:r>
          </a:p>
          <a:p>
            <a:pPr marL="0" indent="0">
              <a:buNone/>
            </a:pPr>
            <a:endParaRPr lang="ru-RU" sz="2800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uk-UA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Це був черговий злочин, щоб знищити кримських татар </a:t>
            </a:r>
            <a:r>
              <a:rPr lang="ru-RU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як народ, як </a:t>
            </a:r>
            <a:r>
              <a:rPr lang="uk-UA" sz="2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окремий етнос…</a:t>
            </a:r>
          </a:p>
          <a:p>
            <a:pPr marL="0" indent="0">
              <a:buNone/>
            </a:pP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Рисунок 12" descr="Зображення, що містить текст, просто неба, особа, військова машина&#10;&#10;Автоматично згенерований опис">
            <a:extLst>
              <a:ext uri="{FF2B5EF4-FFF2-40B4-BE49-F238E27FC236}">
                <a16:creationId xmlns:a16="http://schemas.microsoft.com/office/drawing/2014/main" id="{C08D5695-8166-6DAD-9B2C-5B19265F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8487" r="27847"/>
          <a:stretch/>
        </p:blipFill>
        <p:spPr>
          <a:xfrm>
            <a:off x="6273594" y="1040619"/>
            <a:ext cx="3199846" cy="335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, що містить текст, особа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9627B780-A594-9240-6C50-905D958CB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1736" y="4381303"/>
            <a:ext cx="3705991" cy="237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Зображення, що містить текст, просто неба, білий, вінтаж&#10;&#10;Автоматично згенерований опис">
            <a:extLst>
              <a:ext uri="{FF2B5EF4-FFF2-40B4-BE49-F238E27FC236}">
                <a16:creationId xmlns:a16="http://schemas.microsoft.com/office/drawing/2014/main" id="{EF9641EA-AC3D-8135-D9EE-3989744A70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14000" contrast="17000"/>
                    </a14:imgEffect>
                  </a14:imgLayer>
                </a14:imgProps>
              </a:ext>
            </a:extLst>
          </a:blip>
          <a:srcRect l="37382" t="17862" r="18693" b="13836"/>
          <a:stretch/>
        </p:blipFill>
        <p:spPr>
          <a:xfrm>
            <a:off x="9576754" y="1024603"/>
            <a:ext cx="2480313" cy="335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71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ображення, що містить особа, чоловік&#10;&#10;Автоматично згенерований опис">
            <a:extLst>
              <a:ext uri="{FF2B5EF4-FFF2-40B4-BE49-F238E27FC236}">
                <a16:creationId xmlns:a16="http://schemas.microsoft.com/office/drawing/2014/main" id="{992C1B95-9FF5-C79B-8CBA-8AA7D16B9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4031" y="907404"/>
            <a:ext cx="2795817" cy="185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5C4CF1E-A101-42A4-B688-26E00B583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71100"/>
            <a:ext cx="11867608" cy="10712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Об’єктом</a:t>
            </a:r>
            <a:r>
              <a:rPr lang="uk-UA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дослідження є артефакт нашої родини - мідний глечик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4C45FF-CCC7-5BCB-323C-8DE1FC181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922" y="1544731"/>
            <a:ext cx="4443048" cy="420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48CB0D-933F-2423-F07E-FADDB0E5C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8" t="2645" r="5037" b="13998"/>
          <a:stretch/>
        </p:blipFill>
        <p:spPr>
          <a:xfrm>
            <a:off x="5499787" y="2761271"/>
            <a:ext cx="4756129" cy="3101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5D20-F698-50F7-0A2B-07D6C538F6C7}"/>
              </a:ext>
            </a:extLst>
          </p:cNvPr>
          <p:cNvSpPr txBox="1"/>
          <p:nvPr/>
        </p:nvSpPr>
        <p:spPr>
          <a:xfrm>
            <a:off x="98220" y="-57607"/>
            <a:ext cx="118745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Метою дослідження 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є встановлення взаємозв’язків між історією життя родини, побутових традицій кримських татар  та подій ХХ століття, через вивчення родинного артефакту –мідного глечика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39890-228D-8E84-98DA-F58D75118556}"/>
              </a:ext>
            </a:extLst>
          </p:cNvPr>
          <p:cNvSpPr txBox="1"/>
          <p:nvPr/>
        </p:nvSpPr>
        <p:spPr>
          <a:xfrm>
            <a:off x="7084031" y="6315477"/>
            <a:ext cx="5566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uk-UA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кримськотатарською  «гугюм»). </a:t>
            </a:r>
            <a:endParaRPr lang="uk-UA" b="1" i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8B9D6-645A-FBAC-8F57-00F96729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70" y="29835"/>
            <a:ext cx="10515600" cy="626187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Структура дослідження</a:t>
            </a:r>
            <a:endParaRPr lang="LID4096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CEB567-7341-2423-49B5-5A3381D90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70" y="629212"/>
            <a:ext cx="11716283" cy="266091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uk-UA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Вступ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uk-UA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Розділ 1. Традиції водоспоживання в кримськотатарських селах та містечках.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uk-UA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Розділ 2. Виникнення мідного посуду в Криму.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uk-UA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Розділ 3. Шлях мідного глечика – єдиного артефакту з історії моєї родини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uk-UA" kern="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Висновки</a:t>
            </a:r>
          </a:p>
          <a:p>
            <a:pPr marL="0" indent="0">
              <a:buNone/>
            </a:pPr>
            <a:endParaRPr lang="uk-UA" sz="2400" kern="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0D9F6-FBD5-4FCE-FF97-D65C72AAF738}"/>
              </a:ext>
            </a:extLst>
          </p:cNvPr>
          <p:cNvSpPr txBox="1"/>
          <p:nvPr/>
        </p:nvSpPr>
        <p:spPr>
          <a:xfrm>
            <a:off x="314770" y="3087578"/>
            <a:ext cx="838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Джерела і методи дослідження</a:t>
            </a:r>
            <a:endParaRPr lang="LID4096" sz="3600" b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07403-783A-8E56-9157-BB34912F3B32}"/>
              </a:ext>
            </a:extLst>
          </p:cNvPr>
          <p:cNvSpPr txBox="1"/>
          <p:nvPr/>
        </p:nvSpPr>
        <p:spPr>
          <a:xfrm>
            <a:off x="915111" y="3753811"/>
            <a:ext cx="10515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2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Онлайн- Інтерв’ю зі свідками- членами родини </a:t>
            </a:r>
            <a:r>
              <a:rPr lang="uk-UA" sz="22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Мамут</a:t>
            </a:r>
            <a:r>
              <a:rPr lang="uk-UA" sz="2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які зараз живуть в Криму.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5E894-774B-12C1-1DE9-85031281209E}"/>
              </a:ext>
            </a:extLst>
          </p:cNvPr>
          <p:cNvSpPr txBox="1"/>
          <p:nvPr/>
        </p:nvSpPr>
        <p:spPr>
          <a:xfrm>
            <a:off x="915111" y="4387982"/>
            <a:ext cx="973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2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Пошук і вивчення джерел Національної бібліотеки  України ім. Вернадського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EBB803-3811-D6F2-FD1A-82B7AE8B553D}"/>
              </a:ext>
            </a:extLst>
          </p:cNvPr>
          <p:cNvSpPr txBox="1"/>
          <p:nvPr/>
        </p:nvSpPr>
        <p:spPr>
          <a:xfrm>
            <a:off x="915111" y="5105316"/>
            <a:ext cx="102363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2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Пошук і вивчення джерел бібліотеки  Університету Ата Тюрка  в Анкарі (Туреччина)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2C8AC9-9485-B75B-2685-FC6F94AE67B9}"/>
              </a:ext>
            </a:extLst>
          </p:cNvPr>
          <p:cNvSpPr txBox="1"/>
          <p:nvPr/>
        </p:nvSpPr>
        <p:spPr>
          <a:xfrm>
            <a:off x="915111" y="5637692"/>
            <a:ext cx="9386480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2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Порівняння фактів з подій ХХ століття і  життя родини з різних джерел</a:t>
            </a:r>
          </a:p>
        </p:txBody>
      </p:sp>
    </p:spTree>
    <p:extLst>
      <p:ext uri="{BB962C8B-B14F-4D97-AF65-F5344CB8AC3E}">
        <p14:creationId xmlns:p14="http://schemas.microsoft.com/office/powerpoint/2010/main" val="31930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стіна, у приміщенні, особа, лялька&#10;&#10;Автоматично згенерований опис">
            <a:extLst>
              <a:ext uri="{FF2B5EF4-FFF2-40B4-BE49-F238E27FC236}">
                <a16:creationId xmlns:a16="http://schemas.microsoft.com/office/drawing/2014/main" id="{E8A69E0E-4170-A720-8075-11CCBFA27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8439" y="1696904"/>
            <a:ext cx="3181365" cy="38871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AAC64-DF41-88F8-797B-EF7A5B3E8CCD}"/>
              </a:ext>
            </a:extLst>
          </p:cNvPr>
          <p:cNvSpPr txBox="1"/>
          <p:nvPr/>
        </p:nvSpPr>
        <p:spPr>
          <a:xfrm>
            <a:off x="165675" y="5682591"/>
            <a:ext cx="114497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Чешме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виконувало  роль соціального майданчику. – місце, де жінки та діти постійно зустрічались, спілкувались.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CF5F58-2219-AD9E-CB00-88065EACD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42" y="1030892"/>
            <a:ext cx="2958894" cy="42316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D9548009-1B80-62DE-5DF2-36394752AE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9" t="7361" r="2701" b="14444"/>
          <a:stretch/>
        </p:blipFill>
        <p:spPr>
          <a:xfrm>
            <a:off x="7052807" y="1175409"/>
            <a:ext cx="4786674" cy="3444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F1B9C-E496-E114-4B0E-AB79BC039470}"/>
              </a:ext>
            </a:extLst>
          </p:cNvPr>
          <p:cNvSpPr txBox="1"/>
          <p:nvPr/>
        </p:nvSpPr>
        <p:spPr>
          <a:xfrm>
            <a:off x="390970" y="0"/>
            <a:ext cx="11367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Розділ1. </a:t>
            </a:r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Чешме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uk-UA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облаштовані джерела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– як елемент традиції водоспоживання в кримськотатарських селах та містечках. </a:t>
            </a:r>
            <a:endParaRPr lang="LID4096" sz="28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661B7F5B-BA94-DC96-91AA-BFC23F916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43" t="50915" r="6383" b="17297"/>
          <a:stretch/>
        </p:blipFill>
        <p:spPr>
          <a:xfrm>
            <a:off x="83994" y="1171333"/>
            <a:ext cx="3864249" cy="247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527D5E-5536-F34C-D632-10D934962AEA}"/>
              </a:ext>
            </a:extLst>
          </p:cNvPr>
          <p:cNvSpPr txBox="1"/>
          <p:nvPr/>
        </p:nvSpPr>
        <p:spPr>
          <a:xfrm>
            <a:off x="744071" y="113863"/>
            <a:ext cx="65510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кримському півострові був присутній український керамічний посуд.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4D29A-2A59-5CF1-9855-E1CD84C6CCDB}"/>
              </a:ext>
            </a:extLst>
          </p:cNvPr>
          <p:cNvSpPr txBox="1"/>
          <p:nvPr/>
        </p:nvSpPr>
        <p:spPr>
          <a:xfrm>
            <a:off x="83994" y="3692533"/>
            <a:ext cx="64187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Мідний посуд та мідь для виготовляння посуду, привозили з Туреччини.</a:t>
            </a:r>
            <a:endParaRPr lang="LID4096" sz="28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EAA228-38E5-3042-4223-2FB4F21C9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4" t="66367" r="27265" b="6388"/>
          <a:stretch/>
        </p:blipFill>
        <p:spPr>
          <a:xfrm>
            <a:off x="83994" y="4581135"/>
            <a:ext cx="5976147" cy="227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4D1DE1-AC78-F18B-45C7-B0DB353FE021}"/>
              </a:ext>
            </a:extLst>
          </p:cNvPr>
          <p:cNvSpPr txBox="1"/>
          <p:nvPr/>
        </p:nvSpPr>
        <p:spPr>
          <a:xfrm>
            <a:off x="3985878" y="1687754"/>
            <a:ext cx="3288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Також в Криму були розвинені місцеві традиції  гончарства. </a:t>
            </a:r>
          </a:p>
        </p:txBody>
      </p:sp>
      <p:pic>
        <p:nvPicPr>
          <p:cNvPr id="8" name="Рисунок 7" descr="Зображення, що містить кілька&#10;&#10;Автоматично згенерований опис">
            <a:extLst>
              <a:ext uri="{FF2B5EF4-FFF2-40B4-BE49-F238E27FC236}">
                <a16:creationId xmlns:a16="http://schemas.microsoft.com/office/drawing/2014/main" id="{D2F8B2B9-D1B5-E138-437F-4BF97B50B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085" y="113863"/>
            <a:ext cx="4417816" cy="267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Зображення, що містить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D8666174-CE60-66BD-2743-8454D376C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722" y="3192489"/>
            <a:ext cx="5303795" cy="353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6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023F-513E-5CBD-3602-08D33153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769"/>
            <a:ext cx="7161715" cy="1632277"/>
          </a:xfrm>
        </p:spPr>
        <p:txBody>
          <a:bodyPr>
            <a:noAutofit/>
          </a:bodyPr>
          <a:lstStyle/>
          <a:p>
            <a:pPr algn="r"/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Порівняльний аналіз нашого артефакту з описом турецьких мідних  глечиків дозволив зробити висновок про вплив турецького майстерства на кримських бляхарів.  </a:t>
            </a:r>
            <a:endParaRPr lang="en-US" sz="28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C2F85A-8AC4-7FE3-14C3-780DFCFDB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716" y="129797"/>
            <a:ext cx="4912839" cy="276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380F0D-FD75-5866-F2BF-21406AEF5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87" t="54444" r="38594" b="8606"/>
          <a:stretch/>
        </p:blipFill>
        <p:spPr>
          <a:xfrm>
            <a:off x="2952745" y="2399092"/>
            <a:ext cx="1733550" cy="25340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3A8B1C-85B4-54D0-5113-901291274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78" t="29028" r="39141" b="43055"/>
          <a:stretch/>
        </p:blipFill>
        <p:spPr>
          <a:xfrm>
            <a:off x="2967705" y="4987634"/>
            <a:ext cx="1733550" cy="1780597"/>
          </a:xfrm>
          <a:prstGeom prst="rect">
            <a:avLst/>
          </a:prstGeom>
        </p:spPr>
      </p:pic>
      <p:pic>
        <p:nvPicPr>
          <p:cNvPr id="13" name="Рисунок 12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4E1DF8A0-527C-F3FF-0BCF-0F0220E2A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640032" y="4532860"/>
            <a:ext cx="1356232" cy="2463041"/>
          </a:xfrm>
          <a:prstGeom prst="rect">
            <a:avLst/>
          </a:prstGeom>
        </p:spPr>
      </p:pic>
      <p:pic>
        <p:nvPicPr>
          <p:cNvPr id="4" name="Рисунок 3" descr="Зображення, що містить текст, ємність&#10;&#10;Автоматично згенерований опис">
            <a:extLst>
              <a:ext uri="{FF2B5EF4-FFF2-40B4-BE49-F238E27FC236}">
                <a16:creationId xmlns:a16="http://schemas.microsoft.com/office/drawing/2014/main" id="{5578F7EC-FCB6-6613-505F-65ECDCB632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727" t="5733" r="6654" b="53637"/>
          <a:stretch/>
        </p:blipFill>
        <p:spPr>
          <a:xfrm rot="16200000">
            <a:off x="5013030" y="3360251"/>
            <a:ext cx="1568147" cy="1363616"/>
          </a:xfrm>
          <a:prstGeom prst="rect">
            <a:avLst/>
          </a:prstGeom>
        </p:spPr>
      </p:pic>
      <p:pic>
        <p:nvPicPr>
          <p:cNvPr id="15" name="Рисунок 14" descr="Зображення, що містить стіна, дзвоник, у приміщенні, полиця&#10;&#10;Автоматично згенерований опис">
            <a:extLst>
              <a:ext uri="{FF2B5EF4-FFF2-40B4-BE49-F238E27FC236}">
                <a16:creationId xmlns:a16="http://schemas.microsoft.com/office/drawing/2014/main" id="{572D9053-9392-040E-3403-6E08F3D34E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7342" y="3429000"/>
            <a:ext cx="1603183" cy="3299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Зображення, що містить дзвоник, темний, срібло&#10;&#10;Автоматично згенерований опис">
            <a:extLst>
              <a:ext uri="{FF2B5EF4-FFF2-40B4-BE49-F238E27FC236}">
                <a16:creationId xmlns:a16="http://schemas.microsoft.com/office/drawing/2014/main" id="{D865EA34-9EFF-2FBD-7883-16E55F49E7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941" y="3748355"/>
            <a:ext cx="2288079" cy="290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F056D8-9041-491A-FA90-B64AF9E12DC6}"/>
              </a:ext>
            </a:extLst>
          </p:cNvPr>
          <p:cNvSpPr txBox="1"/>
          <p:nvPr/>
        </p:nvSpPr>
        <p:spPr>
          <a:xfrm>
            <a:off x="-58722" y="1860514"/>
            <a:ext cx="7220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Спільні риси турецького та кримського  мідного  глечику </a:t>
            </a:r>
          </a:p>
        </p:txBody>
      </p:sp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69ADC347-24CB-0B9E-CC75-D6BE127C305E}"/>
              </a:ext>
            </a:extLst>
          </p:cNvPr>
          <p:cNvCxnSpPr>
            <a:cxnSpLocks/>
          </p:cNvCxnSpPr>
          <p:nvPr/>
        </p:nvCxnSpPr>
        <p:spPr>
          <a:xfrm>
            <a:off x="4912313" y="2441196"/>
            <a:ext cx="0" cy="4314090"/>
          </a:xfrm>
          <a:prstGeom prst="line">
            <a:avLst/>
          </a:prstGeom>
          <a:ln w="57150">
            <a:prstDash val="sysDash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8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CCC6A1-7FF5-1187-BF72-50859DEF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030" y="329533"/>
            <a:ext cx="4383204" cy="590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A2B43-8D1F-D2C0-A98E-088562B82FE8}"/>
              </a:ext>
            </a:extLst>
          </p:cNvPr>
          <p:cNvSpPr txBox="1"/>
          <p:nvPr/>
        </p:nvSpPr>
        <p:spPr>
          <a:xfrm>
            <a:off x="3281585" y="151179"/>
            <a:ext cx="847482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 артефакту:  Мідний глечик (</a:t>
            </a:r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гугюм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uk-UA" sz="28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Форма глечика </a:t>
            </a:r>
            <a:r>
              <a:rPr lang="LID4096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плоскодонн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 та</a:t>
            </a:r>
            <a:r>
              <a:rPr lang="LID4096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конусоподібн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а. З</a:t>
            </a:r>
            <a:r>
              <a:rPr lang="LID4096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вужується догори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LID4096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від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основі </a:t>
            </a:r>
            <a:r>
              <a:rPr lang="LID4096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до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горловини. </a:t>
            </a:r>
          </a:p>
          <a:p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Глечик має кришку та </a:t>
            </a:r>
            <a:r>
              <a:rPr lang="LID4096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ручк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у. </a:t>
            </a:r>
            <a:r>
              <a:rPr lang="LID4096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Ручка, ручка кришки і шарнірна частина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глечика </a:t>
            </a:r>
            <a:r>
              <a:rPr lang="LID4096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виготовлен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і</a:t>
            </a:r>
            <a:r>
              <a:rPr lang="LID4096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​​з міді в техніці кування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Матеріал виготовлення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латунь</a:t>
            </a:r>
          </a:p>
          <a:p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поверхні глечика нанесені малюнки (квіти, риби) методом чорніння </a:t>
            </a:r>
          </a:p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Висота глечика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- 25 см (34 см. з кришкою)</a:t>
            </a:r>
          </a:p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Діаметр горловини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8 см.</a:t>
            </a:r>
          </a:p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Діаметр основи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17 см.</a:t>
            </a:r>
          </a:p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Вага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1,068 кг.</a:t>
            </a:r>
          </a:p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Об’єм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2 літри  </a:t>
            </a:r>
            <a:endParaRPr lang="LID4096" sz="2800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8A4A3E-2867-818A-B4BE-F5B80BC718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0204" t="39456" r="28010" b="13197"/>
          <a:stretch/>
        </p:blipFill>
        <p:spPr>
          <a:xfrm>
            <a:off x="5670445" y="4768181"/>
            <a:ext cx="3159230" cy="2013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7E830-4D6A-F2FF-038E-FEBC5E273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70" y="261170"/>
            <a:ext cx="2679155" cy="3888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E0EF0-72BB-4FC3-250C-9D5EBF9D7065}"/>
              </a:ext>
            </a:extLst>
          </p:cNvPr>
          <p:cNvSpPr txBox="1"/>
          <p:nvPr/>
        </p:nvSpPr>
        <p:spPr>
          <a:xfrm>
            <a:off x="85345" y="4149214"/>
            <a:ext cx="55616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Історія мідного глечика починається з весілля моєї прабабусі </a:t>
            </a:r>
            <a:r>
              <a:rPr lang="uk-UA" sz="28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Мумінє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та її нареченого </a:t>
            </a:r>
            <a:r>
              <a:rPr lang="uk-UA" sz="28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Куртумера</a:t>
            </a:r>
            <a:r>
              <a:rPr lang="uk-UA" sz="28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 </a:t>
            </a:r>
            <a:r>
              <a:rPr lang="uk-UA" sz="28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1941 році 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селі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Ускут.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Її мама </a:t>
            </a:r>
            <a:r>
              <a:rPr 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Заріфє</a:t>
            </a:r>
            <a:r>
              <a:rPr lang="uk-UA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поклала глечик в придане.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2D754-C23D-6CA5-CE9E-2F69C4F31437}"/>
              </a:ext>
            </a:extLst>
          </p:cNvPr>
          <p:cNvSpPr txBox="1"/>
          <p:nvPr/>
        </p:nvSpPr>
        <p:spPr>
          <a:xfrm>
            <a:off x="7347912" y="6173512"/>
            <a:ext cx="1569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Ускут</a:t>
            </a:r>
            <a:endParaRPr lang="LID4096" sz="2800" dirty="0">
              <a:solidFill>
                <a:srgbClr val="FFC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0C3F33-3757-CC2E-CBF5-8A7E50D60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444" y="60240"/>
            <a:ext cx="8245424" cy="464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28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Глубина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10008</TotalTime>
  <Words>759</Words>
  <Application>Microsoft Office PowerPoint</Application>
  <PresentationFormat>Широкий екран</PresentationFormat>
  <Paragraphs>92</Paragraphs>
  <Slides>15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Corbel</vt:lpstr>
      <vt:lpstr>Wingdings</vt:lpstr>
      <vt:lpstr>Глубина</vt:lpstr>
      <vt:lpstr>Презентація PowerPoint</vt:lpstr>
      <vt:lpstr>Презентація PowerPoint</vt:lpstr>
      <vt:lpstr>Презентація PowerPoint</vt:lpstr>
      <vt:lpstr>Структура дослідження</vt:lpstr>
      <vt:lpstr>Презентація PowerPoint</vt:lpstr>
      <vt:lpstr>Презентація PowerPoint</vt:lpstr>
      <vt:lpstr>Порівняльний аналіз нашого артефакту з описом турецьких мідних  глечиків дозволив зробити висновок про вплив турецького майстерства на кримських бляхарів.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Феномен народної хореографії  як унікального носія  культури кримськотатарського народу</dc:title>
  <dc:creator>Айдер Сеїтосманов</dc:creator>
  <cp:lastModifiedBy>Айдер Сеїтосманов</cp:lastModifiedBy>
  <cp:revision>350</cp:revision>
  <cp:lastPrinted>2020-05-15T21:19:27Z</cp:lastPrinted>
  <dcterms:created xsi:type="dcterms:W3CDTF">2020-03-16T23:53:11Z</dcterms:created>
  <dcterms:modified xsi:type="dcterms:W3CDTF">2023-04-19T18:40:39Z</dcterms:modified>
</cp:coreProperties>
</file>