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5" r:id="rId3"/>
    <p:sldId id="266" r:id="rId4"/>
    <p:sldId id="262" r:id="rId5"/>
    <p:sldId id="276" r:id="rId6"/>
    <p:sldId id="264" r:id="rId7"/>
    <p:sldId id="279" r:id="rId8"/>
    <p:sldId id="280" r:id="rId9"/>
    <p:sldId id="277" r:id="rId10"/>
    <p:sldId id="268" r:id="rId11"/>
    <p:sldId id="269" r:id="rId12"/>
    <p:sldId id="263" r:id="rId13"/>
    <p:sldId id="281" r:id="rId14"/>
    <p:sldId id="274" r:id="rId15"/>
    <p:sldId id="275" r:id="rId16"/>
    <p:sldId id="282" r:id="rId17"/>
  </p:sldIdLst>
  <p:sldSz cx="9144000" cy="6858000" type="screen4x3"/>
  <p:notesSz cx="6858000" cy="9144000"/>
  <p:custDataLst>
    <p:tags r:id="rId18"/>
  </p:custDataLst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8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1760" y="40"/>
      </p:cViewPr>
      <p:guideLst>
        <p:guide orient="horz" pos="2168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gs" Target="tags/tag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green1">
            <a:extLst>
              <a:ext uri="{FF2B5EF4-FFF2-40B4-BE49-F238E27FC236}">
                <a16:creationId xmlns:a16="http://schemas.microsoft.com/office/drawing/2014/main" id="{9B260850-B3A0-4110-84D4-8F90E6B6DC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10"/>
          <a:stretch>
            <a:fillRect/>
          </a:stretch>
        </p:blipFill>
        <p:spPr bwMode="auto">
          <a:xfrm>
            <a:off x="9525" y="0"/>
            <a:ext cx="9183688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1116013" y="2133600"/>
            <a:ext cx="6621462" cy="977900"/>
          </a:xfrm>
        </p:spPr>
        <p:txBody>
          <a:bodyPr/>
          <a:lstStyle>
            <a:lvl1pPr algn="r">
              <a:defRPr/>
            </a:lvl1pPr>
          </a:lstStyle>
          <a:p>
            <a:endParaRPr lang="zh-CN" dirty="0"/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2413000" y="3141663"/>
            <a:ext cx="5321300" cy="719137"/>
          </a:xfrm>
        </p:spPr>
        <p:txBody>
          <a:bodyPr/>
          <a:lstStyle>
            <a:lvl1pPr marL="0" indent="0" algn="r">
              <a:buFontTx/>
              <a:buNone/>
              <a:defRPr/>
            </a:lvl1pPr>
          </a:lstStyle>
          <a:p>
            <a:endParaRPr lang="zh-CN" dirty="0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3F64EA66-441B-48B2-8B4B-EF33073F8AF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64FB2E54-13B9-4348-B25F-175B5304B3F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82B4D34B-1FB0-47A0-BC09-02D72DF5D37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F6C6FA-0924-4FD9-8348-132C4EB5ABC5}" type="slidenum">
              <a:rPr lang="ru-RU" altLang="zh-CN"/>
              <a:pPr/>
              <a:t>‹#›</a:t>
            </a:fld>
            <a:endParaRPr lang="ru-RU" altLang="zh-CN"/>
          </a:p>
        </p:txBody>
      </p:sp>
    </p:spTree>
    <p:extLst>
      <p:ext uri="{BB962C8B-B14F-4D97-AF65-F5344CB8AC3E}">
        <p14:creationId xmlns:p14="http://schemas.microsoft.com/office/powerpoint/2010/main" val="18108972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F668843E-45E8-45CF-B941-A739C22A4B7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zh-CN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8AE3F5A2-9AFB-47DA-B56B-0B626ACC6E4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zh-CN"/>
          </a:p>
        </p:txBody>
      </p:sp>
      <p:sp>
        <p:nvSpPr>
          <p:cNvPr id="6" name="Rectangle 7">
            <a:extLst>
              <a:ext uri="{FF2B5EF4-FFF2-40B4-BE49-F238E27FC236}">
                <a16:creationId xmlns:a16="http://schemas.microsoft.com/office/drawing/2014/main" id="{D3037C9B-73AF-4476-B139-E469B4E2D36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1CAB8-B88D-463D-B3F7-2731844E229C}" type="slidenum">
              <a:rPr lang="ru-RU" altLang="zh-CN"/>
              <a:pPr/>
              <a:t>‹#›</a:t>
            </a:fld>
            <a:endParaRPr lang="ru-RU" altLang="zh-CN"/>
          </a:p>
        </p:txBody>
      </p:sp>
    </p:spTree>
    <p:extLst>
      <p:ext uri="{BB962C8B-B14F-4D97-AF65-F5344CB8AC3E}">
        <p14:creationId xmlns:p14="http://schemas.microsoft.com/office/powerpoint/2010/main" val="13392650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021F0920-B6DF-404D-A322-9AFF32720E3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zh-CN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833C5F7C-F558-4652-98E5-816F01D28A4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zh-CN"/>
          </a:p>
        </p:txBody>
      </p:sp>
      <p:sp>
        <p:nvSpPr>
          <p:cNvPr id="6" name="Rectangle 7">
            <a:extLst>
              <a:ext uri="{FF2B5EF4-FFF2-40B4-BE49-F238E27FC236}">
                <a16:creationId xmlns:a16="http://schemas.microsoft.com/office/drawing/2014/main" id="{876BD97E-9C0C-4E80-813C-5432E9F1A40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488DF71-301F-469E-845F-878835532564}" type="slidenum">
              <a:rPr lang="ru-RU" altLang="zh-CN"/>
              <a:pPr/>
              <a:t>‹#›</a:t>
            </a:fld>
            <a:endParaRPr lang="ru-RU" altLang="zh-CN"/>
          </a:p>
        </p:txBody>
      </p:sp>
    </p:spTree>
    <p:extLst>
      <p:ext uri="{BB962C8B-B14F-4D97-AF65-F5344CB8AC3E}">
        <p14:creationId xmlns:p14="http://schemas.microsoft.com/office/powerpoint/2010/main" val="16562126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260475" y="1600200"/>
            <a:ext cx="3636963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049838" y="1600200"/>
            <a:ext cx="3636962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6C897B0E-ACA5-4E3E-B427-3F41E8CD326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zh-CN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A34AC758-6288-4912-BF27-95228C65DA8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zh-CN"/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9F9A28B8-17B6-495B-88CA-5EC6CDAC220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ADBD676-0452-4883-9806-C84CAB990DCA}" type="slidenum">
              <a:rPr lang="ru-RU" altLang="zh-CN"/>
              <a:pPr/>
              <a:t>‹#›</a:t>
            </a:fld>
            <a:endParaRPr lang="ru-RU" altLang="zh-CN"/>
          </a:p>
        </p:txBody>
      </p:sp>
    </p:spTree>
    <p:extLst>
      <p:ext uri="{BB962C8B-B14F-4D97-AF65-F5344CB8AC3E}">
        <p14:creationId xmlns:p14="http://schemas.microsoft.com/office/powerpoint/2010/main" val="3670209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AC7AF49A-1DE4-4B7A-8D7A-B7C2EA15783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zh-CN"/>
          </a:p>
        </p:txBody>
      </p:sp>
      <p:sp>
        <p:nvSpPr>
          <p:cNvPr id="8" name="Rectangle 6">
            <a:extLst>
              <a:ext uri="{FF2B5EF4-FFF2-40B4-BE49-F238E27FC236}">
                <a16:creationId xmlns:a16="http://schemas.microsoft.com/office/drawing/2014/main" id="{7A17AE74-B77A-45BE-B79E-53605FDC571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zh-CN"/>
          </a:p>
        </p:txBody>
      </p:sp>
      <p:sp>
        <p:nvSpPr>
          <p:cNvPr id="9" name="Rectangle 7">
            <a:extLst>
              <a:ext uri="{FF2B5EF4-FFF2-40B4-BE49-F238E27FC236}">
                <a16:creationId xmlns:a16="http://schemas.microsoft.com/office/drawing/2014/main" id="{BB00B821-91CF-42A5-A6A5-0D3AD0D028D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C6FB29D-4745-4703-AB1C-C2D7263C9BEB}" type="slidenum">
              <a:rPr lang="ru-RU" altLang="zh-CN"/>
              <a:pPr/>
              <a:t>‹#›</a:t>
            </a:fld>
            <a:endParaRPr lang="ru-RU" altLang="zh-CN"/>
          </a:p>
        </p:txBody>
      </p:sp>
    </p:spTree>
    <p:extLst>
      <p:ext uri="{BB962C8B-B14F-4D97-AF65-F5344CB8AC3E}">
        <p14:creationId xmlns:p14="http://schemas.microsoft.com/office/powerpoint/2010/main" val="19315866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4118B2BB-43A3-4774-8BAE-7B94DDD6315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zh-CN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FF1936E9-4063-4542-9C9C-64B8BD78751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zh-CN"/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4247C2F7-2A6E-4427-B1A3-46C17B99AB0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936418-10BE-4A9B-96A3-80BA7690E09F}" type="slidenum">
              <a:rPr lang="ru-RU" altLang="zh-CN"/>
              <a:pPr/>
              <a:t>‹#›</a:t>
            </a:fld>
            <a:endParaRPr lang="ru-RU" altLang="zh-CN"/>
          </a:p>
        </p:txBody>
      </p:sp>
    </p:spTree>
    <p:extLst>
      <p:ext uri="{BB962C8B-B14F-4D97-AF65-F5344CB8AC3E}">
        <p14:creationId xmlns:p14="http://schemas.microsoft.com/office/powerpoint/2010/main" val="18817377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>
            <a:extLst>
              <a:ext uri="{FF2B5EF4-FFF2-40B4-BE49-F238E27FC236}">
                <a16:creationId xmlns:a16="http://schemas.microsoft.com/office/drawing/2014/main" id="{DD019693-B1F1-4A00-B8AD-CDC725D75E9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zh-CN"/>
          </a:p>
        </p:txBody>
      </p:sp>
      <p:sp>
        <p:nvSpPr>
          <p:cNvPr id="3" name="Rectangle 6">
            <a:extLst>
              <a:ext uri="{FF2B5EF4-FFF2-40B4-BE49-F238E27FC236}">
                <a16:creationId xmlns:a16="http://schemas.microsoft.com/office/drawing/2014/main" id="{F1E1D105-7286-4F83-935E-BDF4FA56DF7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zh-CN"/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4C5356AC-829E-4BEC-AEF5-DDF739C233D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C868410-D7B1-49AC-AF5E-9693202D4EC9}" type="slidenum">
              <a:rPr lang="ru-RU" altLang="zh-CN"/>
              <a:pPr/>
              <a:t>‹#›</a:t>
            </a:fld>
            <a:endParaRPr lang="ru-RU" altLang="zh-CN"/>
          </a:p>
        </p:txBody>
      </p:sp>
    </p:spTree>
    <p:extLst>
      <p:ext uri="{BB962C8B-B14F-4D97-AF65-F5344CB8AC3E}">
        <p14:creationId xmlns:p14="http://schemas.microsoft.com/office/powerpoint/2010/main" val="18762176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781D1A9B-03B2-4F0B-8EE4-176B614591C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zh-CN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E4800E26-36AE-45FB-836C-553D3ED18C9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zh-CN"/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EAFD5E31-3820-43B3-BB32-C17E4760C53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49B281B-7008-426A-9350-E2B9941EA69D}" type="slidenum">
              <a:rPr lang="ru-RU" altLang="zh-CN"/>
              <a:pPr/>
              <a:t>‹#›</a:t>
            </a:fld>
            <a:endParaRPr lang="ru-RU" altLang="zh-CN"/>
          </a:p>
        </p:txBody>
      </p:sp>
    </p:spTree>
    <p:extLst>
      <p:ext uri="{BB962C8B-B14F-4D97-AF65-F5344CB8AC3E}">
        <p14:creationId xmlns:p14="http://schemas.microsoft.com/office/powerpoint/2010/main" val="33968359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4DA63366-6892-4BE1-9DFB-8A2220D6A3B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zh-CN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416AB1CF-4EFA-4173-AE4C-03F7A971EFC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zh-CN"/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C56DB79F-E2C2-47E9-9D53-40632D3FC6F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DD036B8-AA08-49E0-9B4A-417FDE8D9D58}" type="slidenum">
              <a:rPr lang="ru-RU" altLang="zh-CN"/>
              <a:pPr/>
              <a:t>‹#›</a:t>
            </a:fld>
            <a:endParaRPr lang="ru-RU" altLang="zh-CN"/>
          </a:p>
        </p:txBody>
      </p:sp>
    </p:spTree>
    <p:extLst>
      <p:ext uri="{BB962C8B-B14F-4D97-AF65-F5344CB8AC3E}">
        <p14:creationId xmlns:p14="http://schemas.microsoft.com/office/powerpoint/2010/main" val="25224623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37CDF877-E960-45D8-A7A0-7F136CFC54C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zh-CN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A4C36421-00F1-4622-AB98-CB6752C1C0B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zh-CN"/>
          </a:p>
        </p:txBody>
      </p:sp>
      <p:sp>
        <p:nvSpPr>
          <p:cNvPr id="6" name="Rectangle 7">
            <a:extLst>
              <a:ext uri="{FF2B5EF4-FFF2-40B4-BE49-F238E27FC236}">
                <a16:creationId xmlns:a16="http://schemas.microsoft.com/office/drawing/2014/main" id="{576074FC-03D3-4B3F-922E-6A9EAE96AC8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7D8571D-89DA-471A-BF46-E158CD7585B1}" type="slidenum">
              <a:rPr lang="ru-RU" altLang="zh-CN"/>
              <a:pPr/>
              <a:t>‹#›</a:t>
            </a:fld>
            <a:endParaRPr lang="ru-RU" altLang="zh-CN"/>
          </a:p>
        </p:txBody>
      </p:sp>
    </p:spTree>
    <p:extLst>
      <p:ext uri="{BB962C8B-B14F-4D97-AF65-F5344CB8AC3E}">
        <p14:creationId xmlns:p14="http://schemas.microsoft.com/office/powerpoint/2010/main" val="675179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31013" y="274638"/>
            <a:ext cx="1855787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260475" y="274638"/>
            <a:ext cx="5418138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209005CE-CC17-467D-9062-DB9CE55D323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zh-CN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0BF89439-FD11-4E6F-B41B-E7DE0981A94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zh-CN"/>
          </a:p>
        </p:txBody>
      </p:sp>
      <p:sp>
        <p:nvSpPr>
          <p:cNvPr id="6" name="Rectangle 7">
            <a:extLst>
              <a:ext uri="{FF2B5EF4-FFF2-40B4-BE49-F238E27FC236}">
                <a16:creationId xmlns:a16="http://schemas.microsoft.com/office/drawing/2014/main" id="{67B91CC9-7EA4-4411-A347-7B84A0E874F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E72B5C-EDAD-4EE0-971B-98DC02C68284}" type="slidenum">
              <a:rPr lang="ru-RU" altLang="zh-CN"/>
              <a:pPr/>
              <a:t>‹#›</a:t>
            </a:fld>
            <a:endParaRPr lang="ru-RU" altLang="zh-CN"/>
          </a:p>
        </p:txBody>
      </p:sp>
    </p:spTree>
    <p:extLst>
      <p:ext uri="{BB962C8B-B14F-4D97-AF65-F5344CB8AC3E}">
        <p14:creationId xmlns:p14="http://schemas.microsoft.com/office/powerpoint/2010/main" val="30965312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green">
            <a:extLst>
              <a:ext uri="{FF2B5EF4-FFF2-40B4-BE49-F238E27FC236}">
                <a16:creationId xmlns:a16="http://schemas.microsoft.com/office/drawing/2014/main" id="{BCD051D2-6181-4A7D-B8E7-61D02DF446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314"/>
          <a:stretch>
            <a:fillRect/>
          </a:stretch>
        </p:blipFill>
        <p:spPr bwMode="auto">
          <a:xfrm>
            <a:off x="0" y="0"/>
            <a:ext cx="7040563" cy="6886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Rectangle 3">
            <a:extLst>
              <a:ext uri="{FF2B5EF4-FFF2-40B4-BE49-F238E27FC236}">
                <a16:creationId xmlns:a16="http://schemas.microsoft.com/office/drawing/2014/main" id="{EBC84134-A03B-417E-868E-87B37F49F5E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260475" y="274638"/>
            <a:ext cx="742632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endParaRPr lang="ru-RU" altLang="en-US"/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61746B00-E590-41C9-B772-FEC320C02D2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260475" y="1600200"/>
            <a:ext cx="7426325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endParaRPr lang="ru-RU" alt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9BC21DAB-C2BD-4C96-8EF6-FB559585611D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pitchFamily="34" charset="0"/>
                <a:ea typeface="宋体" charset="-122"/>
              </a:defRPr>
            </a:lvl1pPr>
          </a:lstStyle>
          <a:p>
            <a:pPr>
              <a:defRPr/>
            </a:pPr>
            <a:endParaRPr lang="ru-RU" altLang="zh-CN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1671212D-7FDF-487D-8E69-9EBB5A222286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pitchFamily="34" charset="0"/>
                <a:ea typeface="宋体" charset="-122"/>
              </a:defRPr>
            </a:lvl1pPr>
          </a:lstStyle>
          <a:p>
            <a:pPr>
              <a:defRPr/>
            </a:pPr>
            <a:endParaRPr lang="ru-RU" altLang="zh-CN"/>
          </a:p>
        </p:txBody>
      </p:sp>
      <p:sp>
        <p:nvSpPr>
          <p:cNvPr id="1031" name="Rectangle 7">
            <a:extLst>
              <a:ext uri="{FF2B5EF4-FFF2-40B4-BE49-F238E27FC236}">
                <a16:creationId xmlns:a16="http://schemas.microsoft.com/office/drawing/2014/main" id="{0193343C-E06F-41FA-B761-205A359A9866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2608D2D1-7222-4096-BDC2-12134782E5E2}" type="slidenum">
              <a:rPr lang="ru-RU" altLang="zh-CN"/>
              <a:pPr/>
              <a:t>‹#›</a:t>
            </a:fld>
            <a:endParaRPr lang="ru-RU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0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+mj-lt"/>
          <a:ea typeface="Microsoft YaHei" panose="020B0503020204020204" pitchFamily="34" charset="-122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pitchFamily="34" charset="0"/>
          <a:ea typeface="Microsoft YaHei" panose="020B0503020204020204" pitchFamily="34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pitchFamily="34" charset="0"/>
          <a:ea typeface="Microsoft YaHei" panose="020B0503020204020204" pitchFamily="34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pitchFamily="34" charset="0"/>
          <a:ea typeface="Microsoft YaHei" panose="020B0503020204020204" pitchFamily="34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pitchFamily="34" charset="0"/>
          <a:ea typeface="Microsoft YaHei" panose="020B0503020204020204" pitchFamily="34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pitchFamily="34" charset="0"/>
          <a:ea typeface="微软雅黑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pitchFamily="34" charset="0"/>
          <a:ea typeface="微软雅黑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pitchFamily="34" charset="0"/>
          <a:ea typeface="微软雅黑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pitchFamily="34" charset="0"/>
          <a:ea typeface="微软雅黑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Microsoft YaHei" panose="020B0503020204020204" pitchFamily="34" charset="-122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Microsoft YaHei" panose="020B0503020204020204" pitchFamily="34" charset="-122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  <a:ea typeface="Microsoft YaHei" panose="020B0503020204020204" pitchFamily="34" charset="-122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1600">
          <a:solidFill>
            <a:schemeClr val="tx1"/>
          </a:solidFill>
          <a:latin typeface="+mn-lt"/>
          <a:ea typeface="Microsoft YaHei" panose="020B0503020204020204" pitchFamily="34" charset="-122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Microsoft YaHei" panose="020B0503020204020204" pitchFamily="34" charset="-122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Прямоугольник 3">
            <a:extLst>
              <a:ext uri="{FF2B5EF4-FFF2-40B4-BE49-F238E27FC236}">
                <a16:creationId xmlns:a16="http://schemas.microsoft.com/office/drawing/2014/main" id="{0EDD30A0-C311-4256-87E8-4E3DE71C05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16013" y="115888"/>
            <a:ext cx="7777162" cy="6048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uk-UA" altLang="en-US" sz="16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Міністерство</a:t>
            </a:r>
            <a:r>
              <a:rPr lang="uk-UA" altLang="en-US" sz="1600" b="1"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uk-UA" altLang="en-US" sz="16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освіти</a:t>
            </a:r>
            <a:r>
              <a:rPr lang="uk-UA" altLang="en-US" sz="1600" b="1"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uk-UA" altLang="en-US" sz="16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і</a:t>
            </a:r>
            <a:r>
              <a:rPr lang="uk-UA" altLang="en-US" sz="1600" b="1"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uk-UA" altLang="en-US" sz="16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науки</a:t>
            </a:r>
            <a:r>
              <a:rPr lang="uk-UA" altLang="en-US" sz="1600" b="1"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uk-UA" altLang="en-US" sz="16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України</a:t>
            </a:r>
            <a:r>
              <a:rPr lang="uk-UA" altLang="en-US" sz="1600" b="1"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endParaRPr lang="en-US" altLang="en-US" sz="1600" b="1"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algn="ctr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uk-UA" altLang="en-US" sz="16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Департамент</a:t>
            </a:r>
            <a:r>
              <a:rPr lang="uk-UA" altLang="en-US" sz="1600" b="1"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uk-UA" altLang="en-US" sz="16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освіти</a:t>
            </a:r>
            <a:r>
              <a:rPr lang="uk-UA" altLang="en-US" sz="1600" b="1"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uk-UA" altLang="en-US" sz="16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і</a:t>
            </a:r>
            <a:r>
              <a:rPr lang="uk-UA" altLang="en-US" sz="1600" b="1"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uk-UA" altLang="en-US" sz="16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науки</a:t>
            </a:r>
            <a:r>
              <a:rPr lang="uk-UA" altLang="en-US" sz="1600" b="1"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uk-UA" altLang="en-US" sz="16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Кіровоградської</a:t>
            </a:r>
            <a:r>
              <a:rPr lang="uk-UA" altLang="en-US" sz="1600" b="1"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uk-UA" altLang="en-US" sz="16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облдержадміністрації</a:t>
            </a:r>
            <a:r>
              <a:rPr lang="uk-UA" altLang="en-US" sz="1600" b="1"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uk-UA" altLang="en-US" sz="16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Кіровоградська</a:t>
            </a:r>
            <a:r>
              <a:rPr lang="uk-UA" altLang="en-US" sz="1600" b="1"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uk-UA" altLang="en-US" sz="16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Мала</a:t>
            </a:r>
            <a:r>
              <a:rPr lang="uk-UA" altLang="en-US" sz="1600" b="1"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uk-UA" altLang="en-US" sz="16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академія</a:t>
            </a:r>
            <a:r>
              <a:rPr lang="uk-UA" altLang="en-US" sz="1600" b="1"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uk-UA" altLang="en-US" sz="16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наук</a:t>
            </a:r>
            <a:r>
              <a:rPr lang="uk-UA" altLang="en-US" sz="1600" b="1"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uk-UA" altLang="en-US" sz="16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учнівської</a:t>
            </a:r>
            <a:r>
              <a:rPr lang="uk-UA" altLang="en-US" sz="1600" b="1"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uk-UA" altLang="en-US" sz="16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молоді</a:t>
            </a:r>
            <a:r>
              <a:rPr lang="uk-UA" altLang="en-US" sz="1600" b="1">
                <a:latin typeface="Times New Roman" panose="02020603050405020304" pitchFamily="18" charset="0"/>
                <a:ea typeface="Times New Roman" panose="02020603050405020304" pitchFamily="18" charset="0"/>
                <a:cs typeface="宋体" panose="02010600030101010101" pitchFamily="2" charset="-122"/>
              </a:rPr>
              <a:t> </a:t>
            </a:r>
          </a:p>
          <a:p>
            <a:pPr algn="ctr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endParaRPr lang="en-US" altLang="en-US" sz="1600" b="1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uk-UA" altLang="en-US" sz="14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 </a:t>
            </a:r>
            <a:r>
              <a:rPr lang="ru-RU" altLang="uk-UA" sz="1400"/>
              <a:t>Всеукраїнський інтерактивний конкурс «МАН - Юніор Дослідник»         </a:t>
            </a:r>
          </a:p>
          <a:p>
            <a:pPr algn="ctr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ru-RU" altLang="uk-UA" sz="1400"/>
              <a:t>  Номінація « Історія»</a:t>
            </a:r>
          </a:p>
          <a:p>
            <a:pPr algn="ctr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endParaRPr lang="en-US" altLang="en-US" sz="1400" b="1">
              <a:latin typeface="Calibri" panose="020F0502020204030204" pitchFamily="34" charset="0"/>
              <a:ea typeface="宋体" panose="02010600030101010101" pitchFamily="2" charset="-122"/>
            </a:endParaRPr>
          </a:p>
          <a:p>
            <a:pPr algn="ctr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uk-UA" altLang="uk-UA" sz="2000" b="1">
                <a:solidFill>
                  <a:srgbClr val="FF0000"/>
                </a:solidFill>
              </a:rPr>
              <a:t>Сорочка – як родинний етнографічний спадок</a:t>
            </a:r>
          </a:p>
          <a:p>
            <a:pPr algn="ctr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endParaRPr lang="uk-UA" altLang="uk-UA" sz="2000" b="1"/>
          </a:p>
          <a:p>
            <a:pPr algn="ctr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uk-UA" altLang="en-US" sz="1400" b="1">
                <a:latin typeface="Calibri" panose="020F0502020204030204" pitchFamily="34" charset="0"/>
                <a:ea typeface="宋体" panose="02010600030101010101" pitchFamily="2" charset="-122"/>
              </a:rPr>
              <a:t>                                                                         </a:t>
            </a:r>
            <a:r>
              <a:rPr lang="uk-UA" altLang="en-US" sz="1400">
                <a:latin typeface="Times New Roman" panose="02020603050405020304" pitchFamily="18" charset="0"/>
                <a:ea typeface="宋体" panose="02010600030101010101" pitchFamily="2" charset="-122"/>
              </a:rPr>
              <a:t>Роботу виконала: </a:t>
            </a:r>
            <a:r>
              <a:rPr lang="uk-UA" altLang="en-US" sz="1400" b="1">
                <a:latin typeface="Times New Roman" panose="02020603050405020304" pitchFamily="18" charset="0"/>
                <a:ea typeface="宋体" panose="02010600030101010101" pitchFamily="2" charset="-122"/>
              </a:rPr>
              <a:t>Сердечна Марія Анатоліївна</a:t>
            </a:r>
            <a:r>
              <a:rPr lang="uk-UA" altLang="en-US" sz="1400">
                <a:latin typeface="Times New Roman" panose="02020603050405020304" pitchFamily="18" charset="0"/>
                <a:ea typeface="宋体" panose="02010600030101010101" pitchFamily="2" charset="-122"/>
              </a:rPr>
              <a:t>,</a:t>
            </a:r>
          </a:p>
          <a:p>
            <a:pPr algn="ctr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uk-UA" altLang="en-US" sz="1400">
                <a:latin typeface="Times New Roman" panose="02020603050405020304" pitchFamily="18" charset="0"/>
                <a:ea typeface="宋体" panose="02010600030101010101" pitchFamily="2" charset="-122"/>
              </a:rPr>
              <a:t>                                     учениця 8 класу Ганнівської філії</a:t>
            </a:r>
          </a:p>
          <a:p>
            <a:pPr algn="ctr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uk-UA" altLang="en-US" sz="1400">
                <a:latin typeface="Times New Roman" panose="02020603050405020304" pitchFamily="18" charset="0"/>
                <a:ea typeface="宋体" panose="02010600030101010101" pitchFamily="2" charset="-122"/>
              </a:rPr>
              <a:t>                                                                 КЗ « Боківський ліцей Гурівської сільської ради»</a:t>
            </a:r>
          </a:p>
          <a:p>
            <a:pPr algn="ctr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uk-UA" altLang="en-US" sz="1400">
                <a:latin typeface="Times New Roman" panose="02020603050405020304" pitchFamily="18" charset="0"/>
                <a:ea typeface="宋体" panose="02010600030101010101" pitchFamily="2" charset="-122"/>
              </a:rPr>
              <a:t>                                                                           Керівник проєкту: Галунка Людмила Юріївна, вчитель</a:t>
            </a:r>
            <a:endParaRPr lang="en-US" altLang="en-US" sz="1400">
              <a:latin typeface="Calibri" panose="020F0502020204030204" pitchFamily="34" charset="0"/>
              <a:ea typeface="宋体" panose="02010600030101010101" pitchFamily="2" charset="-122"/>
            </a:endParaRPr>
          </a:p>
          <a:p>
            <a:pPr algn="r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endParaRPr lang="uk-UA" altLang="en-US" sz="1400" u="sng"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 algn="r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endParaRPr lang="uk-UA" altLang="en-US" sz="1400" u="sng"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 algn="r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uk-UA" altLang="en-US" sz="1400" u="sng">
                <a:latin typeface="Times New Roman" panose="02020603050405020304" pitchFamily="18" charset="0"/>
                <a:ea typeface="宋体" panose="02010600030101010101" pitchFamily="2" charset="-122"/>
              </a:rPr>
              <a:t> </a:t>
            </a:r>
            <a:endParaRPr lang="en-US" altLang="en-US" sz="1400" u="sng">
              <a:latin typeface="Calibri" panose="020F0502020204030204" pitchFamily="34" charset="0"/>
              <a:ea typeface="宋体" panose="02010600030101010101" pitchFamily="2" charset="-122"/>
            </a:endParaRPr>
          </a:p>
          <a:p>
            <a:pPr algn="ctr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uk-UA" altLang="en-US" sz="1400">
                <a:latin typeface="Times New Roman" panose="02020603050405020304" pitchFamily="18" charset="0"/>
                <a:ea typeface="宋体" panose="02010600030101010101" pitchFamily="2" charset="-122"/>
              </a:rPr>
              <a:t>Кропивницький – 2023</a:t>
            </a:r>
            <a:endParaRPr lang="en-US" altLang="en-US" sz="140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pic>
        <p:nvPicPr>
          <p:cNvPr id="3075" name="Picture 4" descr="C:\Users\HP\Desktop\сундук.jpg">
            <a:extLst>
              <a:ext uri="{FF2B5EF4-FFF2-40B4-BE49-F238E27FC236}">
                <a16:creationId xmlns:a16="http://schemas.microsoft.com/office/drawing/2014/main" id="{806F2003-1C9A-4112-860A-3BAC745B83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2275" y="3208338"/>
            <a:ext cx="2374900" cy="2663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вал 2">
            <a:extLst>
              <a:ext uri="{FF2B5EF4-FFF2-40B4-BE49-F238E27FC236}">
                <a16:creationId xmlns:a16="http://schemas.microsoft.com/office/drawing/2014/main" id="{7799B2E5-F206-4800-A109-2FE9760D4C00}"/>
              </a:ext>
            </a:extLst>
          </p:cNvPr>
          <p:cNvSpPr/>
          <p:nvPr/>
        </p:nvSpPr>
        <p:spPr>
          <a:xfrm>
            <a:off x="611188" y="1568450"/>
            <a:ext cx="3957637" cy="3730625"/>
          </a:xfrm>
          <a:prstGeom prst="ellipse">
            <a:avLst/>
          </a:prstGeom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uk-UA" sz="2400" b="1" dirty="0">
                <a:solidFill>
                  <a:srgbClr val="FFC000"/>
                </a:solidFill>
              </a:rPr>
              <a:t>Вишита жіночка сорочка – як родинний артефакт</a:t>
            </a:r>
            <a:endParaRPr lang="en-US" sz="2400" b="1" dirty="0">
              <a:solidFill>
                <a:srgbClr val="FFC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99" name="Прямоугольник 4">
            <a:extLst>
              <a:ext uri="{FF2B5EF4-FFF2-40B4-BE49-F238E27FC236}">
                <a16:creationId xmlns:a16="http://schemas.microsoft.com/office/drawing/2014/main" id="{CD47C032-9054-4ED6-BD61-A44B287058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42988" y="500063"/>
            <a:ext cx="7561262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ru-RU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ОБ’ЄКТ      ДОСЛІДЖЕННЯ       ПРЕДМЕТ</a:t>
            </a:r>
          </a:p>
        </p:txBody>
      </p:sp>
      <p:sp>
        <p:nvSpPr>
          <p:cNvPr id="4" name="Овал 3">
            <a:extLst>
              <a:ext uri="{FF2B5EF4-FFF2-40B4-BE49-F238E27FC236}">
                <a16:creationId xmlns:a16="http://schemas.microsoft.com/office/drawing/2014/main" id="{F3383F0A-1349-4257-850D-0D46664D872A}"/>
              </a:ext>
            </a:extLst>
          </p:cNvPr>
          <p:cNvSpPr/>
          <p:nvPr/>
        </p:nvSpPr>
        <p:spPr>
          <a:xfrm>
            <a:off x="4824413" y="1703388"/>
            <a:ext cx="3889375" cy="3741737"/>
          </a:xfrm>
          <a:prstGeom prst="ellipse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uk-UA" sz="2400" b="1" dirty="0">
                <a:solidFill>
                  <a:srgbClr val="0070C0"/>
                </a:solidFill>
              </a:rPr>
              <a:t>Відображення душі моєї родини на полотні.</a:t>
            </a:r>
          </a:p>
        </p:txBody>
      </p:sp>
      <p:cxnSp>
        <p:nvCxnSpPr>
          <p:cNvPr id="5" name="Прямая со стрелкой 4">
            <a:extLst>
              <a:ext uri="{FF2B5EF4-FFF2-40B4-BE49-F238E27FC236}">
                <a16:creationId xmlns:a16="http://schemas.microsoft.com/office/drawing/2014/main" id="{63DCBA50-6C4F-455B-B58E-964D9053875E}"/>
              </a:ext>
            </a:extLst>
          </p:cNvPr>
          <p:cNvCxnSpPr/>
          <p:nvPr/>
        </p:nvCxnSpPr>
        <p:spPr>
          <a:xfrm>
            <a:off x="5364163" y="908050"/>
            <a:ext cx="71437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Стрелка вниз 5">
            <a:extLst>
              <a:ext uri="{FF2B5EF4-FFF2-40B4-BE49-F238E27FC236}">
                <a16:creationId xmlns:a16="http://schemas.microsoft.com/office/drawing/2014/main" id="{FEAB7AA5-511E-4EA9-978D-86CF2352DB07}"/>
              </a:ext>
            </a:extLst>
          </p:cNvPr>
          <p:cNvSpPr/>
          <p:nvPr/>
        </p:nvSpPr>
        <p:spPr>
          <a:xfrm>
            <a:off x="6875463" y="908050"/>
            <a:ext cx="288925" cy="64928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uk-UA"/>
          </a:p>
        </p:txBody>
      </p:sp>
      <p:sp>
        <p:nvSpPr>
          <p:cNvPr id="7" name="Стрелка вниз 6">
            <a:extLst>
              <a:ext uri="{FF2B5EF4-FFF2-40B4-BE49-F238E27FC236}">
                <a16:creationId xmlns:a16="http://schemas.microsoft.com/office/drawing/2014/main" id="{7A90E127-7CD6-421C-8178-FBE4EA7DFD42}"/>
              </a:ext>
            </a:extLst>
          </p:cNvPr>
          <p:cNvSpPr/>
          <p:nvPr/>
        </p:nvSpPr>
        <p:spPr>
          <a:xfrm>
            <a:off x="1763713" y="908050"/>
            <a:ext cx="287337" cy="64928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uk-UA">
              <a:solidFill>
                <a:srgbClr val="FFC000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Прямоугольник 1">
            <a:extLst>
              <a:ext uri="{FF2B5EF4-FFF2-40B4-BE49-F238E27FC236}">
                <a16:creationId xmlns:a16="http://schemas.microsoft.com/office/drawing/2014/main" id="{E0E3FC4B-FE9F-45BF-80D6-B1663F5CF8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4213" y="333375"/>
            <a:ext cx="7920037" cy="6154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9pPr>
          </a:lstStyle>
          <a:p>
            <a:pPr algn="just">
              <a:spcBef>
                <a:spcPct val="0"/>
              </a:spcBef>
              <a:buFontTx/>
              <a:buNone/>
              <a:defRPr/>
            </a:pPr>
            <a:r>
              <a:rPr lang="uk-UA" altLang="en-US" sz="3600" b="1" dirty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Мета роботи</a:t>
            </a:r>
            <a:r>
              <a:rPr lang="uk-UA" altLang="en-US" sz="1800" dirty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:</a:t>
            </a:r>
            <a:r>
              <a:rPr lang="uk-UA" dirty="0"/>
              <a:t> Дослідити  походження вишиваної сорочки, як етнографічного  джерела історії родини Тітової Марії Самсонівни.</a:t>
            </a:r>
            <a:endParaRPr lang="uk-UA" altLang="en-US" dirty="0">
              <a:solidFill>
                <a:srgbClr val="002060"/>
              </a:solidFill>
              <a:latin typeface="Times New Roman" pitchFamily="18" charset="0"/>
              <a:ea typeface="宋体" pitchFamily="2" charset="-122"/>
              <a:cs typeface="Times New Roman" pitchFamily="18" charset="0"/>
            </a:endParaRP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uk-UA" altLang="en-US" sz="2800" b="1" dirty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ЗАВДАННЯ:</a:t>
            </a:r>
            <a:endParaRPr lang="en-US" altLang="en-US" sz="2800" b="1" dirty="0">
              <a:solidFill>
                <a:srgbClr val="FF0000"/>
              </a:solidFill>
              <a:latin typeface="Times New Roman" pitchFamily="18" charset="0"/>
              <a:ea typeface="宋体" pitchFamily="2" charset="-122"/>
              <a:cs typeface="Times New Roman" pitchFamily="18" charset="0"/>
            </a:endParaRPr>
          </a:p>
          <a:p>
            <a:pPr marL="342900" indent="-342900">
              <a:spcBef>
                <a:spcPct val="0"/>
              </a:spcBef>
              <a:buFontTx/>
              <a:buChar char="-"/>
              <a:defRPr/>
            </a:pPr>
            <a:r>
              <a:rPr lang="uk-UA" sz="2000" dirty="0"/>
              <a:t>Опрацювати наукові дослідження відомих етнографів та мистецтвознавців   про вплив історичних процесів регіону Волині на мистецтво вишивки;  </a:t>
            </a:r>
          </a:p>
          <a:p>
            <a:pPr marL="342900" indent="-342900">
              <a:spcBef>
                <a:spcPct val="0"/>
              </a:spcBef>
              <a:buFontTx/>
              <a:buChar char="-"/>
              <a:defRPr/>
            </a:pPr>
            <a:r>
              <a:rPr lang="uk-UA" sz="2000" dirty="0"/>
              <a:t>З'ясувати   соціальний характер одягу в житті суспільства;                           - Відслідкувати  шлях потрапляння артефакту до родинної скрині;                       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uk-UA" sz="2000" dirty="0"/>
              <a:t> - Розкрити роль символізму  мотивів орнаменту і колористики   сорочки, як складової родинного коду жіночої долі Тітових;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uk-UA" altLang="en-US" sz="3200" b="1" dirty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Актуальність: </a:t>
            </a:r>
            <a:r>
              <a:rPr lang="uk-UA" sz="2000" dirty="0"/>
              <a:t>Пояснюється тим, що зроблено спробу аналізу предмета одягу( жіноча сорочка), як синтез речового та етнографічного історичних джерел, здатного впливати на формування родинних цінностей і збереження пам'яті поколінь. </a:t>
            </a:r>
            <a:endParaRPr lang="en-US" altLang="en-US" sz="2000" b="1" dirty="0">
              <a:solidFill>
                <a:srgbClr val="FF0000"/>
              </a:solidFill>
              <a:latin typeface="Times New Roman" pitchFamily="18" charset="0"/>
              <a:ea typeface="宋体" pitchFamily="2" charset="-122"/>
              <a:cs typeface="Times New Roman" pitchFamily="18" charset="0"/>
            </a:endParaRPr>
          </a:p>
          <a:p>
            <a:pPr algn="just">
              <a:lnSpc>
                <a:spcPct val="150000"/>
              </a:lnSpc>
              <a:spcBef>
                <a:spcPct val="0"/>
              </a:spcBef>
              <a:buFontTx/>
              <a:buNone/>
              <a:defRPr/>
            </a:pPr>
            <a:endParaRPr lang="en-US" altLang="en-US" sz="2000" dirty="0">
              <a:solidFill>
                <a:srgbClr val="002060"/>
              </a:solidFill>
              <a:latin typeface="Times New Roman" pitchFamily="18" charset="0"/>
              <a:ea typeface="宋体" pitchFamily="2" charset="-122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Прямоугольник 3">
            <a:extLst>
              <a:ext uri="{FF2B5EF4-FFF2-40B4-BE49-F238E27FC236}">
                <a16:creationId xmlns:a16="http://schemas.microsoft.com/office/drawing/2014/main" id="{AAB6BF8F-3B1E-498B-8800-8A600F0177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5813" y="260350"/>
            <a:ext cx="7715250" cy="59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algn="ctr" eaLnBrk="1" hangingPunct="1">
              <a:lnSpc>
                <a:spcPct val="107000"/>
              </a:lnSpc>
              <a:spcBef>
                <a:spcPct val="0"/>
              </a:spcBef>
              <a:buFontTx/>
              <a:buNone/>
            </a:pPr>
            <a:r>
              <a:rPr lang="ru-RU" altLang="en-US" sz="3200" b="1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Наукова новизна</a:t>
            </a:r>
            <a:endParaRPr lang="en-US" altLang="en-US" sz="320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147" name="Прямоугольник 5">
            <a:extLst>
              <a:ext uri="{FF2B5EF4-FFF2-40B4-BE49-F238E27FC236}">
                <a16:creationId xmlns:a16="http://schemas.microsoft.com/office/drawing/2014/main" id="{51F26E77-E2BA-4D51-99B2-40BB613C4B1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63713" y="1274763"/>
            <a:ext cx="6192837" cy="4986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uk-UA" altLang="en-US" sz="2800" dirty="0">
                <a:solidFill>
                  <a:srgbClr val="0070C0"/>
                </a:solidFill>
                <a:latin typeface="Times New Roman" pitchFamily="18" charset="0"/>
                <a:ea typeface="宋体" pitchFamily="2" charset="-122"/>
                <a:cs typeface="Calibri" pitchFamily="34" charset="0"/>
              </a:rPr>
              <a:t>Уперше:</a:t>
            </a:r>
          </a:p>
          <a:p>
            <a:pPr marL="342900" indent="-342900" algn="ctr" eaLnBrk="1" hangingPunct="1">
              <a:spcBef>
                <a:spcPct val="0"/>
              </a:spcBef>
              <a:buFontTx/>
              <a:buChar char="-"/>
              <a:defRPr/>
            </a:pPr>
            <a:r>
              <a:rPr lang="uk-UA" sz="2800" dirty="0"/>
              <a:t>В</a:t>
            </a:r>
            <a:r>
              <a:rPr lang="pl-PL" sz="2800" dirty="0"/>
              <a:t>исвітлений регіональний аспект </a:t>
            </a:r>
            <a:r>
              <a:rPr lang="uk-UA" sz="2800" dirty="0"/>
              <a:t>вишивки натільного жіночого одягу</a:t>
            </a:r>
            <a:r>
              <a:rPr lang="pl-PL" sz="2800" dirty="0"/>
              <a:t>;</a:t>
            </a:r>
            <a:endParaRPr lang="uk-UA" sz="2800" dirty="0"/>
          </a:p>
          <a:p>
            <a:pPr marL="342900" indent="-342900" algn="ctr" eaLnBrk="1" hangingPunct="1">
              <a:spcBef>
                <a:spcPct val="0"/>
              </a:spcBef>
              <a:buFontTx/>
              <a:buChar char="-"/>
              <a:defRPr/>
            </a:pPr>
            <a:r>
              <a:rPr lang="uk-UA" sz="2800" dirty="0"/>
              <a:t>В</a:t>
            </a:r>
            <a:r>
              <a:rPr lang="pl-PL" sz="2800" dirty="0"/>
              <a:t>иявлено особливості взаємозв’язку між</a:t>
            </a:r>
            <a:r>
              <a:rPr lang="uk-UA" sz="2800" dirty="0"/>
              <a:t> історизмом та етнографією</a:t>
            </a:r>
            <a:r>
              <a:rPr lang="pl-PL" sz="2800" dirty="0"/>
              <a:t>;</a:t>
            </a:r>
            <a:endParaRPr lang="uk-UA" sz="2800" dirty="0"/>
          </a:p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uk-UA" sz="2800" dirty="0"/>
              <a:t>- Висунуте припущення щодо впливу символізму у кодуванні родинної вишивки</a:t>
            </a:r>
            <a:r>
              <a:rPr lang="pl-PL" sz="2800" dirty="0"/>
              <a:t>;</a:t>
            </a:r>
            <a:endParaRPr lang="uk-UA" sz="2800" dirty="0"/>
          </a:p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endParaRPr lang="en-US" altLang="en-US" sz="2000" b="1" dirty="0">
              <a:solidFill>
                <a:srgbClr val="0070C0"/>
              </a:solidFill>
              <a:ea typeface="宋体" pitchFamily="2" charset="-122"/>
              <a:cs typeface="Calibri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endParaRPr lang="en-US" altLang="en-US" sz="1800" dirty="0">
              <a:ea typeface="宋体" pitchFamily="2" charset="-122"/>
              <a:cs typeface="Calibri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Прямоугольник 3">
            <a:extLst>
              <a:ext uri="{FF2B5EF4-FFF2-40B4-BE49-F238E27FC236}">
                <a16:creationId xmlns:a16="http://schemas.microsoft.com/office/drawing/2014/main" id="{09283894-E300-4965-9D4D-C5CFFF037B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5813" y="260350"/>
            <a:ext cx="7715250" cy="59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algn="ctr" eaLnBrk="1" hangingPunct="1">
              <a:lnSpc>
                <a:spcPct val="107000"/>
              </a:lnSpc>
              <a:spcBef>
                <a:spcPct val="0"/>
              </a:spcBef>
              <a:buFontTx/>
              <a:buNone/>
            </a:pPr>
            <a:r>
              <a:rPr lang="ru-RU" altLang="en-US" sz="3200" b="1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Основні поняття</a:t>
            </a:r>
            <a:endParaRPr lang="en-US" altLang="en-US" sz="320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171" name="Прямоугольник 5">
            <a:extLst>
              <a:ext uri="{FF2B5EF4-FFF2-40B4-BE49-F238E27FC236}">
                <a16:creationId xmlns:a16="http://schemas.microsoft.com/office/drawing/2014/main" id="{FA070978-BD54-4C97-AA3A-6F60A0C1F1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63713" y="1274763"/>
            <a:ext cx="6192837" cy="590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uk-UA" altLang="uk-UA" b="1"/>
              <a:t>Волинь</a:t>
            </a:r>
            <a:r>
              <a:rPr lang="uk-UA" altLang="uk-UA"/>
              <a:t> – історично – культурна область, територія на північному заході сучасної України.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uk-UA" altLang="uk-UA" b="1"/>
              <a:t>Артефакт</a:t>
            </a:r>
            <a:r>
              <a:rPr lang="uk-UA" altLang="uk-UA"/>
              <a:t>- це продукт людської діяльності, об'єкт матеріальної культури, що містить у собі певний зміст інформації про минуле.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uk-UA" altLang="uk-UA" b="1"/>
              <a:t>Етнографія</a:t>
            </a:r>
            <a:r>
              <a:rPr lang="uk-UA" altLang="uk-UA"/>
              <a:t> – наука про народи: походження, культуру і побут, розселення.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uk-UA" altLang="uk-UA"/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uk-UA" altLang="uk-UA" b="1"/>
              <a:t>Етнічна демографія</a:t>
            </a:r>
            <a:r>
              <a:rPr lang="uk-UA" altLang="uk-UA"/>
              <a:t> – міграційні процеси, що відбуваються під впливом історичного розвитку.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uk-UA" altLang="uk-UA" sz="2800"/>
              <a:t>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000" b="1">
              <a:solidFill>
                <a:srgbClr val="0070C0"/>
              </a:solidFill>
              <a:ea typeface="宋体" panose="02010600030101010101" pitchFamily="2" charset="-122"/>
              <a:cs typeface="Calibri" panose="020F050202020403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ea typeface="宋体" panose="02010600030101010101" pitchFamily="2" charset="-122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Прямоугольник 2">
            <a:extLst>
              <a:ext uri="{FF2B5EF4-FFF2-40B4-BE49-F238E27FC236}">
                <a16:creationId xmlns:a16="http://schemas.microsoft.com/office/drawing/2014/main" id="{A9AC98B1-B33A-48A0-9E90-1E56E692A5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9750" y="115888"/>
            <a:ext cx="8424863" cy="619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indent="53975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algn="ctr" eaLnBrk="1" hangingPunct="1">
              <a:lnSpc>
                <a:spcPct val="107000"/>
              </a:lnSpc>
              <a:spcBef>
                <a:spcPct val="0"/>
              </a:spcBef>
              <a:buFontTx/>
              <a:buNone/>
            </a:pPr>
            <a:r>
              <a:rPr lang="ru-RU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Прабабусина сорочка – спадок мого роду!</a:t>
            </a:r>
            <a:endParaRPr lang="en-US" altLang="en-US" sz="3200" b="1">
              <a:solidFill>
                <a:srgbClr val="FF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BEEC6E56-A9F8-4AC0-86EC-9D51F43F14CD}"/>
              </a:ext>
            </a:extLst>
          </p:cNvPr>
          <p:cNvGraphicFramePr>
            <a:graphicFrameLocks noGrp="1"/>
          </p:cNvGraphicFramePr>
          <p:nvPr/>
        </p:nvGraphicFramePr>
        <p:xfrm>
          <a:off x="2268538" y="711200"/>
          <a:ext cx="6875462" cy="603091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3221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4325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35297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Дата</a:t>
                      </a:r>
                      <a:endParaRPr lang="en-US" sz="1600" dirty="0"/>
                    </a:p>
                  </a:txBody>
                  <a:tcPr marL="91429" marR="91429" marT="45715" marB="4571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err="1"/>
                        <a:t>Подія</a:t>
                      </a:r>
                      <a:endParaRPr lang="en-US" sz="1600" dirty="0"/>
                    </a:p>
                  </a:txBody>
                  <a:tcPr marL="91429" marR="91429" marT="45715" marB="4571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66899">
                <a:tc>
                  <a:txBody>
                    <a:bodyPr/>
                    <a:lstStyle/>
                    <a:p>
                      <a:pPr algn="ctr"/>
                      <a:r>
                        <a:rPr lang="uk-UA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24 березня 1944 року </a:t>
                      </a:r>
                      <a:endParaRPr lang="en-US" sz="1600" dirty="0"/>
                    </a:p>
                  </a:txBody>
                  <a:tcPr marL="91429" marR="91429" marT="45715" marB="45715"/>
                </a:tc>
                <a:tc>
                  <a:txBody>
                    <a:bodyPr/>
                    <a:lstStyle/>
                    <a:p>
                      <a:r>
                        <a:rPr lang="uk-UA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Народилася в селі Оленине Камінь-Каширського району Волинської області у багатодітній (7 дітей) селянській родині. Батько був ковалем, а мама лікувала людей.</a:t>
                      </a:r>
                      <a:endParaRPr lang="en-US" sz="1600" dirty="0"/>
                    </a:p>
                  </a:txBody>
                  <a:tcPr marL="91429" marR="91429" marT="45715" marB="4571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5297"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marL="91429" marR="91429" marT="45715" marB="45715"/>
                </a:tc>
                <a:tc>
                  <a:txBody>
                    <a:bodyPr/>
                    <a:lstStyle/>
                    <a:p>
                      <a:r>
                        <a:rPr lang="uk-UA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Закінчила 7 класів середньої школи.</a:t>
                      </a:r>
                      <a:endParaRPr lang="en-US" sz="1600" dirty="0"/>
                    </a:p>
                  </a:txBody>
                  <a:tcPr marL="91429" marR="91429" marT="45715" marB="4571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23032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1952 </a:t>
                      </a:r>
                      <a:r>
                        <a:rPr lang="ru-RU" sz="1600" dirty="0" err="1"/>
                        <a:t>рік</a:t>
                      </a:r>
                      <a:endParaRPr lang="en-US" sz="1600" dirty="0"/>
                    </a:p>
                  </a:txBody>
                  <a:tcPr marL="91429" marR="91429" marT="45715" marB="45715"/>
                </a:tc>
                <a:tc>
                  <a:txBody>
                    <a:bodyPr/>
                    <a:lstStyle/>
                    <a:p>
                      <a:r>
                        <a:rPr lang="uk-UA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Сорочку</a:t>
                      </a:r>
                      <a:r>
                        <a:rPr lang="uk-UA" sz="1600" kern="1200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виготовила прабабуся Мороз Марія Самсонівна за допомогою своєї мами Мороз Ганни Прокопівни.</a:t>
                      </a:r>
                      <a:endParaRPr lang="en-US" sz="1600" dirty="0"/>
                    </a:p>
                  </a:txBody>
                  <a:tcPr marL="91429" marR="91429" marT="45715" marB="4571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01293">
                <a:tc>
                  <a:txBody>
                    <a:bodyPr/>
                    <a:lstStyle/>
                    <a:p>
                      <a:pPr algn="ctr"/>
                      <a:r>
                        <a:rPr lang="uk-UA" sz="1600" dirty="0"/>
                        <a:t>1958 рік</a:t>
                      </a:r>
                      <a:endParaRPr lang="en-US" sz="1600" dirty="0"/>
                    </a:p>
                  </a:txBody>
                  <a:tcPr marL="91429" marR="91429" marT="45715" marB="45715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Їздила по заробітках до</a:t>
                      </a:r>
                      <a:r>
                        <a:rPr lang="uk-UA" sz="1600" kern="1200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Центрального регіону </a:t>
                      </a:r>
                      <a:r>
                        <a:rPr lang="uk-UA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(працювала</a:t>
                      </a:r>
                      <a:r>
                        <a:rPr lang="uk-UA" sz="1600" kern="1200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в</a:t>
                      </a:r>
                      <a:r>
                        <a:rPr lang="uk-UA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полі). </a:t>
                      </a:r>
                      <a:endParaRPr lang="en-US" sz="1600" dirty="0"/>
                    </a:p>
                  </a:txBody>
                  <a:tcPr marL="91429" marR="91429" marT="45715" marB="4571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066899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/>
                        <a:t>1963 </a:t>
                      </a:r>
                      <a:r>
                        <a:rPr lang="ru-RU" sz="1600" dirty="0" err="1"/>
                        <a:t>рік</a:t>
                      </a:r>
                      <a:endParaRPr lang="en-US" sz="1600" dirty="0"/>
                    </a:p>
                    <a:p>
                      <a:pPr algn="ctr"/>
                      <a:endParaRPr lang="en-US" sz="1600" dirty="0"/>
                    </a:p>
                  </a:txBody>
                  <a:tcPr marL="91429" marR="91429" marT="45715" marB="45715"/>
                </a:tc>
                <a:tc>
                  <a:txBody>
                    <a:bodyPr/>
                    <a:lstStyle/>
                    <a:p>
                      <a:r>
                        <a:rPr lang="uk-UA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Вийшла заміж за </a:t>
                      </a:r>
                      <a:r>
                        <a:rPr lang="uk-UA" sz="16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Тітова</a:t>
                      </a:r>
                      <a:r>
                        <a:rPr lang="uk-UA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Григорія Леонтійовича, який був головою сільської ради. Переїзд</a:t>
                      </a:r>
                      <a:r>
                        <a:rPr lang="uk-UA" sz="1600" kern="1200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у с. Ганнівку Долинського району Кіровоградської області</a:t>
                      </a:r>
                      <a:endParaRPr lang="en-US" sz="1600" dirty="0"/>
                    </a:p>
                  </a:txBody>
                  <a:tcPr marL="91429" marR="91429" marT="45715" marB="45715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82303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/>
                        <a:t>1963 – 1988 роки </a:t>
                      </a:r>
                      <a:endParaRPr lang="en-US" sz="1600" dirty="0"/>
                    </a:p>
                    <a:p>
                      <a:endParaRPr lang="en-US" sz="1600" dirty="0"/>
                    </a:p>
                  </a:txBody>
                  <a:tcPr marL="91429" marR="91429" marT="45715" marB="45715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err="1"/>
                        <a:t>Працює</a:t>
                      </a:r>
                      <a:r>
                        <a:rPr lang="ru-RU" sz="1600" dirty="0"/>
                        <a:t> </a:t>
                      </a:r>
                      <a:r>
                        <a:rPr lang="ru-RU" sz="1600" dirty="0" err="1"/>
                        <a:t>дояркою</a:t>
                      </a:r>
                      <a:r>
                        <a:rPr lang="ru-RU" sz="1600" dirty="0"/>
                        <a:t> в </a:t>
                      </a:r>
                      <a:r>
                        <a:rPr lang="ru-RU" sz="1600" dirty="0" err="1"/>
                        <a:t>колгоспі</a:t>
                      </a:r>
                      <a:r>
                        <a:rPr lang="ru-RU" sz="1600" dirty="0"/>
                        <a:t>.</a:t>
                      </a:r>
                      <a:endParaRPr lang="en-US" sz="1600" dirty="0"/>
                    </a:p>
                    <a:p>
                      <a:endParaRPr lang="en-US" sz="1600" dirty="0"/>
                    </a:p>
                  </a:txBody>
                  <a:tcPr marL="91429" marR="91429" marT="45715" marB="45715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79165"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marL="91429" marR="91429" marT="45715" marB="45715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Разом із чоловіком виховали трьох дітей.</a:t>
                      </a:r>
                      <a:endParaRPr lang="en-US" sz="1600" dirty="0"/>
                    </a:p>
                    <a:p>
                      <a:endParaRPr lang="en-US" sz="1600" dirty="0"/>
                    </a:p>
                  </a:txBody>
                  <a:tcPr marL="91429" marR="91429" marT="45715" marB="45715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pic>
        <p:nvPicPr>
          <p:cNvPr id="8224" name="Picture 35" descr="C:\Users\HP\Desktop\сорочка.jpg">
            <a:extLst>
              <a:ext uri="{FF2B5EF4-FFF2-40B4-BE49-F238E27FC236}">
                <a16:creationId xmlns:a16="http://schemas.microsoft.com/office/drawing/2014/main" id="{CD022DC5-A968-4347-B24E-DB22C9308A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88" y="1628775"/>
            <a:ext cx="2325687" cy="424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Прямоугольник 2">
            <a:extLst>
              <a:ext uri="{FF2B5EF4-FFF2-40B4-BE49-F238E27FC236}">
                <a16:creationId xmlns:a16="http://schemas.microsoft.com/office/drawing/2014/main" id="{20BD2B6C-6E6A-4E20-8CEA-3B5EBB116A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9750" y="115888"/>
            <a:ext cx="842486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indent="53975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algn="ctr" eaLnBrk="1" hangingPunct="1">
              <a:lnSpc>
                <a:spcPct val="107000"/>
              </a:lnSpc>
              <a:spcBef>
                <a:spcPct val="0"/>
              </a:spcBef>
              <a:buFontTx/>
              <a:buNone/>
            </a:pPr>
            <a:r>
              <a:rPr lang="ru-RU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Етнографіка реліквії</a:t>
            </a:r>
            <a:endParaRPr lang="en-US" altLang="en-US" sz="3200" b="1">
              <a:solidFill>
                <a:srgbClr val="FF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40F6459A-DC37-4BE5-A897-2A10370B83D2}"/>
              </a:ext>
            </a:extLst>
          </p:cNvPr>
          <p:cNvGraphicFramePr>
            <a:graphicFrameLocks noGrp="1"/>
          </p:cNvGraphicFramePr>
          <p:nvPr/>
        </p:nvGraphicFramePr>
        <p:xfrm>
          <a:off x="2268538" y="711200"/>
          <a:ext cx="6875462" cy="57880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3221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4325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35249"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marL="91429" marR="91429" marT="45705" marB="45705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marL="91429" marR="91429" marT="45705" marB="4570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01062">
                <a:tc>
                  <a:txBody>
                    <a:bodyPr/>
                    <a:lstStyle/>
                    <a:p>
                      <a:pPr algn="ctr"/>
                      <a:r>
                        <a:rPr lang="uk-UA" sz="1600" b="1" dirty="0"/>
                        <a:t>Призначення</a:t>
                      </a:r>
                      <a:r>
                        <a:rPr lang="uk-UA" sz="1600" b="1" baseline="0" dirty="0"/>
                        <a:t> виробу</a:t>
                      </a:r>
                      <a:endParaRPr lang="en-US" sz="1600" b="1" dirty="0"/>
                    </a:p>
                  </a:txBody>
                  <a:tcPr marL="91429" marR="91429" marT="45705" marB="45705"/>
                </a:tc>
                <a:tc>
                  <a:txBody>
                    <a:bodyPr/>
                    <a:lstStyle/>
                    <a:p>
                      <a:r>
                        <a:rPr lang="uk-UA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Буденна</a:t>
                      </a:r>
                      <a:r>
                        <a:rPr lang="uk-UA" sz="1600" kern="1200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нічна сорочка для молодої дівчини селянського походження</a:t>
                      </a:r>
                      <a:endParaRPr lang="en-US" sz="1600" dirty="0"/>
                    </a:p>
                  </a:txBody>
                  <a:tcPr marL="91429" marR="91429" marT="45705" marB="4570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7165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uk-UA" altLang="en-US" sz="1600" b="1" dirty="0">
                          <a:latin typeface="Times New Roman" pitchFamily="18" charset="0"/>
                          <a:cs typeface="Times New Roman" pitchFamily="18" charset="0"/>
                        </a:rPr>
                        <a:t>Тип сорочки</a:t>
                      </a:r>
                    </a:p>
                  </a:txBody>
                  <a:tcPr marL="91429" marR="91429" marT="45705" marB="45705"/>
                </a:tc>
                <a:tc>
                  <a:txBody>
                    <a:bodyPr/>
                    <a:lstStyle/>
                    <a:p>
                      <a:r>
                        <a:rPr lang="uk-UA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Жіночий</a:t>
                      </a:r>
                      <a:r>
                        <a:rPr lang="uk-UA" sz="1600" kern="1200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натільний одяг Волині</a:t>
                      </a:r>
                      <a:endParaRPr lang="en-US" sz="1600" dirty="0"/>
                    </a:p>
                  </a:txBody>
                  <a:tcPr marL="91429" marR="91429" marT="45705" marB="4570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93057"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/>
                        <a:t>Матеріал</a:t>
                      </a:r>
                      <a:endParaRPr lang="en-US" sz="1600" b="1" dirty="0"/>
                    </a:p>
                  </a:txBody>
                  <a:tcPr marL="91429" marR="91429" marT="45705" marB="45705"/>
                </a:tc>
                <a:tc>
                  <a:txBody>
                    <a:bodyPr/>
                    <a:lstStyle/>
                    <a:p>
                      <a:r>
                        <a:rPr lang="uk-UA" sz="1600" dirty="0"/>
                        <a:t>Лляне полотно з додаванням бавовняного прядива « більки»</a:t>
                      </a:r>
                      <a:endParaRPr lang="en-US" sz="1600" dirty="0"/>
                    </a:p>
                  </a:txBody>
                  <a:tcPr marL="91429" marR="91429" marT="45705" marB="4570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01062">
                <a:tc>
                  <a:txBody>
                    <a:bodyPr/>
                    <a:lstStyle/>
                    <a:p>
                      <a:pPr algn="ctr"/>
                      <a:r>
                        <a:rPr lang="uk-UA" sz="1600" b="1" dirty="0"/>
                        <a:t>Декорування</a:t>
                      </a:r>
                      <a:endParaRPr lang="en-US" sz="1600" b="1" dirty="0"/>
                    </a:p>
                  </a:txBody>
                  <a:tcPr marL="91429" marR="91429" marT="45705" marB="45705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З'єднання рукавів з уставкою - розшивкою</a:t>
                      </a:r>
                      <a:endParaRPr lang="en-US" sz="1600" dirty="0"/>
                    </a:p>
                  </a:txBody>
                  <a:tcPr marL="91429" marR="91429" marT="45705" marB="4570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9841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/>
                        <a:t>Техніки</a:t>
                      </a:r>
                      <a:r>
                        <a:rPr lang="ru-RU" sz="1600" b="1" baseline="0" dirty="0"/>
                        <a:t> вишивки</a:t>
                      </a:r>
                      <a:endParaRPr lang="en-US" sz="1600" b="1" dirty="0"/>
                    </a:p>
                    <a:p>
                      <a:pPr algn="ctr"/>
                      <a:endParaRPr lang="en-US" sz="1600" dirty="0"/>
                    </a:p>
                  </a:txBody>
                  <a:tcPr marL="91429" marR="91429" marT="45705" marB="45705"/>
                </a:tc>
                <a:tc>
                  <a:txBody>
                    <a:bodyPr/>
                    <a:lstStyle/>
                    <a:p>
                      <a:r>
                        <a:rPr lang="uk-UA" sz="1600" dirty="0"/>
                        <a:t>Настилування ( литва), занизування</a:t>
                      </a:r>
                      <a:endParaRPr lang="en-US" sz="1600" dirty="0"/>
                    </a:p>
                  </a:txBody>
                  <a:tcPr marL="91429" marR="91429" marT="45705" marB="45705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82292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/>
                        <a:t>Кольорова</a:t>
                      </a:r>
                      <a:r>
                        <a:rPr lang="ru-RU" sz="1600" b="1" baseline="0" dirty="0"/>
                        <a:t> гама</a:t>
                      </a:r>
                      <a:r>
                        <a:rPr lang="ru-RU" sz="1600" b="1" dirty="0"/>
                        <a:t> </a:t>
                      </a:r>
                      <a:endParaRPr lang="en-US" sz="1600" b="1" dirty="0"/>
                    </a:p>
                    <a:p>
                      <a:endParaRPr lang="en-US" sz="1600" dirty="0"/>
                    </a:p>
                  </a:txBody>
                  <a:tcPr marL="91429" marR="91429" marT="45705" marB="45705"/>
                </a:tc>
                <a:tc>
                  <a:txBody>
                    <a:bodyPr/>
                    <a:lstStyle/>
                    <a:p>
                      <a:r>
                        <a:rPr lang="uk-UA" sz="1600" dirty="0"/>
                        <a:t>Червоний, сірий, синій</a:t>
                      </a:r>
                      <a:endParaRPr lang="en-US" sz="1600" dirty="0"/>
                    </a:p>
                  </a:txBody>
                  <a:tcPr marL="91429" marR="91429" marT="45705" marB="45705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79089">
                <a:tc>
                  <a:txBody>
                    <a:bodyPr/>
                    <a:lstStyle/>
                    <a:p>
                      <a:r>
                        <a:rPr lang="uk-UA" sz="1600" b="1" dirty="0"/>
                        <a:t>Орнамент</a:t>
                      </a:r>
                      <a:endParaRPr lang="en-US" sz="1600" b="1" dirty="0"/>
                    </a:p>
                  </a:txBody>
                  <a:tcPr marL="91429" marR="91429" marT="45705" marB="45705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Геометричний,</a:t>
                      </a:r>
                      <a:r>
                        <a:rPr lang="uk-UA" sz="1600" kern="1200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рослинний</a:t>
                      </a:r>
                      <a:endParaRPr lang="en-US" sz="1600" dirty="0"/>
                    </a:p>
                    <a:p>
                      <a:endParaRPr lang="en-US" sz="1600" dirty="0"/>
                    </a:p>
                  </a:txBody>
                  <a:tcPr marL="91429" marR="91429" marT="45705" marB="45705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pic>
        <p:nvPicPr>
          <p:cNvPr id="9248" name="Picture 2" descr="C:\Users\HP\Desktop\рукав.jpg">
            <a:extLst>
              <a:ext uri="{FF2B5EF4-FFF2-40B4-BE49-F238E27FC236}">
                <a16:creationId xmlns:a16="http://schemas.microsoft.com/office/drawing/2014/main" id="{D31C8FCA-C0BA-420F-AFBD-D910CABA2E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12875"/>
            <a:ext cx="2268538" cy="4019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Прямоугольник 2">
            <a:extLst>
              <a:ext uri="{FF2B5EF4-FFF2-40B4-BE49-F238E27FC236}">
                <a16:creationId xmlns:a16="http://schemas.microsoft.com/office/drawing/2014/main" id="{08D789E3-2C02-40C7-A3F1-9EF52C90E0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9750" y="115888"/>
            <a:ext cx="842486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indent="53975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algn="ctr" eaLnBrk="1" hangingPunct="1">
              <a:lnSpc>
                <a:spcPct val="107000"/>
              </a:lnSpc>
              <a:spcBef>
                <a:spcPct val="0"/>
              </a:spcBef>
              <a:buFontTx/>
              <a:buNone/>
            </a:pPr>
            <a:r>
              <a:rPr lang="ru-RU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Елемети історизму реалітету </a:t>
            </a:r>
            <a:endParaRPr lang="en-US" altLang="en-US" sz="3200" b="1">
              <a:solidFill>
                <a:srgbClr val="FF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0A8F3002-CA10-481C-8A7A-C16C13F1F250}"/>
              </a:ext>
            </a:extLst>
          </p:cNvPr>
          <p:cNvGraphicFramePr>
            <a:graphicFrameLocks noGrp="1"/>
          </p:cNvGraphicFramePr>
          <p:nvPr/>
        </p:nvGraphicFramePr>
        <p:xfrm>
          <a:off x="2268538" y="711200"/>
          <a:ext cx="6875462" cy="584676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3221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4325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35291"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marL="91429" marR="91429" marT="45714" marB="45714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marL="91429" marR="91429" marT="45714" marB="45714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66879">
                <a:tc>
                  <a:txBody>
                    <a:bodyPr/>
                    <a:lstStyle/>
                    <a:p>
                      <a:pPr algn="ctr"/>
                      <a:r>
                        <a:rPr lang="uk-UA" sz="1600" b="1" dirty="0"/>
                        <a:t>Кольори</a:t>
                      </a:r>
                      <a:r>
                        <a:rPr lang="uk-UA" sz="1600" b="1" baseline="0" dirty="0"/>
                        <a:t> переважно чорні та червоні</a:t>
                      </a:r>
                      <a:endParaRPr lang="en-US" sz="1600" b="1" dirty="0"/>
                    </a:p>
                  </a:txBody>
                  <a:tcPr marL="91429" marR="91429" marT="45714" marB="45714"/>
                </a:tc>
                <a:tc>
                  <a:txBody>
                    <a:bodyPr/>
                    <a:lstStyle/>
                    <a:p>
                      <a:r>
                        <a:rPr lang="uk-UA" sz="1600" dirty="0"/>
                        <a:t>Це</a:t>
                      </a:r>
                      <a:r>
                        <a:rPr lang="uk-UA" sz="1600" baseline="0" dirty="0"/>
                        <a:t> були кольори протесту проти радянської влади, яка не подобалася населенню Волині.</a:t>
                      </a:r>
                      <a:endParaRPr lang="en-US" sz="1600" dirty="0"/>
                    </a:p>
                  </a:txBody>
                  <a:tcPr marL="91429" marR="91429" marT="45714" marB="45714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79154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uk-UA" altLang="en-US" sz="1600" b="1" dirty="0">
                          <a:latin typeface="Times New Roman" pitchFamily="18" charset="0"/>
                          <a:cs typeface="Times New Roman" pitchFamily="18" charset="0"/>
                        </a:rPr>
                        <a:t>Грубе</a:t>
                      </a:r>
                      <a:r>
                        <a:rPr lang="uk-UA" altLang="en-US" sz="1600" b="1" baseline="0" dirty="0">
                          <a:latin typeface="Times New Roman" pitchFamily="18" charset="0"/>
                          <a:cs typeface="Times New Roman" pitchFamily="18" charset="0"/>
                        </a:rPr>
                        <a:t> полотно</a:t>
                      </a:r>
                      <a:endParaRPr lang="uk-UA" altLang="en-US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29" marR="91429" marT="45714" marB="45714"/>
                </a:tc>
                <a:tc>
                  <a:txBody>
                    <a:bodyPr/>
                    <a:lstStyle/>
                    <a:p>
                      <a:r>
                        <a:rPr lang="uk-UA" sz="1600" dirty="0"/>
                        <a:t>Ознака шовінізму</a:t>
                      </a:r>
                      <a:r>
                        <a:rPr lang="uk-UA" sz="1600" baseline="0" dirty="0"/>
                        <a:t>, зверхнього ставлення московітів до місцевого населення, насильницької політики</a:t>
                      </a:r>
                      <a:endParaRPr lang="en-US" sz="1600" dirty="0"/>
                    </a:p>
                  </a:txBody>
                  <a:tcPr marL="91429" marR="91429" marT="45714" marB="45714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93204"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/>
                        <a:t>Сірий</a:t>
                      </a:r>
                      <a:r>
                        <a:rPr lang="ru-RU" sz="1600" b="1" baseline="0" dirty="0"/>
                        <a:t> відтінок полотна</a:t>
                      </a:r>
                      <a:endParaRPr lang="en-US" sz="1600" b="1" dirty="0"/>
                    </a:p>
                  </a:txBody>
                  <a:tcPr marL="91429" marR="91429" marT="45714" marB="45714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600" dirty="0"/>
                        <a:t>Це смуток та туга за полеглими у війнах</a:t>
                      </a:r>
                      <a:endParaRPr lang="en-US" sz="1600" dirty="0"/>
                    </a:p>
                    <a:p>
                      <a:r>
                        <a:rPr lang="uk-UA" sz="1600" dirty="0"/>
                        <a:t> родичами</a:t>
                      </a:r>
                      <a:endParaRPr lang="en-US" sz="1600" dirty="0"/>
                    </a:p>
                  </a:txBody>
                  <a:tcPr marL="91429" marR="91429" marT="45714" marB="45714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01274">
                <a:tc>
                  <a:txBody>
                    <a:bodyPr/>
                    <a:lstStyle/>
                    <a:p>
                      <a:pPr algn="ctr"/>
                      <a:r>
                        <a:rPr lang="uk-UA" sz="1600" b="1" dirty="0"/>
                        <a:t>Прямокутна форма</a:t>
                      </a:r>
                      <a:r>
                        <a:rPr lang="uk-UA" sz="1600" b="1" baseline="0" dirty="0"/>
                        <a:t> виробу</a:t>
                      </a:r>
                      <a:endParaRPr lang="en-US" sz="1600" b="1" dirty="0"/>
                    </a:p>
                  </a:txBody>
                  <a:tcPr marL="91429" marR="91429" marT="45714" marB="45714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Як основа народного строю ( сільський одяг)</a:t>
                      </a:r>
                      <a:endParaRPr lang="en-US" sz="1600" dirty="0"/>
                    </a:p>
                  </a:txBody>
                  <a:tcPr marL="91429" marR="91429" marT="45714" marB="45714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98603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/>
                        <a:t>Довжина</a:t>
                      </a:r>
                      <a:r>
                        <a:rPr lang="ru-RU" sz="1600" b="1" baseline="0" dirty="0"/>
                        <a:t> до колін</a:t>
                      </a:r>
                      <a:endParaRPr lang="en-US" sz="1600" b="1" dirty="0"/>
                    </a:p>
                    <a:p>
                      <a:pPr algn="ctr"/>
                      <a:endParaRPr lang="en-US" sz="1600" dirty="0"/>
                    </a:p>
                  </a:txBody>
                  <a:tcPr marL="91429" marR="91429" marT="45714" marB="45714"/>
                </a:tc>
                <a:tc>
                  <a:txBody>
                    <a:bodyPr/>
                    <a:lstStyle/>
                    <a:p>
                      <a:r>
                        <a:rPr lang="uk-UA" sz="1600" dirty="0"/>
                        <a:t>Натяк на соціальний статус дівчини (</a:t>
                      </a:r>
                      <a:r>
                        <a:rPr lang="uk-UA" sz="1600" baseline="0" dirty="0"/>
                        <a:t> багачі носили довгі сорочки)</a:t>
                      </a:r>
                      <a:endParaRPr lang="en-US" sz="1600" dirty="0"/>
                    </a:p>
                  </a:txBody>
                  <a:tcPr marL="91429" marR="91429" marT="45714" marB="45714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93204">
                <a:tc>
                  <a:txBody>
                    <a:bodyPr/>
                    <a:lstStyle/>
                    <a:p>
                      <a:r>
                        <a:rPr lang="uk-UA" sz="1600" b="1" dirty="0"/>
                        <a:t>Ґудзики </a:t>
                      </a:r>
                      <a:endParaRPr lang="en-US" sz="1600" b="1" dirty="0"/>
                    </a:p>
                  </a:txBody>
                  <a:tcPr marL="91429" marR="91429" marT="45714" marB="45714"/>
                </a:tc>
                <a:tc>
                  <a:txBody>
                    <a:bodyPr/>
                    <a:lstStyle/>
                    <a:p>
                      <a:r>
                        <a:rPr lang="uk-UA" sz="1600" dirty="0"/>
                        <a:t>Скромність побуту родини ( відсутність прикрас у вигляді брошок)</a:t>
                      </a:r>
                      <a:endParaRPr lang="en-US" sz="1600" dirty="0"/>
                    </a:p>
                  </a:txBody>
                  <a:tcPr marL="91429" marR="91429" marT="45714" marB="45714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79154">
                <a:tc>
                  <a:txBody>
                    <a:bodyPr/>
                    <a:lstStyle/>
                    <a:p>
                      <a:r>
                        <a:rPr lang="uk-UA" sz="1600" b="1" dirty="0"/>
                        <a:t>Квіти</a:t>
                      </a:r>
                      <a:endParaRPr lang="en-US" sz="1600" b="1" dirty="0"/>
                    </a:p>
                  </a:txBody>
                  <a:tcPr marL="91429" marR="91429" marT="45714" marB="45714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dirty="0"/>
                    </a:p>
                    <a:p>
                      <a:r>
                        <a:rPr lang="uk-UA" sz="1600" dirty="0"/>
                        <a:t>Сподівання на краще</a:t>
                      </a:r>
                      <a:r>
                        <a:rPr lang="uk-UA" sz="1600" baseline="0" dirty="0"/>
                        <a:t> життя</a:t>
                      </a:r>
                      <a:endParaRPr lang="en-US" sz="1600" dirty="0"/>
                    </a:p>
                  </a:txBody>
                  <a:tcPr marL="91429" marR="91429" marT="45714" marB="45714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pic>
        <p:nvPicPr>
          <p:cNvPr id="10272" name="Picture 2" descr="C:\Users\HP\Desktop\ворот.jpg">
            <a:extLst>
              <a:ext uri="{FF2B5EF4-FFF2-40B4-BE49-F238E27FC236}">
                <a16:creationId xmlns:a16="http://schemas.microsoft.com/office/drawing/2014/main" id="{ABBDD809-F087-4C65-9324-9CB649E967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5" y="1484313"/>
            <a:ext cx="2336800" cy="4092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Прямоугольник 1">
            <a:extLst>
              <a:ext uri="{FF2B5EF4-FFF2-40B4-BE49-F238E27FC236}">
                <a16:creationId xmlns:a16="http://schemas.microsoft.com/office/drawing/2014/main" id="{6BCED63A-A3D8-4862-82FD-E2DA2BF8818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87500" y="814388"/>
            <a:ext cx="6840538" cy="157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uk-UA" altLang="uk-UA" sz="3200" b="1">
                <a:solidFill>
                  <a:srgbClr val="FF0000"/>
                </a:solidFill>
                <a:ea typeface="宋体" panose="02010600030101010101" pitchFamily="2" charset="-122"/>
              </a:rPr>
              <a:t>Етнічна демографія артефакту</a:t>
            </a:r>
          </a:p>
          <a:p>
            <a:pPr>
              <a:spcBef>
                <a:spcPct val="0"/>
              </a:spcBef>
              <a:buFontTx/>
              <a:buNone/>
            </a:pPr>
            <a:endParaRPr lang="uk-UA" altLang="uk-UA" sz="3200" b="1">
              <a:solidFill>
                <a:srgbClr val="FF0000"/>
              </a:solidFill>
              <a:ea typeface="宋体" panose="02010600030101010101" pitchFamily="2" charset="-122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uk-UA" altLang="uk-UA" sz="3200" b="1">
                <a:solidFill>
                  <a:srgbClr val="FF0000"/>
                </a:solidFill>
                <a:ea typeface="宋体" panose="02010600030101010101" pitchFamily="2" charset="-122"/>
              </a:rPr>
              <a:t> </a:t>
            </a:r>
            <a:r>
              <a:rPr lang="uk-UA" altLang="uk-UA" b="1">
                <a:solidFill>
                  <a:srgbClr val="FF0000"/>
                </a:solidFill>
                <a:ea typeface="宋体" panose="02010600030101010101" pitchFamily="2" charset="-122"/>
              </a:rPr>
              <a:t>трудова міграція                  804 км</a:t>
            </a:r>
            <a:endParaRPr lang="en-US" altLang="uk-UA" b="1">
              <a:solidFill>
                <a:srgbClr val="FF0000"/>
              </a:solidFill>
              <a:ea typeface="宋体" panose="02010600030101010101" pitchFamily="2" charset="-122"/>
            </a:endParaRPr>
          </a:p>
        </p:txBody>
      </p:sp>
      <p:pic>
        <p:nvPicPr>
          <p:cNvPr id="11267" name="Picture 2" descr="C:\Users\HP\Desktop\авто.jpg">
            <a:extLst>
              <a:ext uri="{FF2B5EF4-FFF2-40B4-BE49-F238E27FC236}">
                <a16:creationId xmlns:a16="http://schemas.microsoft.com/office/drawing/2014/main" id="{F95997AA-636A-46D7-B220-320AA280F3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8538" y="2363788"/>
            <a:ext cx="6303962" cy="4484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5" name="Прямая со стрелкой 4">
            <a:extLst>
              <a:ext uri="{FF2B5EF4-FFF2-40B4-BE49-F238E27FC236}">
                <a16:creationId xmlns:a16="http://schemas.microsoft.com/office/drawing/2014/main" id="{9F40A2D8-1C37-4176-B1DA-59E173FE4FE4}"/>
              </a:ext>
            </a:extLst>
          </p:cNvPr>
          <p:cNvCxnSpPr/>
          <p:nvPr/>
        </p:nvCxnSpPr>
        <p:spPr>
          <a:xfrm flipH="1">
            <a:off x="2771775" y="1341438"/>
            <a:ext cx="1223963" cy="57467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 стрелкой 8">
            <a:extLst>
              <a:ext uri="{FF2B5EF4-FFF2-40B4-BE49-F238E27FC236}">
                <a16:creationId xmlns:a16="http://schemas.microsoft.com/office/drawing/2014/main" id="{D62B45FB-7228-46DE-81F0-74A9B795E543}"/>
              </a:ext>
            </a:extLst>
          </p:cNvPr>
          <p:cNvCxnSpPr/>
          <p:nvPr/>
        </p:nvCxnSpPr>
        <p:spPr>
          <a:xfrm>
            <a:off x="4500563" y="2133600"/>
            <a:ext cx="107950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Прямоугольник 1">
            <a:extLst>
              <a:ext uri="{FF2B5EF4-FFF2-40B4-BE49-F238E27FC236}">
                <a16:creationId xmlns:a16="http://schemas.microsoft.com/office/drawing/2014/main" id="{4F0E2B67-EC73-4969-8D45-26E95C0FA9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7950" y="115888"/>
            <a:ext cx="8785225" cy="5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algn="ctr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uk-UA" altLang="en-US" sz="18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КОДУВАННЯ ЖІНОЧОЇ ДОЛІ ЗА СИМВОЛІЧНИМИ ОБРАЗАМИ</a:t>
            </a:r>
            <a:endParaRPr lang="en-US" altLang="en-US" sz="1400" b="1">
              <a:solidFill>
                <a:srgbClr val="FF0000"/>
              </a:solidFill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2291" name="Прямоугольник 2">
            <a:extLst>
              <a:ext uri="{FF2B5EF4-FFF2-40B4-BE49-F238E27FC236}">
                <a16:creationId xmlns:a16="http://schemas.microsoft.com/office/drawing/2014/main" id="{622E3A16-4A53-4C71-BB63-1F4F816629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11413" y="623888"/>
            <a:ext cx="4392612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algn="ctr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uk-UA" altLang="en-US" sz="1800" b="1">
                <a:solidFill>
                  <a:srgbClr val="00206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Образи орнаменту</a:t>
            </a:r>
            <a:endParaRPr lang="en-US" altLang="en-US" sz="1400" b="1">
              <a:solidFill>
                <a:srgbClr val="002060"/>
              </a:solidFill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2292" name="Прямоугольник 7">
            <a:extLst>
              <a:ext uri="{FF2B5EF4-FFF2-40B4-BE49-F238E27FC236}">
                <a16:creationId xmlns:a16="http://schemas.microsoft.com/office/drawing/2014/main" id="{C0150030-EA35-43AC-8AB2-EA6355E16D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68500" y="1052513"/>
            <a:ext cx="7210425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uk-UA" altLang="en-US" sz="1400" b="1">
                <a:solidFill>
                  <a:schemeClr val="accent2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« Вужики» у вигляді червоних та сірих смуг вишивали, щоб оберегти материнську сутність від злих духів. « </a:t>
            </a:r>
            <a:r>
              <a:rPr lang="uk-UA" altLang="en-US" sz="1800" b="1">
                <a:solidFill>
                  <a:schemeClr val="accent2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Меандр</a:t>
            </a:r>
            <a:r>
              <a:rPr lang="uk-UA" altLang="en-US" sz="1400" b="1">
                <a:solidFill>
                  <a:schemeClr val="accent2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» – безконечник, зображує життєвий шлях, символ вічного буття, здоров'я та довголіття;</a:t>
            </a:r>
            <a:endParaRPr lang="en-US" altLang="en-US" sz="1400" b="1">
              <a:solidFill>
                <a:schemeClr val="accent2"/>
              </a:solidFill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Bef>
                <a:spcPct val="0"/>
              </a:spcBef>
              <a:spcAft>
                <a:spcPts val="800"/>
              </a:spcAft>
              <a:buFontTx/>
              <a:buNone/>
            </a:pPr>
            <a:r>
              <a:rPr lang="uk-UA" altLang="en-US" sz="1400">
                <a:latin typeface="Times New Roman" panose="02020603050405020304" pitchFamily="18" charset="0"/>
                <a:ea typeface="宋体" panose="02010600030101010101" pitchFamily="2" charset="-122"/>
                <a:cs typeface="Calibri" panose="020F0502020204030204" pitchFamily="34" charset="0"/>
              </a:rPr>
              <a:t> </a:t>
            </a:r>
            <a:endParaRPr lang="en-US" altLang="en-US" sz="1400">
              <a:ea typeface="宋体" panose="02010600030101010101" pitchFamily="2" charset="-122"/>
            </a:endParaRPr>
          </a:p>
        </p:txBody>
      </p:sp>
      <p:sp>
        <p:nvSpPr>
          <p:cNvPr id="12293" name="Прямоугольник 8">
            <a:extLst>
              <a:ext uri="{FF2B5EF4-FFF2-40B4-BE49-F238E27FC236}">
                <a16:creationId xmlns:a16="http://schemas.microsoft.com/office/drawing/2014/main" id="{B4085E9F-04B9-4DCB-92D6-F68242BF7F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33575" y="2157413"/>
            <a:ext cx="6959600" cy="2970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  <a:spcAft>
                <a:spcPts val="800"/>
              </a:spcAft>
              <a:buFontTx/>
              <a:buNone/>
            </a:pPr>
            <a:endParaRPr lang="uk-UA" altLang="en-US" sz="1400">
              <a:solidFill>
                <a:srgbClr val="FF0000"/>
              </a:solidFill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Bef>
                <a:spcPct val="0"/>
              </a:spcBef>
              <a:spcAft>
                <a:spcPts val="800"/>
              </a:spcAft>
              <a:buFontTx/>
              <a:buNone/>
            </a:pPr>
            <a:endParaRPr lang="uk-UA" altLang="en-US" sz="1400">
              <a:solidFill>
                <a:srgbClr val="FF0000"/>
              </a:solidFill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Bef>
                <a:spcPct val="0"/>
              </a:spcBef>
              <a:spcAft>
                <a:spcPts val="800"/>
              </a:spcAft>
              <a:buFontTx/>
              <a:buNone/>
            </a:pPr>
            <a:endParaRPr lang="uk-UA" altLang="en-US" sz="1400">
              <a:solidFill>
                <a:srgbClr val="FF0000"/>
              </a:solidFill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Bef>
                <a:spcPct val="0"/>
              </a:spcBef>
              <a:spcAft>
                <a:spcPts val="800"/>
              </a:spcAft>
              <a:buFontTx/>
              <a:buNone/>
            </a:pPr>
            <a:endParaRPr lang="uk-UA" altLang="en-US" sz="1400">
              <a:solidFill>
                <a:srgbClr val="FF0000"/>
              </a:solidFill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Bef>
                <a:spcPct val="0"/>
              </a:spcBef>
              <a:spcAft>
                <a:spcPts val="800"/>
              </a:spcAft>
              <a:buFontTx/>
              <a:buNone/>
            </a:pPr>
            <a:endParaRPr lang="uk-UA" altLang="en-US" sz="1400">
              <a:solidFill>
                <a:srgbClr val="FF0000"/>
              </a:solidFill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Bef>
                <a:spcPct val="0"/>
              </a:spcBef>
              <a:spcAft>
                <a:spcPts val="800"/>
              </a:spcAft>
              <a:buFontTx/>
              <a:buNone/>
            </a:pPr>
            <a:endParaRPr lang="uk-UA" altLang="en-US" sz="1400">
              <a:solidFill>
                <a:srgbClr val="FF0000"/>
              </a:solidFill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Bef>
                <a:spcPct val="0"/>
              </a:spcBef>
              <a:spcAft>
                <a:spcPts val="800"/>
              </a:spcAft>
              <a:buFontTx/>
              <a:buNone/>
            </a:pPr>
            <a:endParaRPr lang="en-US" altLang="en-US" sz="1400">
              <a:solidFill>
                <a:srgbClr val="FF0000"/>
              </a:solidFill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2294" name="Прямоугольник 9">
            <a:extLst>
              <a:ext uri="{FF2B5EF4-FFF2-40B4-BE49-F238E27FC236}">
                <a16:creationId xmlns:a16="http://schemas.microsoft.com/office/drawing/2014/main" id="{EA20484B-2E2B-4A04-9289-C30F135EC3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33575" y="2690813"/>
            <a:ext cx="7031038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800">
              <a:ea typeface="宋体" panose="02010600030101010101" pitchFamily="2" charset="-122"/>
            </a:endParaRPr>
          </a:p>
        </p:txBody>
      </p:sp>
      <p:pic>
        <p:nvPicPr>
          <p:cNvPr id="12295" name="Picture 11" descr="C:\Users\HP\Desktop\22.jpg">
            <a:extLst>
              <a:ext uri="{FF2B5EF4-FFF2-40B4-BE49-F238E27FC236}">
                <a16:creationId xmlns:a16="http://schemas.microsoft.com/office/drawing/2014/main" id="{E642E3C5-162C-496A-932C-B23A7F6641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38" y="1087438"/>
            <a:ext cx="1900237" cy="1069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6" name="Picture 12" descr="C:\Users\HP\Desktop\18.jpg">
            <a:extLst>
              <a:ext uri="{FF2B5EF4-FFF2-40B4-BE49-F238E27FC236}">
                <a16:creationId xmlns:a16="http://schemas.microsoft.com/office/drawing/2014/main" id="{BB043D32-A832-42A6-A254-887F5CB86B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25" y="2260600"/>
            <a:ext cx="1860550" cy="1228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7" name="Прямоугольник 1">
            <a:extLst>
              <a:ext uri="{FF2B5EF4-FFF2-40B4-BE49-F238E27FC236}">
                <a16:creationId xmlns:a16="http://schemas.microsoft.com/office/drawing/2014/main" id="{3B0A3630-F3C0-4E2A-B6C0-C93755A737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68500" y="2289175"/>
            <a:ext cx="6924675" cy="3970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uk-UA" altLang="en-US" sz="180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Чорний квадрат – символ землі, якщо 3 квадрата – довершеність, порядок, гармонія в родині. Також, можливо, Свята Трійця, що оберігає родину;</a:t>
            </a:r>
          </a:p>
          <a:p>
            <a:pPr>
              <a:spcBef>
                <a:spcPct val="0"/>
              </a:spcBef>
              <a:buFontTx/>
              <a:buNone/>
            </a:pPr>
            <a:endParaRPr lang="uk-UA" altLang="en-US" sz="180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uk-UA" altLang="en-US" sz="180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uk-UA" altLang="en-US" sz="180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Коло з  крапкою по середині -  символ засіяного поля, що означає достаток і добробут в родині, а також, вказує на статус селянина, що обробляє землю напротязі року.</a:t>
            </a:r>
          </a:p>
          <a:p>
            <a:pPr>
              <a:spcBef>
                <a:spcPct val="0"/>
              </a:spcBef>
              <a:buFontTx/>
              <a:buNone/>
            </a:pPr>
            <a:endParaRPr lang="uk-UA" altLang="en-US" sz="180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uk-UA" altLang="en-US" sz="180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uk-UA" altLang="en-US" sz="180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Ружа – домінант жінки в родині, причому щасливої! ( такий собі матріархат)</a:t>
            </a:r>
          </a:p>
          <a:p>
            <a:pPr>
              <a:spcBef>
                <a:spcPct val="0"/>
              </a:spcBef>
              <a:buFontTx/>
              <a:buNone/>
            </a:pPr>
            <a:endParaRPr lang="uk-UA" altLang="en-US" sz="180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uk-UA" altLang="en-US" sz="180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2298" name="Picture 13" descr="C:\Users\HP\Desktop\17.jpg">
            <a:extLst>
              <a:ext uri="{FF2B5EF4-FFF2-40B4-BE49-F238E27FC236}">
                <a16:creationId xmlns:a16="http://schemas.microsoft.com/office/drawing/2014/main" id="{89D84490-43CA-4422-B769-5BF3D59C1F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238" y="3540125"/>
            <a:ext cx="1763712" cy="148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9" name="Picture 14" descr="C:\Users\HP\Desktop\16.jpg">
            <a:extLst>
              <a:ext uri="{FF2B5EF4-FFF2-40B4-BE49-F238E27FC236}">
                <a16:creationId xmlns:a16="http://schemas.microsoft.com/office/drawing/2014/main" id="{DFFA272F-7C2E-4E91-A692-AB52F317CE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238" y="5127625"/>
            <a:ext cx="1763712" cy="147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Прямоугольник 5">
            <a:extLst>
              <a:ext uri="{FF2B5EF4-FFF2-40B4-BE49-F238E27FC236}">
                <a16:creationId xmlns:a16="http://schemas.microsoft.com/office/drawing/2014/main" id="{1D9DF062-D252-4845-9BF2-A425F7A403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8950" y="4076700"/>
            <a:ext cx="4032250" cy="1939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uk-UA" altLang="en-US" sz="20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Комірець « Стійка» щільно призбираний  навколо шиї, щоб більше прикрити тіла, бо до відкритих ділянок може приступити зло та наврочити незаміжній дівчині.  </a:t>
            </a:r>
            <a:endParaRPr lang="en-US" altLang="en-US" sz="2000" b="1">
              <a:solidFill>
                <a:srgbClr val="FF000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3315" name="Прямоугольник 6">
            <a:extLst>
              <a:ext uri="{FF2B5EF4-FFF2-40B4-BE49-F238E27FC236}">
                <a16:creationId xmlns:a16="http://schemas.microsoft.com/office/drawing/2014/main" id="{55B06A31-C7E6-4E9D-92F7-47AB6FABDD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3850" y="3284538"/>
            <a:ext cx="8135938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uk-UA" altLang="en-US" sz="3200" b="1" i="1">
                <a:solidFill>
                  <a:srgbClr val="FF33CC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Майстриня вишивала – долю кодувала</a:t>
            </a:r>
            <a:r>
              <a:rPr lang="uk-UA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!</a:t>
            </a:r>
            <a:r>
              <a:rPr lang="uk-UA" altLang="en-US" sz="32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endParaRPr lang="en-US" altLang="en-US" sz="3200" b="1"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3316" name="Прямоугольник 7">
            <a:extLst>
              <a:ext uri="{FF2B5EF4-FFF2-40B4-BE49-F238E27FC236}">
                <a16:creationId xmlns:a16="http://schemas.microsoft.com/office/drawing/2014/main" id="{7C38D836-B30C-4A8A-89ED-7E73C00452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03350" y="6308725"/>
            <a:ext cx="1368425" cy="2246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uk-UA" altLang="en-US" sz="2800" b="1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uk-UA" altLang="en-US" sz="2800" b="1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uk-UA" altLang="en-US" sz="2800" b="1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uk-UA" altLang="en-US" sz="2800" b="1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n-US" altLang="en-US" sz="2800" b="1">
              <a:solidFill>
                <a:srgbClr val="FF000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3317" name="Прямоугольник 8">
            <a:extLst>
              <a:ext uri="{FF2B5EF4-FFF2-40B4-BE49-F238E27FC236}">
                <a16:creationId xmlns:a16="http://schemas.microsoft.com/office/drawing/2014/main" id="{4C6606E0-8EB2-41D8-8004-9A367A2A41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37075" y="4005263"/>
            <a:ext cx="4129088" cy="1938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uk-UA" altLang="en-US" sz="20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Манжет « Чохлик» за рахунок ґудзиків щільно прилягав до руки, аби малюнок торкався тіла, щоб, через барвистий візерунок передати тілу здоров'я, вдачу і любов.</a:t>
            </a:r>
            <a:endParaRPr lang="en-US" altLang="en-US" sz="2000" b="1">
              <a:solidFill>
                <a:srgbClr val="FF0000"/>
              </a:solidFill>
              <a:ea typeface="宋体" panose="02010600030101010101" pitchFamily="2" charset="-122"/>
            </a:endParaRPr>
          </a:p>
        </p:txBody>
      </p:sp>
      <p:pic>
        <p:nvPicPr>
          <p:cNvPr id="13318" name="Picture 10" descr="C:\Users\HP\Desktop\14.jpg">
            <a:extLst>
              <a:ext uri="{FF2B5EF4-FFF2-40B4-BE49-F238E27FC236}">
                <a16:creationId xmlns:a16="http://schemas.microsoft.com/office/drawing/2014/main" id="{BDFBB396-D539-4744-A2EA-D2E0691C04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188913"/>
            <a:ext cx="3867150" cy="281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9" name="Picture 12" descr="C:\Users\HP\Desktop\15.jpg">
            <a:extLst>
              <a:ext uri="{FF2B5EF4-FFF2-40B4-BE49-F238E27FC236}">
                <a16:creationId xmlns:a16="http://schemas.microsoft.com/office/drawing/2014/main" id="{41DA39A0-6E31-4C59-BC61-0306DA76E8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9625" y="144463"/>
            <a:ext cx="4279900" cy="281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Прямоугольник 4">
            <a:extLst>
              <a:ext uri="{FF2B5EF4-FFF2-40B4-BE49-F238E27FC236}">
                <a16:creationId xmlns:a16="http://schemas.microsoft.com/office/drawing/2014/main" id="{B7308585-3799-456D-A436-6A7C7E2758D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5650" y="333375"/>
            <a:ext cx="8064500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uk-UA" altLang="en-US" sz="1800" b="1">
                <a:solidFill>
                  <a:srgbClr val="C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Calibri" panose="020F0502020204030204" pitchFamily="34" charset="0"/>
              </a:rPr>
              <a:t> Не сорочкою єдиною! Моя прабабуся  – майстриня неперевершеної народної вишивки. Вишиті гладдю рушники, дитячі наволочки, скатертини, серветки поповнили нашу родинну спадщину!</a:t>
            </a:r>
            <a:endParaRPr lang="en-US" altLang="en-US" sz="1800" b="1">
              <a:solidFill>
                <a:srgbClr val="C00000"/>
              </a:solidFill>
              <a:ea typeface="宋体" panose="02010600030101010101" pitchFamily="2" charset="-122"/>
              <a:cs typeface="Calibri" panose="020F0502020204030204" pitchFamily="34" charset="0"/>
            </a:endParaRPr>
          </a:p>
        </p:txBody>
      </p:sp>
      <p:pic>
        <p:nvPicPr>
          <p:cNvPr id="14339" name="Рисунок 6">
            <a:extLst>
              <a:ext uri="{FF2B5EF4-FFF2-40B4-BE49-F238E27FC236}">
                <a16:creationId xmlns:a16="http://schemas.microsoft.com/office/drawing/2014/main" id="{E6641BED-4D19-4BAA-BB21-841684D422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3438" y="4224338"/>
            <a:ext cx="4425950" cy="248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84D71BB5-6BCE-4C5E-96CE-34FB27C69B06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860032" y="1288314"/>
            <a:ext cx="3224956" cy="272742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5F734592-D6CC-4566-A353-4C3FC3536844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95536" y="4007667"/>
            <a:ext cx="4032448" cy="285281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342" name="Picture 7" descr="C:\Users\HP\Desktop\маша.jpg">
            <a:extLst>
              <a:ext uri="{FF2B5EF4-FFF2-40B4-BE49-F238E27FC236}">
                <a16:creationId xmlns:a16="http://schemas.microsoft.com/office/drawing/2014/main" id="{C693C411-6EA6-4647-86B8-7FC8E1A72D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6375" y="1289050"/>
            <a:ext cx="2951163" cy="2727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Прямоугольник 4">
            <a:extLst>
              <a:ext uri="{FF2B5EF4-FFF2-40B4-BE49-F238E27FC236}">
                <a16:creationId xmlns:a16="http://schemas.microsoft.com/office/drawing/2014/main" id="{BE56F176-F0D9-432E-A8D9-B7CC76DEF5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3850" y="298450"/>
            <a:ext cx="8496300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uk-UA" altLang="en-US" sz="2000" b="1">
                <a:solidFill>
                  <a:srgbClr val="C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Calibri" panose="020F0502020204030204" pitchFamily="34" charset="0"/>
              </a:rPr>
              <a:t>        </a:t>
            </a:r>
            <a:r>
              <a:rPr lang="uk-UA" altLang="en-US" sz="2800" b="1">
                <a:solidFill>
                  <a:schemeClr val="accent2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Calibri" panose="020F0502020204030204" pitchFamily="34" charset="0"/>
              </a:rPr>
              <a:t>Шифрування імені, як ознака ідентичності роду</a:t>
            </a:r>
            <a:endParaRPr lang="uk-UA" altLang="en-US" sz="2800" b="1">
              <a:solidFill>
                <a:srgbClr val="C00000"/>
              </a:solidFill>
              <a:latin typeface="Times New Roman" panose="02020603050405020304" pitchFamily="18" charset="0"/>
              <a:ea typeface="宋体" panose="02010600030101010101" pitchFamily="2" charset="-122"/>
              <a:cs typeface="Calibri" panose="020F050202020403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uk-UA" altLang="en-US" sz="2800" b="1">
                <a:solidFill>
                  <a:srgbClr val="C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Calibri" panose="020F0502020204030204" pitchFamily="34" charset="0"/>
              </a:rPr>
              <a:t>                        ( </a:t>
            </a:r>
            <a:r>
              <a:rPr lang="uk-UA" altLang="en-US" sz="2000" b="1" i="1">
                <a:latin typeface="Times New Roman" panose="02020603050405020304" pitchFamily="18" charset="0"/>
                <a:ea typeface="宋体" panose="02010600030101010101" pitchFamily="2" charset="-122"/>
                <a:cs typeface="Calibri" panose="020F0502020204030204" pitchFamily="34" charset="0"/>
              </a:rPr>
              <a:t>спроба власного доробку</a:t>
            </a:r>
            <a:r>
              <a:rPr lang="uk-UA" altLang="en-US" sz="2800" b="1">
                <a:solidFill>
                  <a:srgbClr val="C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Calibri" panose="020F0502020204030204" pitchFamily="34" charset="0"/>
              </a:rPr>
              <a:t>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800" b="1">
              <a:solidFill>
                <a:srgbClr val="C00000"/>
              </a:solidFill>
              <a:ea typeface="宋体" panose="02010600030101010101" pitchFamily="2" charset="-122"/>
              <a:cs typeface="Calibri" panose="020F0502020204030204" pitchFamily="34" charset="0"/>
            </a:endParaRPr>
          </a:p>
        </p:txBody>
      </p:sp>
      <p:pic>
        <p:nvPicPr>
          <p:cNvPr id="15363" name="Picture 2" descr="C:\Users\HP\Desktop\родина.jpg">
            <a:extLst>
              <a:ext uri="{FF2B5EF4-FFF2-40B4-BE49-F238E27FC236}">
                <a16:creationId xmlns:a16="http://schemas.microsoft.com/office/drawing/2014/main" id="{3B97AD4A-4450-4D58-B8D3-37BEC99335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6488" y="1844675"/>
            <a:ext cx="4614862" cy="2520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4" name="Picture 3" descr="C:\Users\HP\Pictures\Screenshots\Снимок экрана (58).png">
            <a:extLst>
              <a:ext uri="{FF2B5EF4-FFF2-40B4-BE49-F238E27FC236}">
                <a16:creationId xmlns:a16="http://schemas.microsoft.com/office/drawing/2014/main" id="{D0A36180-05BB-4ABB-928F-40E9B534FF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6488" y="4437063"/>
            <a:ext cx="1000125" cy="1228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5" name="Picture 4" descr="C:\Users\HP\Pictures\Screenshots\Снимок экрана (57).png">
            <a:extLst>
              <a:ext uri="{FF2B5EF4-FFF2-40B4-BE49-F238E27FC236}">
                <a16:creationId xmlns:a16="http://schemas.microsoft.com/office/drawing/2014/main" id="{FD74FD3E-AD0A-45CF-B225-C2855B4993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3300" y="4465638"/>
            <a:ext cx="1147763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6" name="Picture 5" descr="C:\Users\HP\Pictures\Screenshots\Снимок экрана (59).png">
            <a:extLst>
              <a:ext uri="{FF2B5EF4-FFF2-40B4-BE49-F238E27FC236}">
                <a16:creationId xmlns:a16="http://schemas.microsoft.com/office/drawing/2014/main" id="{9036BEDD-B9D6-4551-B6C8-FBB0C5CEAE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2038" y="4448175"/>
            <a:ext cx="1171575" cy="1217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7" name="Picture 6" descr="C:\Users\HP\Pictures\Screenshots\Снимок экрана (59).png">
            <a:extLst>
              <a:ext uri="{FF2B5EF4-FFF2-40B4-BE49-F238E27FC236}">
                <a16:creationId xmlns:a16="http://schemas.microsoft.com/office/drawing/2014/main" id="{572E4BBF-1C9E-46DB-8901-40AD22A4E2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8850" y="4440238"/>
            <a:ext cx="1171575" cy="1222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Рисунок 5">
            <a:extLst>
              <a:ext uri="{FF2B5EF4-FFF2-40B4-BE49-F238E27FC236}">
                <a16:creationId xmlns:a16="http://schemas.microsoft.com/office/drawing/2014/main" id="{2EEB510A-0BC9-4249-BA3E-0E86167B10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949" t="6084" r="29868" b="11790"/>
          <a:stretch>
            <a:fillRect/>
          </a:stretch>
        </p:blipFill>
        <p:spPr bwMode="auto">
          <a:xfrm>
            <a:off x="3360738" y="2195513"/>
            <a:ext cx="1944687" cy="1944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6387" name="Группа 11">
            <a:extLst>
              <a:ext uri="{FF2B5EF4-FFF2-40B4-BE49-F238E27FC236}">
                <a16:creationId xmlns:a16="http://schemas.microsoft.com/office/drawing/2014/main" id="{25864CD1-020A-44DF-8823-89E289D4120B}"/>
              </a:ext>
            </a:extLst>
          </p:cNvPr>
          <p:cNvGrpSpPr>
            <a:grpSpLocks/>
          </p:cNvGrpSpPr>
          <p:nvPr/>
        </p:nvGrpSpPr>
        <p:grpSpPr bwMode="auto">
          <a:xfrm>
            <a:off x="-66675" y="-88900"/>
            <a:ext cx="8640763" cy="6650038"/>
            <a:chOff x="251520" y="81214"/>
            <a:chExt cx="8640960" cy="6649696"/>
          </a:xfrm>
        </p:grpSpPr>
        <p:sp>
          <p:nvSpPr>
            <p:cNvPr id="16389" name="Прямоугольник 12">
              <a:extLst>
                <a:ext uri="{FF2B5EF4-FFF2-40B4-BE49-F238E27FC236}">
                  <a16:creationId xmlns:a16="http://schemas.microsoft.com/office/drawing/2014/main" id="{3B459547-B8B8-4155-9092-6014F588011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1520" y="116632"/>
              <a:ext cx="8640960" cy="63367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endParaRPr lang="uk-UA" altLang="ru-RU"/>
            </a:p>
          </p:txBody>
        </p:sp>
        <p:sp>
          <p:nvSpPr>
            <p:cNvPr id="14" name="Полилиния 13">
              <a:extLst>
                <a:ext uri="{FF2B5EF4-FFF2-40B4-BE49-F238E27FC236}">
                  <a16:creationId xmlns:a16="http://schemas.microsoft.com/office/drawing/2014/main" id="{5C19767D-16E4-4491-81DB-B91B0EE982AD}"/>
                </a:ext>
              </a:extLst>
            </p:cNvPr>
            <p:cNvSpPr/>
            <p:nvPr/>
          </p:nvSpPr>
          <p:spPr>
            <a:xfrm>
              <a:off x="2032736" y="81214"/>
              <a:ext cx="4602268" cy="2114441"/>
            </a:xfrm>
            <a:custGeom>
              <a:avLst/>
              <a:gdLst>
                <a:gd name="connsiteX0" fmla="*/ 0 w 4601248"/>
                <a:gd name="connsiteY0" fmla="*/ 1057315 h 2114630"/>
                <a:gd name="connsiteX1" fmla="*/ 2300624 w 4601248"/>
                <a:gd name="connsiteY1" fmla="*/ 0 h 2114630"/>
                <a:gd name="connsiteX2" fmla="*/ 4601248 w 4601248"/>
                <a:gd name="connsiteY2" fmla="*/ 1057315 h 2114630"/>
                <a:gd name="connsiteX3" fmla="*/ 2300624 w 4601248"/>
                <a:gd name="connsiteY3" fmla="*/ 2114630 h 2114630"/>
                <a:gd name="connsiteX4" fmla="*/ 0 w 4601248"/>
                <a:gd name="connsiteY4" fmla="*/ 1057315 h 21146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601248" h="2114630">
                  <a:moveTo>
                    <a:pt x="0" y="1057315"/>
                  </a:moveTo>
                  <a:cubicBezTo>
                    <a:pt x="0" y="473376"/>
                    <a:pt x="1030024" y="0"/>
                    <a:pt x="2300624" y="0"/>
                  </a:cubicBezTo>
                  <a:cubicBezTo>
                    <a:pt x="3571224" y="0"/>
                    <a:pt x="4601248" y="473376"/>
                    <a:pt x="4601248" y="1057315"/>
                  </a:cubicBezTo>
                  <a:cubicBezTo>
                    <a:pt x="4601248" y="1641254"/>
                    <a:pt x="3571224" y="2114630"/>
                    <a:pt x="2300624" y="2114630"/>
                  </a:cubicBezTo>
                  <a:cubicBezTo>
                    <a:pt x="1030024" y="2114630"/>
                    <a:pt x="0" y="1641254"/>
                    <a:pt x="0" y="1057315"/>
                  </a:cubicBezTo>
                  <a:close/>
                </a:path>
              </a:pathLst>
            </a:custGeom>
            <a:solidFill>
              <a:srgbClr val="FFFF00"/>
            </a:solidFill>
            <a:ln w="57150">
              <a:solidFill>
                <a:srgbClr val="FFC000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lIns="714477" tIns="350320" rIns="714477" bIns="350320" spcCol="1270" anchor="ctr"/>
            <a:lstStyle/>
            <a:p>
              <a:pPr algn="ctr" defTabSz="14224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ru-RU" sz="3200" b="1" dirty="0">
                  <a:solidFill>
                    <a:srgbClr val="7030A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Висновки:</a:t>
              </a:r>
            </a:p>
            <a:p>
              <a:pPr algn="ctr" defTabSz="1422400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ru-RU" sz="24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6" name="Полилиния 15">
              <a:extLst>
                <a:ext uri="{FF2B5EF4-FFF2-40B4-BE49-F238E27FC236}">
                  <a16:creationId xmlns:a16="http://schemas.microsoft.com/office/drawing/2014/main" id="{A1079B66-7829-4161-9E1B-829143600E04}"/>
                </a:ext>
              </a:extLst>
            </p:cNvPr>
            <p:cNvSpPr/>
            <p:nvPr/>
          </p:nvSpPr>
          <p:spPr>
            <a:xfrm>
              <a:off x="5833297" y="562202"/>
              <a:ext cx="2821052" cy="2733534"/>
            </a:xfrm>
            <a:custGeom>
              <a:avLst/>
              <a:gdLst>
                <a:gd name="connsiteX0" fmla="*/ 0 w 3289907"/>
                <a:gd name="connsiteY0" fmla="*/ 1571153 h 3142306"/>
                <a:gd name="connsiteX1" fmla="*/ 1644954 w 3289907"/>
                <a:gd name="connsiteY1" fmla="*/ 0 h 3142306"/>
                <a:gd name="connsiteX2" fmla="*/ 3289908 w 3289907"/>
                <a:gd name="connsiteY2" fmla="*/ 1571153 h 3142306"/>
                <a:gd name="connsiteX3" fmla="*/ 1644954 w 3289907"/>
                <a:gd name="connsiteY3" fmla="*/ 3142306 h 3142306"/>
                <a:gd name="connsiteX4" fmla="*/ 0 w 3289907"/>
                <a:gd name="connsiteY4" fmla="*/ 1571153 h 31423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89907" h="3142306">
                  <a:moveTo>
                    <a:pt x="0" y="1571153"/>
                  </a:moveTo>
                  <a:cubicBezTo>
                    <a:pt x="0" y="703429"/>
                    <a:pt x="736471" y="0"/>
                    <a:pt x="1644954" y="0"/>
                  </a:cubicBezTo>
                  <a:cubicBezTo>
                    <a:pt x="2553437" y="0"/>
                    <a:pt x="3289908" y="703429"/>
                    <a:pt x="3289908" y="1571153"/>
                  </a:cubicBezTo>
                  <a:cubicBezTo>
                    <a:pt x="3289908" y="2438877"/>
                    <a:pt x="2553437" y="3142306"/>
                    <a:pt x="1644954" y="3142306"/>
                  </a:cubicBezTo>
                  <a:cubicBezTo>
                    <a:pt x="736471" y="3142306"/>
                    <a:pt x="0" y="2438877"/>
                    <a:pt x="0" y="1571153"/>
                  </a:cubicBezTo>
                  <a:close/>
                </a:path>
              </a:pathLst>
            </a:custGeom>
            <a:ln w="57150">
              <a:solidFill>
                <a:srgbClr val="7030A0"/>
              </a:solidFill>
            </a:ln>
          </p:spPr>
          <p:style>
            <a:lnRef idx="2">
              <a:scrgbClr r="0" g="0" b="0"/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lIns="499576" tIns="477960" rIns="499576" bIns="477960" spcCol="1270" anchor="ctr"/>
            <a:lstStyle/>
            <a:p>
              <a:pPr algn="ctr" defTabSz="6223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ru-RU" sz="1400" b="1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Доведений факт приналежності  та ознаки виробу , як натільного одягу молодої сільської дівчини; </a:t>
              </a:r>
            </a:p>
          </p:txBody>
        </p:sp>
        <p:sp>
          <p:nvSpPr>
            <p:cNvPr id="18" name="Полилиния 17">
              <a:extLst>
                <a:ext uri="{FF2B5EF4-FFF2-40B4-BE49-F238E27FC236}">
                  <a16:creationId xmlns:a16="http://schemas.microsoft.com/office/drawing/2014/main" id="{3FB7EF10-59A1-4338-990A-DF44DC0F5BF2}"/>
                </a:ext>
              </a:extLst>
            </p:cNvPr>
            <p:cNvSpPr/>
            <p:nvPr/>
          </p:nvSpPr>
          <p:spPr>
            <a:xfrm>
              <a:off x="3450406" y="4310097"/>
              <a:ext cx="2628960" cy="2420813"/>
            </a:xfrm>
            <a:custGeom>
              <a:avLst/>
              <a:gdLst>
                <a:gd name="connsiteX0" fmla="*/ 0 w 3264019"/>
                <a:gd name="connsiteY0" fmla="*/ 1612397 h 3224794"/>
                <a:gd name="connsiteX1" fmla="*/ 1632010 w 3264019"/>
                <a:gd name="connsiteY1" fmla="*/ 0 h 3224794"/>
                <a:gd name="connsiteX2" fmla="*/ 3264020 w 3264019"/>
                <a:gd name="connsiteY2" fmla="*/ 1612397 h 3224794"/>
                <a:gd name="connsiteX3" fmla="*/ 1632010 w 3264019"/>
                <a:gd name="connsiteY3" fmla="*/ 3224794 h 3224794"/>
                <a:gd name="connsiteX4" fmla="*/ 0 w 3264019"/>
                <a:gd name="connsiteY4" fmla="*/ 1612397 h 32247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64019" h="3224794">
                  <a:moveTo>
                    <a:pt x="0" y="1612397"/>
                  </a:moveTo>
                  <a:cubicBezTo>
                    <a:pt x="0" y="721895"/>
                    <a:pt x="730676" y="0"/>
                    <a:pt x="1632010" y="0"/>
                  </a:cubicBezTo>
                  <a:cubicBezTo>
                    <a:pt x="2533344" y="0"/>
                    <a:pt x="3264020" y="721895"/>
                    <a:pt x="3264020" y="1612397"/>
                  </a:cubicBezTo>
                  <a:cubicBezTo>
                    <a:pt x="3264020" y="2502899"/>
                    <a:pt x="2533344" y="3224794"/>
                    <a:pt x="1632010" y="3224794"/>
                  </a:cubicBezTo>
                  <a:cubicBezTo>
                    <a:pt x="730676" y="3224794"/>
                    <a:pt x="0" y="2502899"/>
                    <a:pt x="0" y="1612397"/>
                  </a:cubicBezTo>
                  <a:close/>
                </a:path>
              </a:pathLst>
            </a:custGeom>
            <a:solidFill>
              <a:srgbClr val="FF0000"/>
            </a:solidFill>
            <a:ln w="57150">
              <a:solidFill>
                <a:srgbClr val="002060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lIns="495785" tIns="490040" rIns="495785" bIns="490040" spcCol="1270" anchor="ctr"/>
            <a:lstStyle/>
            <a:p>
              <a:pPr algn="ctr" defTabSz="6223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ru-RU" sz="1600" b="1" i="1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Новизна та </a:t>
              </a:r>
              <a:r>
                <a:rPr lang="ru-RU" sz="1600" b="1" i="1" dirty="0" err="1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особистий</a:t>
              </a:r>
              <a:r>
                <a:rPr lang="ru-RU" sz="1600" b="1" i="1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ru-RU" sz="1600" b="1" i="1" dirty="0" err="1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внесок</a:t>
              </a:r>
              <a:r>
                <a:rPr lang="ru-RU" sz="1600" b="1" i="1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: </a:t>
              </a:r>
            </a:p>
            <a:p>
              <a:pPr algn="ctr" defTabSz="6223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ru-RU" sz="1400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Проведений </a:t>
              </a:r>
              <a:r>
                <a:rPr lang="ru-RU" sz="1400" dirty="0" err="1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експеремент</a:t>
              </a:r>
              <a:r>
                <a:rPr lang="ru-RU" sz="1400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ru-RU" sz="1400" dirty="0" err="1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кодування</a:t>
              </a:r>
              <a:r>
                <a:rPr lang="ru-RU" sz="1400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ru-RU" sz="1400" dirty="0" err="1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імен</a:t>
              </a:r>
              <a:r>
                <a:rPr lang="ru-RU" sz="1400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ru-RU" sz="1400" dirty="0" err="1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жінок</a:t>
              </a:r>
              <a:r>
                <a:rPr lang="ru-RU" sz="1400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роду за </a:t>
              </a:r>
              <a:r>
                <a:rPr lang="ru-RU" sz="1400" dirty="0" err="1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допомогою</a:t>
              </a:r>
              <a:r>
                <a:rPr lang="ru-RU" sz="1400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ru-RU" sz="1400" dirty="0" err="1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орнаментування</a:t>
              </a:r>
              <a:endParaRPr lang="ru-RU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0" name="Полилиния 19">
              <a:extLst>
                <a:ext uri="{FF2B5EF4-FFF2-40B4-BE49-F238E27FC236}">
                  <a16:creationId xmlns:a16="http://schemas.microsoft.com/office/drawing/2014/main" id="{DCD6C3D6-B167-460D-894A-621DE9D2634B}"/>
                </a:ext>
              </a:extLst>
            </p:cNvPr>
            <p:cNvSpPr/>
            <p:nvPr/>
          </p:nvSpPr>
          <p:spPr>
            <a:xfrm>
              <a:off x="535689" y="3154456"/>
              <a:ext cx="2879791" cy="2892276"/>
            </a:xfrm>
            <a:custGeom>
              <a:avLst/>
              <a:gdLst>
                <a:gd name="connsiteX0" fmla="*/ 0 w 3195232"/>
                <a:gd name="connsiteY0" fmla="*/ 1567413 h 3134825"/>
                <a:gd name="connsiteX1" fmla="*/ 1597616 w 3195232"/>
                <a:gd name="connsiteY1" fmla="*/ 0 h 3134825"/>
                <a:gd name="connsiteX2" fmla="*/ 3195232 w 3195232"/>
                <a:gd name="connsiteY2" fmla="*/ 1567413 h 3134825"/>
                <a:gd name="connsiteX3" fmla="*/ 1597616 w 3195232"/>
                <a:gd name="connsiteY3" fmla="*/ 3134826 h 3134825"/>
                <a:gd name="connsiteX4" fmla="*/ 0 w 3195232"/>
                <a:gd name="connsiteY4" fmla="*/ 1567413 h 3134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95232" h="3134825">
                  <a:moveTo>
                    <a:pt x="0" y="1567413"/>
                  </a:moveTo>
                  <a:cubicBezTo>
                    <a:pt x="0" y="701755"/>
                    <a:pt x="715277" y="0"/>
                    <a:pt x="1597616" y="0"/>
                  </a:cubicBezTo>
                  <a:cubicBezTo>
                    <a:pt x="2479955" y="0"/>
                    <a:pt x="3195232" y="701755"/>
                    <a:pt x="3195232" y="1567413"/>
                  </a:cubicBezTo>
                  <a:cubicBezTo>
                    <a:pt x="3195232" y="2433071"/>
                    <a:pt x="2479955" y="3134826"/>
                    <a:pt x="1597616" y="3134826"/>
                  </a:cubicBezTo>
                  <a:cubicBezTo>
                    <a:pt x="715277" y="3134826"/>
                    <a:pt x="0" y="2433071"/>
                    <a:pt x="0" y="1567413"/>
                  </a:cubicBez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lIns="485711" tIns="476864" rIns="485711" bIns="476864" spcCol="1270" anchor="ctr"/>
            <a:lstStyle/>
            <a:p>
              <a:pPr algn="ctr" defTabSz="6223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uk-UA" sz="1400" b="1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З’ясовано шлях потрапляння артефакту в родину автора роботи;</a:t>
              </a:r>
            </a:p>
          </p:txBody>
        </p:sp>
        <p:sp>
          <p:nvSpPr>
            <p:cNvPr id="22" name="Полилиния 21">
              <a:extLst>
                <a:ext uri="{FF2B5EF4-FFF2-40B4-BE49-F238E27FC236}">
                  <a16:creationId xmlns:a16="http://schemas.microsoft.com/office/drawing/2014/main" id="{7F91DC30-2322-4F04-9FB0-2FE21DC06F55}"/>
                </a:ext>
              </a:extLst>
            </p:cNvPr>
            <p:cNvSpPr/>
            <p:nvPr/>
          </p:nvSpPr>
          <p:spPr>
            <a:xfrm>
              <a:off x="251520" y="490768"/>
              <a:ext cx="2865503" cy="2577967"/>
            </a:xfrm>
            <a:custGeom>
              <a:avLst/>
              <a:gdLst>
                <a:gd name="connsiteX0" fmla="*/ 0 w 3261589"/>
                <a:gd name="connsiteY0" fmla="*/ 1611574 h 3223148"/>
                <a:gd name="connsiteX1" fmla="*/ 1630795 w 3261589"/>
                <a:gd name="connsiteY1" fmla="*/ 0 h 3223148"/>
                <a:gd name="connsiteX2" fmla="*/ 3261590 w 3261589"/>
                <a:gd name="connsiteY2" fmla="*/ 1611574 h 3223148"/>
                <a:gd name="connsiteX3" fmla="*/ 1630795 w 3261589"/>
                <a:gd name="connsiteY3" fmla="*/ 3223148 h 3223148"/>
                <a:gd name="connsiteX4" fmla="*/ 0 w 3261589"/>
                <a:gd name="connsiteY4" fmla="*/ 1611574 h 32231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61589" h="3223148">
                  <a:moveTo>
                    <a:pt x="0" y="1611574"/>
                  </a:moveTo>
                  <a:cubicBezTo>
                    <a:pt x="0" y="721526"/>
                    <a:pt x="730132" y="0"/>
                    <a:pt x="1630795" y="0"/>
                  </a:cubicBezTo>
                  <a:cubicBezTo>
                    <a:pt x="2531458" y="0"/>
                    <a:pt x="3261590" y="721526"/>
                    <a:pt x="3261590" y="1611574"/>
                  </a:cubicBezTo>
                  <a:cubicBezTo>
                    <a:pt x="3261590" y="2501622"/>
                    <a:pt x="2531458" y="3223148"/>
                    <a:pt x="1630795" y="3223148"/>
                  </a:cubicBezTo>
                  <a:cubicBezTo>
                    <a:pt x="730132" y="3223148"/>
                    <a:pt x="0" y="2501622"/>
                    <a:pt x="0" y="1611574"/>
                  </a:cubicBez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lIns="495429" tIns="489799" rIns="495429" bIns="489799" spcCol="1270" anchor="ctr"/>
            <a:lstStyle/>
            <a:p>
              <a:pPr algn="ctr" defTabSz="6223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uk-UA" sz="1400" b="1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В процесі роботи були опрацьовані наукові праці щодо етнографічних особливостей вишивки регіону Волині ,як місця походження артефакту;                     </a:t>
              </a:r>
            </a:p>
          </p:txBody>
        </p:sp>
        <p:sp>
          <p:nvSpPr>
            <p:cNvPr id="23" name="Полилиния 22">
              <a:extLst>
                <a:ext uri="{FF2B5EF4-FFF2-40B4-BE49-F238E27FC236}">
                  <a16:creationId xmlns:a16="http://schemas.microsoft.com/office/drawing/2014/main" id="{11B33E23-5811-47BE-8793-D40D1B56357F}"/>
                </a:ext>
              </a:extLst>
            </p:cNvPr>
            <p:cNvSpPr/>
            <p:nvPr/>
          </p:nvSpPr>
          <p:spPr>
            <a:xfrm rot="22887568" flipH="1">
              <a:off x="2872543" y="1565451"/>
              <a:ext cx="241306" cy="58734"/>
            </a:xfrm>
            <a:custGeom>
              <a:avLst/>
              <a:gdLst>
                <a:gd name="connsiteX0" fmla="*/ 0 w 242006"/>
                <a:gd name="connsiteY0" fmla="*/ 11847 h 59237"/>
                <a:gd name="connsiteX1" fmla="*/ 212388 w 242006"/>
                <a:gd name="connsiteY1" fmla="*/ 11847 h 59237"/>
                <a:gd name="connsiteX2" fmla="*/ 212388 w 242006"/>
                <a:gd name="connsiteY2" fmla="*/ 0 h 59237"/>
                <a:gd name="connsiteX3" fmla="*/ 242006 w 242006"/>
                <a:gd name="connsiteY3" fmla="*/ 29619 h 59237"/>
                <a:gd name="connsiteX4" fmla="*/ 212388 w 242006"/>
                <a:gd name="connsiteY4" fmla="*/ 59237 h 59237"/>
                <a:gd name="connsiteX5" fmla="*/ 212388 w 242006"/>
                <a:gd name="connsiteY5" fmla="*/ 47390 h 59237"/>
                <a:gd name="connsiteX6" fmla="*/ 0 w 242006"/>
                <a:gd name="connsiteY6" fmla="*/ 47390 h 59237"/>
                <a:gd name="connsiteX7" fmla="*/ 0 w 242006"/>
                <a:gd name="connsiteY7" fmla="*/ 11847 h 59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42006" h="59237">
                  <a:moveTo>
                    <a:pt x="242006" y="47389"/>
                  </a:moveTo>
                  <a:lnTo>
                    <a:pt x="29618" y="47389"/>
                  </a:lnTo>
                  <a:lnTo>
                    <a:pt x="29618" y="59236"/>
                  </a:lnTo>
                  <a:lnTo>
                    <a:pt x="0" y="29618"/>
                  </a:lnTo>
                  <a:lnTo>
                    <a:pt x="29618" y="1"/>
                  </a:lnTo>
                  <a:lnTo>
                    <a:pt x="29618" y="11848"/>
                  </a:lnTo>
                  <a:lnTo>
                    <a:pt x="242006" y="11848"/>
                  </a:lnTo>
                  <a:lnTo>
                    <a:pt x="242006" y="47389"/>
                  </a:lnTo>
                  <a:close/>
                </a:path>
              </a:pathLst>
            </a:custGeom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lIns="0" tIns="11847" rIns="17770" bIns="11847" spcCol="1270" anchor="ctr"/>
            <a:lstStyle/>
            <a:p>
              <a:pPr algn="ctr" defTabSz="222250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uk-UA" sz="500"/>
            </a:p>
          </p:txBody>
        </p:sp>
      </p:grpSp>
      <p:sp>
        <p:nvSpPr>
          <p:cNvPr id="24" name="Овал 23">
            <a:extLst>
              <a:ext uri="{FF2B5EF4-FFF2-40B4-BE49-F238E27FC236}">
                <a16:creationId xmlns:a16="http://schemas.microsoft.com/office/drawing/2014/main" id="{CC97BB9C-339C-44AD-97C5-287D7ADD00B7}"/>
              </a:ext>
            </a:extLst>
          </p:cNvPr>
          <p:cNvSpPr/>
          <p:nvPr/>
        </p:nvSpPr>
        <p:spPr>
          <a:xfrm>
            <a:off x="6011863" y="3168650"/>
            <a:ext cx="2641600" cy="270827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  <a:defRPr/>
            </a:pPr>
            <a:r>
              <a:rPr lang="uk-UA" sz="1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Висунуте припущення щодо впливу елементів символіки орнаменту вишивки на  кодування жіночої долі;</a:t>
            </a:r>
            <a:endParaRPr lang="ru-RU" sz="14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Прямоугольник 1">
            <a:extLst>
              <a:ext uri="{FF2B5EF4-FFF2-40B4-BE49-F238E27FC236}">
                <a16:creationId xmlns:a16="http://schemas.microsoft.com/office/drawing/2014/main" id="{2001BE28-E515-4062-94B5-99CEC9B9DA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19250" y="595313"/>
            <a:ext cx="5584825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uk-UA" altLang="uk-UA" sz="32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Список використаних джерел: </a:t>
            </a:r>
          </a:p>
        </p:txBody>
      </p:sp>
      <p:sp>
        <p:nvSpPr>
          <p:cNvPr id="17411" name="Прямоугольник 2">
            <a:extLst>
              <a:ext uri="{FF2B5EF4-FFF2-40B4-BE49-F238E27FC236}">
                <a16:creationId xmlns:a16="http://schemas.microsoft.com/office/drawing/2014/main" id="{49A4E395-39A3-45C1-8969-E9CDF653AB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0" y="3008313"/>
            <a:ext cx="4572000" cy="841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6223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 marL="742950" indent="-285750" defTabSz="6223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 marL="1143000" indent="-228600" defTabSz="62230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 marL="1600200" indent="-228600" defTabSz="62230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 marL="2057400" indent="-228600" defTabSz="6223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6223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6223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6223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6223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algn="ctr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FontTx/>
              <a:buNone/>
            </a:pPr>
            <a:r>
              <a:rPr lang="uk-UA" altLang="uk-UA" sz="18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Висунуте припущення щодо впливу елементів символіки орнаменту вишивки на  кодування жіночої долі</a:t>
            </a:r>
            <a:endParaRPr lang="ru-RU" altLang="uk-UA" sz="1800">
              <a:solidFill>
                <a:schemeClr val="bg1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613A40FC-16CF-4C79-A416-5D88EEA0C758}"/>
              </a:ext>
            </a:extLst>
          </p:cNvPr>
          <p:cNvSpPr/>
          <p:nvPr/>
        </p:nvSpPr>
        <p:spPr>
          <a:xfrm>
            <a:off x="539750" y="1582738"/>
            <a:ext cx="7920038" cy="5078412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indent="-342900">
              <a:buFontTx/>
              <a:buAutoNum type="arabicPeriod"/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Гатальська Н. Волинське народне вбрання / Н. Гатальська. – Луцьк : ВКМ, 1991. – 8 с</a:t>
            </a:r>
          </a:p>
          <a:p>
            <a:pPr marL="342900" indent="-342900">
              <a:buFontTx/>
              <a:buAutoNum type="arabicPeriod"/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Косач О.П. Украинский народный орнамент. Вышивки, ткани, писанки. Киев : С. В. Кульженко, 1876, 23 с., 31 табл.</a:t>
            </a:r>
          </a:p>
          <a:p>
            <a:pPr marL="342900" indent="-342900">
              <a:buFontTx/>
              <a:buAutoNum type="arabicPeriod"/>
              <a:defRPr/>
            </a:pP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Олійник М. Вираження української ідентифікації в міському одязі (на прикладі життя родин Драгоманових і Косачів) // Народна творчість та етнологія, 2014, № 4. С. 105–114.</a:t>
            </a:r>
          </a:p>
          <a:p>
            <a:pPr marL="342900" indent="-342900">
              <a:buFontTx/>
              <a:buAutoNum type="arabicPeriod" startAt="4"/>
              <a:defRPr/>
            </a:pP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Стельмащук Г. Г. Давнє вбрання на Волині: етнографічно-мистецтвознавче дослідження : монографія / Г. Г. Стельмащук. – Луцьк : Волин. обл. друк., 2006. – 280 с. </a:t>
            </a:r>
          </a:p>
          <a:p>
            <a:pPr>
              <a:defRPr/>
            </a:pP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uk-UA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Практичні:</a:t>
            </a:r>
          </a:p>
          <a:p>
            <a:pPr>
              <a:defRPr/>
            </a:pP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Інтерв'ю з Тітовою Марією Самсонівною</a:t>
            </a:r>
          </a:p>
          <a:p>
            <a:pPr>
              <a:defRPr/>
            </a:pP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Фотоматеріали із сімейного архіву Сердечної Марії</a:t>
            </a:r>
          </a:p>
          <a:p>
            <a:pPr>
              <a:defRPr/>
            </a:pPr>
            <a:endParaRPr lang="uk-UA" dirty="0">
              <a:latin typeface="Arial" charset="0"/>
            </a:endParaRPr>
          </a:p>
          <a:p>
            <a:pPr>
              <a:defRPr/>
            </a:pPr>
            <a:endParaRPr lang="uk-UA" dirty="0">
              <a:latin typeface="Arial" charset="0"/>
            </a:endParaRPr>
          </a:p>
          <a:p>
            <a:pPr>
              <a:defRPr/>
            </a:pPr>
            <a:endParaRPr lang="uk-UA" dirty="0">
              <a:latin typeface="Arial" charset="0"/>
            </a:endParaRPr>
          </a:p>
          <a:p>
            <a:pPr>
              <a:defRPr/>
            </a:pPr>
            <a:r>
              <a:rPr lang="uk-UA" dirty="0">
                <a:latin typeface="Arial" charset="0"/>
              </a:rPr>
              <a:t>. 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Прямоугольник 2">
            <a:extLst>
              <a:ext uri="{FF2B5EF4-FFF2-40B4-BE49-F238E27FC236}">
                <a16:creationId xmlns:a16="http://schemas.microsoft.com/office/drawing/2014/main" id="{4CAAC566-17C5-40A7-AE23-9CA9C42E5C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0113" y="549275"/>
            <a:ext cx="8135937" cy="1344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tabLst>
                <a:tab pos="561975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561975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5619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561975" algn="l"/>
              </a:tabLst>
              <a:defRPr sz="160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561975" algn="l"/>
              </a:tabLst>
              <a:defRPr sz="160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561975" algn="l"/>
              </a:tabLst>
              <a:defRPr sz="160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561975" algn="l"/>
              </a:tabLst>
              <a:defRPr sz="160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561975" algn="l"/>
              </a:tabLst>
              <a:defRPr sz="160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561975" algn="l"/>
              </a:tabLst>
              <a:defRPr sz="160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>
              <a:lnSpc>
                <a:spcPct val="107000"/>
              </a:lnSpc>
              <a:spcBef>
                <a:spcPct val="0"/>
              </a:spcBef>
              <a:spcAft>
                <a:spcPts val="800"/>
              </a:spcAft>
              <a:buFontTx/>
              <a:buNone/>
            </a:pPr>
            <a:r>
              <a:rPr lang="uk-UA" altLang="en-US" sz="8000" b="1">
                <a:solidFill>
                  <a:srgbClr val="FF33CC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Дякуємо за увагу</a:t>
            </a:r>
            <a:endParaRPr lang="en-US" altLang="en-US" sz="8000" b="1">
              <a:solidFill>
                <a:srgbClr val="FF33CC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D7E6606-5EFB-45D1-924B-E9D9909A71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443" y="2204864"/>
            <a:ext cx="8895053" cy="46531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b4e99c62294b8170ce2e5688a1fe8d1d7c5ed7"/>
</p:tagLst>
</file>

<file path=ppt/theme/theme1.xml><?xml version="1.0" encoding="utf-8"?>
<a:theme xmlns:a="http://schemas.openxmlformats.org/drawingml/2006/main" name="默认设计模板">
  <a:themeElements>
    <a:clrScheme name="默认设计模板 1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5B8CC1"/>
      </a:accent1>
      <a:accent2>
        <a:srgbClr val="2A5682"/>
      </a:accent2>
      <a:accent3>
        <a:srgbClr val="FFFFFF"/>
      </a:accent3>
      <a:accent4>
        <a:srgbClr val="000000"/>
      </a:accent4>
      <a:accent5>
        <a:srgbClr val="B5C5DD"/>
      </a:accent5>
      <a:accent6>
        <a:srgbClr val="254D75"/>
      </a:accent6>
      <a:hlink>
        <a:srgbClr val="002850"/>
      </a:hlink>
      <a:folHlink>
        <a:srgbClr val="2A94FE"/>
      </a:folHlink>
    </a:clrScheme>
    <a:fontScheme name="默认设计模板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F59B8"/>
        </a:accent1>
        <a:accent2>
          <a:srgbClr val="884183"/>
        </a:accent2>
        <a:accent3>
          <a:srgbClr val="FFFFFF"/>
        </a:accent3>
        <a:accent4>
          <a:srgbClr val="000000"/>
        </a:accent4>
        <a:accent5>
          <a:srgbClr val="DCB5D8"/>
        </a:accent5>
        <a:accent6>
          <a:srgbClr val="7B3A76"/>
        </a:accent6>
        <a:hlink>
          <a:srgbClr val="371535"/>
        </a:hlink>
        <a:folHlink>
          <a:srgbClr val="C468B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8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D0000F"/>
        </a:accent1>
        <a:accent2>
          <a:srgbClr val="BC000D"/>
        </a:accent2>
        <a:accent3>
          <a:srgbClr val="FFFFFF"/>
        </a:accent3>
        <a:accent4>
          <a:srgbClr val="000000"/>
        </a:accent4>
        <a:accent5>
          <a:srgbClr val="E4AAAA"/>
        </a:accent5>
        <a:accent6>
          <a:srgbClr val="AA000B"/>
        </a:accent6>
        <a:hlink>
          <a:srgbClr val="3A0004"/>
        </a:hlink>
        <a:folHlink>
          <a:srgbClr val="DA00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9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E9E0BE"/>
        </a:accent1>
        <a:accent2>
          <a:srgbClr val="D1D467"/>
        </a:accent2>
        <a:accent3>
          <a:srgbClr val="FFFFFF"/>
        </a:accent3>
        <a:accent4>
          <a:srgbClr val="000000"/>
        </a:accent4>
        <a:accent5>
          <a:srgbClr val="F2EDDB"/>
        </a:accent5>
        <a:accent6>
          <a:srgbClr val="BDC05D"/>
        </a:accent6>
        <a:hlink>
          <a:srgbClr val="3A3B11"/>
        </a:hlink>
        <a:folHlink>
          <a:srgbClr val="C4DF9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10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2B2B2"/>
        </a:accent1>
        <a:accent2>
          <a:srgbClr val="5F5F5F"/>
        </a:accent2>
        <a:accent3>
          <a:srgbClr val="FFFFFF"/>
        </a:accent3>
        <a:accent4>
          <a:srgbClr val="000000"/>
        </a:accent4>
        <a:accent5>
          <a:srgbClr val="D5D5D5"/>
        </a:accent5>
        <a:accent6>
          <a:srgbClr val="555555"/>
        </a:accent6>
        <a:hlink>
          <a:srgbClr val="3A3B11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1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9021"/>
        </a:accent1>
        <a:accent2>
          <a:srgbClr val="DA5800"/>
        </a:accent2>
        <a:accent3>
          <a:srgbClr val="FFFFFF"/>
        </a:accent3>
        <a:accent4>
          <a:srgbClr val="000000"/>
        </a:accent4>
        <a:accent5>
          <a:srgbClr val="FFC6AB"/>
        </a:accent5>
        <a:accent6>
          <a:srgbClr val="C54F00"/>
        </a:accent6>
        <a:hlink>
          <a:srgbClr val="963D00"/>
        </a:hlink>
        <a:folHlink>
          <a:srgbClr val="FFAD5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1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5B8CC1"/>
        </a:accent1>
        <a:accent2>
          <a:srgbClr val="2A5682"/>
        </a:accent2>
        <a:accent3>
          <a:srgbClr val="FFFFFF"/>
        </a:accent3>
        <a:accent4>
          <a:srgbClr val="000000"/>
        </a:accent4>
        <a:accent5>
          <a:srgbClr val="B5C5DD"/>
        </a:accent5>
        <a:accent6>
          <a:srgbClr val="254D75"/>
        </a:accent6>
        <a:hlink>
          <a:srgbClr val="002850"/>
        </a:hlink>
        <a:folHlink>
          <a:srgbClr val="2A94F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00"/>
        </a:accent1>
        <a:accent2>
          <a:srgbClr val="FF9933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E78A2D"/>
        </a:accent6>
        <a:hlink>
          <a:srgbClr val="463900"/>
        </a:hlink>
        <a:folHlink>
          <a:srgbClr val="FFE67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6FCC00"/>
        </a:accent1>
        <a:accent2>
          <a:srgbClr val="4F7913"/>
        </a:accent2>
        <a:accent3>
          <a:srgbClr val="FFFFFF"/>
        </a:accent3>
        <a:accent4>
          <a:srgbClr val="000000"/>
        </a:accent4>
        <a:accent5>
          <a:srgbClr val="BBE2AA"/>
        </a:accent5>
        <a:accent6>
          <a:srgbClr val="476D10"/>
        </a:accent6>
        <a:hlink>
          <a:srgbClr val="26420A"/>
        </a:hlink>
        <a:folHlink>
          <a:srgbClr val="7BD52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157256443</TotalTime>
  <Pages>0</Pages>
  <Words>1086</Words>
  <Characters>0</Characters>
  <Application>Microsoft Office PowerPoint</Application>
  <DocSecurity>0</DocSecurity>
  <PresentationFormat>Экран (4:3)</PresentationFormat>
  <Lines>0</Lines>
  <Paragraphs>134</Paragraphs>
  <Slides>16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2" baseType="lpstr">
      <vt:lpstr>Arial</vt:lpstr>
      <vt:lpstr>宋体</vt:lpstr>
      <vt:lpstr>Microsoft YaHei</vt:lpstr>
      <vt:lpstr>Calibri</vt:lpstr>
      <vt:lpstr>Times New Roman</vt:lpstr>
      <vt:lpstr>默认设计模板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CharactersWithSpaces>0</CharactersWithSpaces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ИРА</cp:lastModifiedBy>
  <cp:revision>113</cp:revision>
  <cp:lastPrinted>1899-12-30T00:00:00Z</cp:lastPrinted>
  <dcterms:created xsi:type="dcterms:W3CDTF">2010-08-26T17:14:14Z</dcterms:created>
  <dcterms:modified xsi:type="dcterms:W3CDTF">2023-04-12T14:28:19Z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1033-8.1.0.3018</vt:lpwstr>
  </property>
</Properties>
</file>