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8" r:id="rId4"/>
    <p:sldId id="271" r:id="rId5"/>
    <p:sldId id="261" r:id="rId6"/>
    <p:sldId id="272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CC33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8166D8-E268-47CB-8DA6-872F1754B249}" type="datetimeFigureOut">
              <a:rPr lang="ru-RU" smtClean="0"/>
              <a:t>24.04.2023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83661C2-BF22-414B-A674-B294BE5BC729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7%D0%B5%D0%BC%D0%BB%D0%B5%D1%80%D0%BE%D0%B1%D1%81%D1%82%D0%B2%D0%BE" TargetMode="External"/><Relationship Id="rId3" Type="http://schemas.openxmlformats.org/officeDocument/2006/relationships/hyperlink" Target="https://uk.wikipedia.org/wiki/%D0%93%D1%80%D0%B5%D1%86%D1%8C%D0%BA%D0%B0_%D0%BC%D0%BE%D0%B2%D0%B0" TargetMode="External"/><Relationship Id="rId7" Type="http://schemas.openxmlformats.org/officeDocument/2006/relationships/hyperlink" Target="https://uk.wikipedia.org/wiki/%D0%9F%D0%B5%D1%80%D0%B2%D1%96%D1%81%D0%BD%D0%BE%D0%BE%D0%B1%D1%89%D0%B8%D0%BD%D0%BD%D0%B8%D0%B9_%D0%BB%D0%B0%D0%B4" TargetMode="External"/><Relationship Id="rId2" Type="http://schemas.openxmlformats.org/officeDocument/2006/relationships/hyperlink" Target="https://uk.wikipedia.org/wiki/%D0%9B%D0%B0%D1%82%D0%B8%D0%BD%D1%81%D1%8C%D0%BA%D0%B0_%D0%BC%D0%BE%D0%B2%D0%B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k.wikipedia.org/wiki/%D0%9C%D1%96%D0%B4%D1%8C" TargetMode="External"/><Relationship Id="rId11" Type="http://schemas.openxmlformats.org/officeDocument/2006/relationships/hyperlink" Target="https://uk.wikipedia.org/wiki/%D0%90%D0%BD%D0%B0%D1%82%D0%BE%D0%BB%D1%96%D1%8F" TargetMode="External"/><Relationship Id="rId5" Type="http://schemas.openxmlformats.org/officeDocument/2006/relationships/hyperlink" Target="https://uk.wikipedia.org/wiki/%D0%91%D1%80%D0%BE%D0%BD%D0%B7%D0%BE%D0%B2%D0%B0_%D0%B4%D0%BE%D0%B1%D0%B0" TargetMode="External"/><Relationship Id="rId10" Type="http://schemas.openxmlformats.org/officeDocument/2006/relationships/hyperlink" Target="https://uk.wikipedia.org/wiki/%D0%A2%D1%80%D0%B8%D0%BF%D1%96%D0%BB%D1%8C%D1%81%D1%8C%D0%BA%D0%B0_%D0%BA%D1%83%D0%BB%D1%8C%D1%82%D1%83%D1%80%D0%B0" TargetMode="External"/><Relationship Id="rId4" Type="http://schemas.openxmlformats.org/officeDocument/2006/relationships/hyperlink" Target="https://uk.wikipedia.org/wiki/%D0%9D%D0%B5%D0%BE%D0%BB%D1%96%D1%82" TargetMode="External"/><Relationship Id="rId9" Type="http://schemas.openxmlformats.org/officeDocument/2006/relationships/hyperlink" Target="https://uk.wikipedia.org/wiki/%D0%A1%D0%BA%D0%BE%D1%82%D0%B0%D1%80%D1%81%D1%82%D0%B2%D0%B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772816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Кам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’</a:t>
            </a:r>
            <a:r>
              <a:rPr lang="uk-UA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яна</a:t>
            </a:r>
            <a:r>
              <a:rPr lang="uk-UA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сокира, як свідок доби енеоліту на території</a:t>
            </a:r>
          </a:p>
          <a:p>
            <a:pPr algn="ctr"/>
            <a:r>
              <a:rPr lang="uk-UA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с. </a:t>
            </a:r>
            <a:r>
              <a:rPr lang="uk-UA" sz="36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Кам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’</a:t>
            </a:r>
            <a:r>
              <a:rPr lang="uk-UA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яне</a:t>
            </a:r>
            <a:r>
              <a:rPr lang="uk-UA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Сарненського району Рівненської області</a:t>
            </a:r>
            <a:endParaRPr lang="uk-UA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C33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Р</a:t>
            </a:r>
            <a:r>
              <a:rPr lang="uk-UA" b="1" dirty="0">
                <a:solidFill>
                  <a:srgbClr val="CC33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ІВНЕНСЬКА </a:t>
            </a:r>
            <a:r>
              <a:rPr lang="uk-UA" b="1" dirty="0" smtClean="0">
                <a:solidFill>
                  <a:srgbClr val="CC33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 МАЛА  АКАДЕМІЯ  НАУК  УЧНІВСЬКОЇ  </a:t>
            </a:r>
            <a:r>
              <a:rPr lang="uk-UA" b="1" dirty="0">
                <a:solidFill>
                  <a:srgbClr val="CC33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МОЛОДІ</a:t>
            </a:r>
          </a:p>
          <a:p>
            <a:pPr algn="ctr"/>
            <a:r>
              <a:rPr lang="uk-UA" b="1" dirty="0">
                <a:solidFill>
                  <a:srgbClr val="C000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Всеукраїнський інтерактивний конкурс «</a:t>
            </a:r>
            <a:r>
              <a:rPr lang="uk-UA" b="1" dirty="0" err="1">
                <a:solidFill>
                  <a:srgbClr val="C000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МАН-Юніор</a:t>
            </a:r>
            <a:r>
              <a:rPr lang="uk-UA" b="1" dirty="0">
                <a:solidFill>
                  <a:srgbClr val="C000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 Дослідник»</a:t>
            </a:r>
          </a:p>
          <a:p>
            <a:pPr algn="ctr"/>
            <a:r>
              <a:rPr lang="uk-UA" b="1" dirty="0">
                <a:solidFill>
                  <a:srgbClr val="C00000"/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</a:rPr>
              <a:t>Відділення Історії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39952" y="116632"/>
            <a:ext cx="482453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Проєкт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підготував:</a:t>
            </a:r>
          </a:p>
          <a:p>
            <a:r>
              <a:rPr lang="uk-UA" sz="2400" b="1" dirty="0" err="1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Семеняка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Ілля  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Васильович</a:t>
            </a:r>
            <a:endParaRPr lang="uk-UA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Учень 9 класу</a:t>
            </a:r>
            <a:endParaRPr lang="uk-UA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uk-UA" sz="24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Кам</a:t>
            </a:r>
            <a:r>
              <a:rPr lang="en-US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’</a:t>
            </a:r>
            <a:r>
              <a:rPr lang="uk-UA" sz="24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янського</a:t>
            </a:r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ліцею </a:t>
            </a:r>
            <a:endParaRPr lang="uk-UA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uk-UA" sz="24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Березівської</a:t>
            </a:r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сільської </a:t>
            </a:r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ради</a:t>
            </a:r>
          </a:p>
          <a:p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Сарненського 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району</a:t>
            </a:r>
            <a:endParaRPr lang="uk-UA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Рівненської 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області</a:t>
            </a:r>
          </a:p>
          <a:p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Науковий керівник: </a:t>
            </a:r>
          </a:p>
          <a:p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Коханевич Світлана Григорівна</a:t>
            </a:r>
          </a:p>
          <a:p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Вчитель </a:t>
            </a:r>
            <a:r>
              <a:rPr lang="uk-UA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історії</a:t>
            </a:r>
          </a:p>
          <a:p>
            <a:r>
              <a:rPr lang="uk-UA" sz="2400" b="1" dirty="0" err="1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Кам</a:t>
            </a:r>
            <a:r>
              <a:rPr lang="en-US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’</a:t>
            </a:r>
            <a:r>
              <a:rPr lang="uk-UA" sz="24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янського</a:t>
            </a:r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 ліцею </a:t>
            </a:r>
          </a:p>
          <a:p>
            <a:r>
              <a:rPr lang="uk-UA" sz="24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Березівської</a:t>
            </a:r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 сільської ради</a:t>
            </a:r>
          </a:p>
          <a:p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Сарненського району</a:t>
            </a:r>
          </a:p>
          <a:p>
            <a:r>
              <a:rPr lang="uk-UA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Рівненської області</a:t>
            </a:r>
          </a:p>
          <a:p>
            <a:endParaRPr lang="uk-UA" b="1" dirty="0" smtClean="0">
              <a:ln w="12700">
                <a:solidFill>
                  <a:srgbClr val="002060"/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endParaRPr lang="uk-UA" b="1" dirty="0" smtClean="0">
              <a:ln w="12700">
                <a:solidFill>
                  <a:srgbClr val="002060"/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endParaRPr lang="ru-RU" b="1" dirty="0">
              <a:ln w="12700">
                <a:solidFill>
                  <a:srgbClr val="002060"/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" name="Picture 2" descr="C:\Users\Admin\Desktop\изображение_viber_2023-04-11_09-48-30-7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3628500" cy="5513390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1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332656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Мета </a:t>
            </a:r>
            <a:r>
              <a:rPr lang="uk-UA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проєкту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- зробити опис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зовнішнього вигляду 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кам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яної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сокири, з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ясувати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який спосіб виготовлення застосовано та який матеріал використано, дослідити для чого використовували дане знаряддя праці. </a:t>
            </a:r>
            <a:endParaRPr lang="uk-UA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CC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Завдання 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охарактеризувати стан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збереження 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кам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яної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сокири,  показати 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результати дослідження та ознайомитись з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науковою літературою 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період енеоліту на території Рівненської області.</a:t>
            </a:r>
            <a:endParaRPr lang="uk-UA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CC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3" t="9870" r="3310" b="11241"/>
          <a:stretch/>
        </p:blipFill>
        <p:spPr bwMode="auto">
          <a:xfrm>
            <a:off x="179512" y="260648"/>
            <a:ext cx="8479838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9832" y="5839101"/>
            <a:ext cx="21323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Кам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яна</a:t>
            </a:r>
            <a:r>
              <a:rPr lang="uk-UA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сокира</a:t>
            </a:r>
          </a:p>
          <a:p>
            <a:r>
              <a:rPr lang="uk-UA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(фото автора)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445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Admin\Desktop\изображение_viber_2023-04-11_09-50-17-69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6" t="204" r="6352" b="4436"/>
          <a:stretch/>
        </p:blipFill>
        <p:spPr bwMode="auto">
          <a:xfrm>
            <a:off x="4716016" y="1844824"/>
            <a:ext cx="3887477" cy="367219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" r="3913" b="18466"/>
          <a:stretch/>
        </p:blipFill>
        <p:spPr bwMode="auto">
          <a:xfrm>
            <a:off x="107504" y="458494"/>
            <a:ext cx="4170219" cy="541877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4" t="23110" r="5274" b="4914"/>
          <a:stretch/>
        </p:blipFill>
        <p:spPr bwMode="auto">
          <a:xfrm>
            <a:off x="4184072" y="1672736"/>
            <a:ext cx="4780415" cy="3176356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8" t="4200" r="14876" b="12374"/>
          <a:stretch/>
        </p:blipFill>
        <p:spPr bwMode="auto">
          <a:xfrm>
            <a:off x="238290" y="526472"/>
            <a:ext cx="3585565" cy="5278791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60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0" t="24490" r="3192" b="13463"/>
          <a:stretch/>
        </p:blipFill>
        <p:spPr bwMode="auto">
          <a:xfrm>
            <a:off x="291239" y="476672"/>
            <a:ext cx="8483930" cy="450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Блок-схема: узел 1"/>
          <p:cNvSpPr/>
          <p:nvPr/>
        </p:nvSpPr>
        <p:spPr>
          <a:xfrm>
            <a:off x="5531815" y="2204864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318367" y="546271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55576" y="5412432"/>
            <a:ext cx="7577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</a:rPr>
              <a:t>- </a:t>
            </a:r>
            <a:r>
              <a:rPr lang="uk-UA" sz="2000" b="1" dirty="0" smtClean="0">
                <a:solidFill>
                  <a:srgbClr val="002060"/>
                </a:solidFill>
              </a:rPr>
              <a:t>місце, де було знайдено </a:t>
            </a:r>
            <a:r>
              <a:rPr lang="uk-UA" sz="2000" b="1" dirty="0" err="1" smtClean="0">
                <a:solidFill>
                  <a:srgbClr val="002060"/>
                </a:solidFill>
              </a:rPr>
              <a:t>кам</a:t>
            </a:r>
            <a:r>
              <a:rPr lang="en-US" sz="2000" b="1" dirty="0" smtClean="0">
                <a:solidFill>
                  <a:srgbClr val="002060"/>
                </a:solidFill>
              </a:rPr>
              <a:t>’</a:t>
            </a:r>
            <a:r>
              <a:rPr lang="uk-UA" sz="2000" b="1" dirty="0" err="1" smtClean="0">
                <a:solidFill>
                  <a:srgbClr val="002060"/>
                </a:solidFill>
              </a:rPr>
              <a:t>яну</a:t>
            </a:r>
            <a:r>
              <a:rPr lang="uk-UA" sz="2000" b="1" dirty="0" smtClean="0">
                <a:solidFill>
                  <a:srgbClr val="002060"/>
                </a:solidFill>
              </a:rPr>
              <a:t> сокиру (урочище </a:t>
            </a:r>
            <a:r>
              <a:rPr lang="uk-UA" sz="2000" b="1" dirty="0" err="1" smtClean="0">
                <a:solidFill>
                  <a:srgbClr val="002060"/>
                </a:solidFill>
              </a:rPr>
              <a:t>Круні</a:t>
            </a:r>
            <a:r>
              <a:rPr lang="uk-UA" sz="2000" b="1" dirty="0" smtClean="0">
                <a:solidFill>
                  <a:srgbClr val="002060"/>
                </a:solidFill>
              </a:rPr>
              <a:t>)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изображение_viber_2023-04-11_09-49-21-5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3095328" cy="454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37101" y="1484784"/>
            <a:ext cx="56166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      В 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2009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році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Денисовець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Петро Павлович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1958 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р. н. (на фото)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під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час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оранки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свого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городу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знайшов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кам’яну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сокиру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.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Знахідка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була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розташована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приблизно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20-25 см.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від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поверхні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торф’яного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ґрунту.Ймовірно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що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сокира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знаходилася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глибше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,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але 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за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півроку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до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оранки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була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досить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сильна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пожежа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,</a:t>
            </a:r>
          </a:p>
          <a:p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вигоріло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десь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20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см. торфу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. </a:t>
            </a:r>
            <a:endParaRPr lang="ru-RU" sz="20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 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Сокиру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було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знайдено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в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урочищі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Круні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біля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села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Кам’яне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Сарненського 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району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Рівненської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області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. </a:t>
            </a:r>
            <a:endParaRPr lang="ru-RU" sz="20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   На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даний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час </a:t>
            </a:r>
            <a:r>
              <a:rPr lang="ru-RU" sz="2000" b="1" dirty="0" err="1">
                <a:solidFill>
                  <a:srgbClr val="7030A0"/>
                </a:solidFill>
                <a:latin typeface="Comic Sans MS" pitchFamily="66" charset="0"/>
              </a:rPr>
              <a:t>сокира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Comic Sans MS" pitchFamily="66" charset="0"/>
              </a:rPr>
              <a:t>зберігається</a:t>
            </a: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в Петра Павловича.</a:t>
            </a: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4096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Кам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яна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сокира, яка була знайдена 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біля с. 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Кам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яне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Сарненського району Рівненської області, була оглянута в 2017 році в</a:t>
            </a:r>
            <a:r>
              <a:rPr lang="uk-U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ідомим  рівненським    археологом </a:t>
            </a:r>
          </a:p>
          <a:p>
            <a:r>
              <a:rPr lang="uk-UA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Войтюком</a:t>
            </a:r>
            <a:r>
              <a:rPr lang="uk-U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Олексієм Петровичем. 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Він повідомив, що ця сокира належить 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 періоду    енеоліту,   так як    має всі </a:t>
            </a:r>
          </a:p>
          <a:p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арактерні    ознаки:   шліфування, </a:t>
            </a:r>
          </a:p>
          <a:p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сверлений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отвір     для тупарища, а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також типову форму.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605241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</a:t>
            </a:r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Кам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яна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сокира,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яка була знайдена </a:t>
            </a:r>
          </a:p>
          <a:p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біля с. </a:t>
            </a:r>
            <a:r>
              <a:rPr lang="uk-UA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Кам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яне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Сарненського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району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Рівненської     області,        досить гарно 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збереглася, з одного     боку видно, 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що було шліфування. Отвір для тупарища</a:t>
            </a:r>
          </a:p>
          <a:p>
            <a:r>
              <a:rPr lang="uk-UA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просверлений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прямо і дуже  досконало.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Вага – 1035 гр. Довжина – 17, 3 см., 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ширина - 4,5 см.,   отвір    для                  </a:t>
            </a:r>
          </a:p>
          <a:p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тупарища  - 2, 2 см.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046" y="352012"/>
            <a:ext cx="813690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dirty="0">
                <a:solidFill>
                  <a:srgbClr val="7030A0"/>
                </a:solidFill>
              </a:rPr>
              <a:t>Енеолі́т, мідна доба (від </a:t>
            </a:r>
            <a:r>
              <a:rPr lang="vi-VN" sz="2000" dirty="0">
                <a:solidFill>
                  <a:srgbClr val="7030A0"/>
                </a:solidFill>
                <a:hlinkClick r:id="rId2" tooltip="Латинська мова"/>
              </a:rPr>
              <a:t>лат.</a:t>
            </a:r>
            <a:r>
              <a:rPr lang="vi-VN" sz="2000" dirty="0">
                <a:solidFill>
                  <a:srgbClr val="7030A0"/>
                </a:solidFill>
              </a:rPr>
              <a:t> </a:t>
            </a:r>
            <a:r>
              <a:rPr lang="en-US" sz="2000" i="1" dirty="0" err="1">
                <a:solidFill>
                  <a:srgbClr val="7030A0"/>
                </a:solidFill>
              </a:rPr>
              <a:t>aeneus</a:t>
            </a:r>
            <a:r>
              <a:rPr lang="en-US" sz="2000" dirty="0">
                <a:solidFill>
                  <a:srgbClr val="7030A0"/>
                </a:solidFill>
              </a:rPr>
              <a:t> — </a:t>
            </a:r>
            <a:r>
              <a:rPr lang="vi-VN" sz="2000" dirty="0">
                <a:solidFill>
                  <a:srgbClr val="7030A0"/>
                </a:solidFill>
              </a:rPr>
              <a:t>мідний і </a:t>
            </a:r>
            <a:r>
              <a:rPr lang="vi-VN" sz="2000" dirty="0">
                <a:solidFill>
                  <a:srgbClr val="7030A0"/>
                </a:solidFill>
                <a:hlinkClick r:id="rId3" tooltip="Грецька мова"/>
              </a:rPr>
              <a:t>грец.</a:t>
            </a:r>
            <a:r>
              <a:rPr lang="vi-VN" sz="2000" dirty="0">
                <a:solidFill>
                  <a:srgbClr val="7030A0"/>
                </a:solidFill>
              </a:rPr>
              <a:t> </a:t>
            </a:r>
            <a:r>
              <a:rPr lang="el-GR" sz="2000" dirty="0">
                <a:solidFill>
                  <a:srgbClr val="7030A0"/>
                </a:solidFill>
              </a:rPr>
              <a:t>λίθος — </a:t>
            </a:r>
            <a:r>
              <a:rPr lang="vi-VN" sz="2000" dirty="0">
                <a:solidFill>
                  <a:srgbClr val="7030A0"/>
                </a:solidFill>
              </a:rPr>
              <a:t>камінь) — назва перехідного часу від </a:t>
            </a:r>
            <a:r>
              <a:rPr lang="vi-VN" sz="2000" dirty="0">
                <a:solidFill>
                  <a:srgbClr val="7030A0"/>
                </a:solidFill>
                <a:hlinkClick r:id="rId4" tooltip="Неоліт"/>
              </a:rPr>
              <a:t>неоліту</a:t>
            </a:r>
            <a:r>
              <a:rPr lang="vi-VN" sz="2000" dirty="0">
                <a:solidFill>
                  <a:srgbClr val="7030A0"/>
                </a:solidFill>
              </a:rPr>
              <a:t> до </a:t>
            </a:r>
            <a:r>
              <a:rPr lang="vi-VN" sz="2000" dirty="0">
                <a:solidFill>
                  <a:srgbClr val="7030A0"/>
                </a:solidFill>
                <a:hlinkClick r:id="rId5" tooltip="Бронзова доба"/>
              </a:rPr>
              <a:t>бронзової доби</a:t>
            </a:r>
            <a:r>
              <a:rPr lang="vi-VN" sz="2000" dirty="0">
                <a:solidFill>
                  <a:srgbClr val="7030A0"/>
                </a:solidFill>
              </a:rPr>
              <a:t>, яку застосовують археологи в звʼязку з появою й поширенням у той час виробів із </a:t>
            </a:r>
            <a:r>
              <a:rPr lang="vi-VN" sz="2000" dirty="0">
                <a:solidFill>
                  <a:srgbClr val="7030A0"/>
                </a:solidFill>
                <a:hlinkClick r:id="rId6" tooltip="Мідь"/>
              </a:rPr>
              <a:t>міді</a:t>
            </a:r>
            <a:r>
              <a:rPr lang="vi-VN" sz="2000" dirty="0">
                <a:solidFill>
                  <a:srgbClr val="7030A0"/>
                </a:solidFill>
              </a:rPr>
              <a:t>. Є вищим, порівняно з неолітом, етапом розвитку продуктивних сил і виробничих відносин </a:t>
            </a:r>
            <a:r>
              <a:rPr lang="vi-VN" sz="2000" dirty="0">
                <a:solidFill>
                  <a:srgbClr val="7030A0"/>
                </a:solidFill>
                <a:hlinkClick r:id="rId7" tooltip="Первіснообщинний лад"/>
              </a:rPr>
              <a:t>первісного суспільства</a:t>
            </a:r>
            <a:r>
              <a:rPr lang="vi-VN" sz="2000" dirty="0">
                <a:solidFill>
                  <a:srgbClr val="7030A0"/>
                </a:solidFill>
              </a:rPr>
              <a:t>. Період подальшого удосконалення відтворювальних форм господарства (</a:t>
            </a:r>
            <a:r>
              <a:rPr lang="vi-VN" sz="2000" dirty="0">
                <a:solidFill>
                  <a:srgbClr val="7030A0"/>
                </a:solidFill>
                <a:hlinkClick r:id="rId8" tooltip="Землеробство"/>
              </a:rPr>
              <a:t>землеробство</a:t>
            </a:r>
            <a:r>
              <a:rPr lang="vi-VN" sz="2000" dirty="0">
                <a:solidFill>
                  <a:srgbClr val="7030A0"/>
                </a:solidFill>
              </a:rPr>
              <a:t>, </a:t>
            </a:r>
            <a:r>
              <a:rPr lang="vi-VN" sz="2000" dirty="0">
                <a:solidFill>
                  <a:srgbClr val="7030A0"/>
                </a:solidFill>
                <a:hlinkClick r:id="rId9" tooltip="Скотарство"/>
              </a:rPr>
              <a:t>скотарство</a:t>
            </a:r>
            <a:r>
              <a:rPr lang="vi-VN" sz="2000" dirty="0">
                <a:solidFill>
                  <a:srgbClr val="7030A0"/>
                </a:solidFill>
              </a:rPr>
              <a:t>). Накопичення </a:t>
            </a:r>
            <a:r>
              <a:rPr lang="vi-VN" sz="2000" dirty="0" smtClean="0">
                <a:solidFill>
                  <a:srgbClr val="7030A0"/>
                </a:solidFill>
              </a:rPr>
              <a:t>продукту</a:t>
            </a:r>
            <a:r>
              <a:rPr lang="vi-VN" sz="2000" dirty="0">
                <a:solidFill>
                  <a:srgbClr val="7030A0"/>
                </a:solidFill>
              </a:rPr>
              <a:t>, зростання суспільних багатств стимулювало міжплемінний обмін</a:t>
            </a:r>
            <a:r>
              <a:rPr lang="vi-VN" sz="2000" dirty="0" smtClean="0">
                <a:solidFill>
                  <a:srgbClr val="7030A0"/>
                </a:solidFill>
              </a:rPr>
              <a:t>.</a:t>
            </a:r>
            <a:endParaRPr lang="uk-UA" sz="2000" dirty="0" smtClean="0">
              <a:solidFill>
                <a:srgbClr val="7030A0"/>
              </a:solidFill>
            </a:endParaRPr>
          </a:p>
          <a:p>
            <a:endParaRPr lang="uk-UA" sz="2000" dirty="0" smtClean="0">
              <a:solidFill>
                <a:srgbClr val="7030A0"/>
              </a:solidFill>
            </a:endParaRPr>
          </a:p>
          <a:p>
            <a:r>
              <a:rPr lang="ru-RU" sz="2000" dirty="0" err="1">
                <a:solidFill>
                  <a:srgbClr val="7030A0"/>
                </a:solidFill>
              </a:rPr>
              <a:t>Мідна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доба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України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датується</a:t>
            </a:r>
            <a:r>
              <a:rPr lang="ru-RU" sz="2000" dirty="0">
                <a:solidFill>
                  <a:srgbClr val="7030A0"/>
                </a:solidFill>
              </a:rPr>
              <a:t> IV—III </a:t>
            </a:r>
            <a:r>
              <a:rPr lang="ru-RU" sz="2000" dirty="0" err="1">
                <a:solidFill>
                  <a:srgbClr val="7030A0"/>
                </a:solidFill>
              </a:rPr>
              <a:t>тисячоліттями</a:t>
            </a:r>
            <a:r>
              <a:rPr lang="ru-RU" sz="2000" dirty="0">
                <a:solidFill>
                  <a:srgbClr val="7030A0"/>
                </a:solidFill>
              </a:rPr>
              <a:t> до </a:t>
            </a:r>
            <a:r>
              <a:rPr lang="ru-RU" sz="2000" dirty="0" err="1">
                <a:solidFill>
                  <a:srgbClr val="7030A0"/>
                </a:solidFill>
              </a:rPr>
              <a:t>нашої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ери</a:t>
            </a:r>
            <a:r>
              <a:rPr lang="ru-RU" sz="2000" dirty="0" smtClean="0">
                <a:solidFill>
                  <a:srgbClr val="7030A0"/>
                </a:solidFill>
              </a:rPr>
              <a:t>.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r>
              <a:rPr lang="ru-RU" sz="2000" dirty="0" err="1">
                <a:solidFill>
                  <a:srgbClr val="7030A0"/>
                </a:solidFill>
              </a:rPr>
              <a:t>Мідна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доба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прийшла</a:t>
            </a:r>
            <a:r>
              <a:rPr lang="ru-RU" sz="2000" dirty="0">
                <a:solidFill>
                  <a:srgbClr val="7030A0"/>
                </a:solidFill>
              </a:rPr>
              <a:t> на </a:t>
            </a:r>
            <a:r>
              <a:rPr lang="ru-RU" sz="2000" dirty="0" err="1">
                <a:solidFill>
                  <a:srgbClr val="7030A0"/>
                </a:solidFill>
              </a:rPr>
              <a:t>терени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України</a:t>
            </a:r>
            <a:r>
              <a:rPr lang="ru-RU" sz="2000" dirty="0">
                <a:solidFill>
                  <a:srgbClr val="7030A0"/>
                </a:solidFill>
              </a:rPr>
              <a:t> з </a:t>
            </a:r>
            <a:r>
              <a:rPr lang="ru-RU" sz="2000" dirty="0" err="1">
                <a:solidFill>
                  <a:srgbClr val="7030A0"/>
                </a:solidFill>
              </a:rPr>
              <a:t>Румунії</a:t>
            </a:r>
            <a:r>
              <a:rPr lang="ru-RU" sz="2000" dirty="0">
                <a:solidFill>
                  <a:srgbClr val="7030A0"/>
                </a:solidFill>
              </a:rPr>
              <a:t> у </a:t>
            </a:r>
            <a:r>
              <a:rPr lang="ru-RU" sz="2000" dirty="0" err="1">
                <a:solidFill>
                  <a:srgbClr val="7030A0"/>
                </a:solidFill>
              </a:rPr>
              <a:t>вигляді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культури</a:t>
            </a:r>
            <a:r>
              <a:rPr lang="ru-RU" sz="2000" dirty="0">
                <a:solidFill>
                  <a:srgbClr val="7030A0"/>
                </a:solidFill>
              </a:rPr>
              <a:t> </a:t>
            </a:r>
            <a:r>
              <a:rPr lang="ru-RU" sz="2000" dirty="0" err="1">
                <a:solidFill>
                  <a:srgbClr val="7030A0"/>
                </a:solidFill>
                <a:hlinkClick r:id="rId10" tooltip="Трипільська культура"/>
              </a:rPr>
              <a:t>Кукутень-Трипілля</a:t>
            </a:r>
            <a:r>
              <a:rPr lang="ru-RU" sz="2000" dirty="0">
                <a:solidFill>
                  <a:srgbClr val="7030A0"/>
                </a:solidFill>
              </a:rPr>
              <a:t> й </a:t>
            </a:r>
            <a:r>
              <a:rPr lang="ru-RU" sz="2000" dirty="0" err="1">
                <a:solidFill>
                  <a:srgbClr val="7030A0"/>
                </a:solidFill>
              </a:rPr>
              <a:t>охопила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правобережний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лісостеп</a:t>
            </a:r>
            <a:r>
              <a:rPr lang="ru-RU" sz="2000" dirty="0">
                <a:solidFill>
                  <a:srgbClr val="7030A0"/>
                </a:solidFill>
              </a:rPr>
              <a:t>. </a:t>
            </a:r>
            <a:r>
              <a:rPr lang="ru-RU" sz="2000" dirty="0" err="1">
                <a:solidFill>
                  <a:srgbClr val="7030A0"/>
                </a:solidFill>
              </a:rPr>
              <a:t>Українська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мідна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доба</a:t>
            </a:r>
            <a:r>
              <a:rPr lang="ru-RU" sz="2000" dirty="0">
                <a:solidFill>
                  <a:srgbClr val="7030A0"/>
                </a:solidFill>
              </a:rPr>
              <a:t> мала </a:t>
            </a:r>
            <a:r>
              <a:rPr lang="ru-RU" sz="2000" dirty="0" err="1">
                <a:solidFill>
                  <a:srgbClr val="7030A0"/>
                </a:solidFill>
                <a:hlinkClick r:id="rId11" tooltip="Анатолія"/>
              </a:rPr>
              <a:t>анатолійське</a:t>
            </a:r>
            <a:r>
              <a:rPr lang="ru-RU" sz="2000" dirty="0">
                <a:solidFill>
                  <a:srgbClr val="7030A0"/>
                </a:solidFill>
              </a:rPr>
              <a:t> </a:t>
            </a:r>
            <a:r>
              <a:rPr lang="ru-RU" sz="2000" dirty="0" err="1">
                <a:solidFill>
                  <a:srgbClr val="7030A0"/>
                </a:solidFill>
              </a:rPr>
              <a:t>походження</a:t>
            </a:r>
            <a:r>
              <a:rPr lang="ru-RU" sz="2000" dirty="0">
                <a:solidFill>
                  <a:srgbClr val="7030A0"/>
                </a:solidFill>
              </a:rPr>
              <a:t>. Племена </a:t>
            </a:r>
            <a:r>
              <a:rPr lang="ru-RU" sz="2000" dirty="0" err="1">
                <a:solidFill>
                  <a:srgbClr val="7030A0"/>
                </a:solidFill>
              </a:rPr>
              <a:t>новокамʼяної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доби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були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частково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асимільовані</a:t>
            </a:r>
            <a:r>
              <a:rPr lang="ru-RU" sz="2000" dirty="0">
                <a:solidFill>
                  <a:srgbClr val="7030A0"/>
                </a:solidFill>
              </a:rPr>
              <a:t> й </a:t>
            </a:r>
            <a:r>
              <a:rPr lang="ru-RU" sz="2000" dirty="0" err="1">
                <a:solidFill>
                  <a:srgbClr val="7030A0"/>
                </a:solidFill>
              </a:rPr>
              <a:t>частково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 err="1">
                <a:solidFill>
                  <a:srgbClr val="7030A0"/>
                </a:solidFill>
              </a:rPr>
              <a:t>витіснені</a:t>
            </a:r>
            <a:r>
              <a:rPr lang="ru-RU" sz="2000" dirty="0">
                <a:solidFill>
                  <a:srgbClr val="7030A0"/>
                </a:solidFill>
              </a:rPr>
              <a:t> на </a:t>
            </a:r>
            <a:r>
              <a:rPr lang="ru-RU" sz="2000" dirty="0" err="1">
                <a:solidFill>
                  <a:srgbClr val="7030A0"/>
                </a:solidFill>
              </a:rPr>
              <a:t>північ</a:t>
            </a:r>
            <a:r>
              <a:rPr lang="ru-RU" sz="2000" dirty="0">
                <a:solidFill>
                  <a:srgbClr val="7030A0"/>
                </a:solidFill>
              </a:rPr>
              <a:t> та </a:t>
            </a:r>
            <a:r>
              <a:rPr lang="ru-RU" sz="2000" dirty="0" err="1">
                <a:solidFill>
                  <a:srgbClr val="7030A0"/>
                </a:solidFill>
              </a:rPr>
              <a:t>схід</a:t>
            </a:r>
            <a:r>
              <a:rPr lang="ru-RU" sz="2000" dirty="0" smtClean="0">
                <a:solidFill>
                  <a:srgbClr val="7030A0"/>
                </a:solidFill>
              </a:rPr>
              <a:t>.</a:t>
            </a:r>
          </a:p>
          <a:p>
            <a:endParaRPr lang="uk-UA" sz="2000" dirty="0">
              <a:solidFill>
                <a:srgbClr val="7030A0"/>
              </a:solidFill>
            </a:endParaRPr>
          </a:p>
          <a:p>
            <a:endParaRPr lang="uk-UA" sz="2000" dirty="0" smtClean="0">
              <a:solidFill>
                <a:srgbClr val="7030A0"/>
              </a:solidFill>
            </a:endParaRPr>
          </a:p>
          <a:p>
            <a:r>
              <a:rPr lang="uk-UA" sz="2000" dirty="0" smtClean="0">
                <a:solidFill>
                  <a:srgbClr val="7030A0"/>
                </a:solidFill>
              </a:rPr>
              <a:t>(Інформацію взято з </a:t>
            </a:r>
            <a:r>
              <a:rPr lang="uk-UA" sz="2000" dirty="0" err="1" smtClean="0">
                <a:solidFill>
                  <a:srgbClr val="7030A0"/>
                </a:solidFill>
              </a:rPr>
              <a:t>Вікіпедії</a:t>
            </a:r>
            <a:r>
              <a:rPr lang="uk-UA" sz="2000" dirty="0" smtClean="0">
                <a:solidFill>
                  <a:srgbClr val="7030A0"/>
                </a:solidFill>
              </a:rPr>
              <a:t>)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4643561" cy="618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0072" y="4005064"/>
            <a:ext cx="34115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err="1" smtClean="0">
                <a:solidFill>
                  <a:srgbClr val="7030A0"/>
                </a:solidFill>
              </a:rPr>
              <a:t>Кам</a:t>
            </a:r>
            <a:r>
              <a:rPr lang="en-US" sz="2800" b="1" dirty="0" smtClean="0">
                <a:solidFill>
                  <a:srgbClr val="7030A0"/>
                </a:solidFill>
              </a:rPr>
              <a:t>’</a:t>
            </a:r>
            <a:r>
              <a:rPr lang="uk-UA" sz="2800" b="1" dirty="0" err="1" smtClean="0">
                <a:solidFill>
                  <a:srgbClr val="7030A0"/>
                </a:solidFill>
              </a:rPr>
              <a:t>яні</a:t>
            </a:r>
            <a:r>
              <a:rPr lang="uk-UA" sz="2800" b="1" dirty="0" smtClean="0">
                <a:solidFill>
                  <a:srgbClr val="7030A0"/>
                </a:solidFill>
              </a:rPr>
              <a:t> та 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r>
              <a:rPr lang="uk-UA" sz="2800" b="1" dirty="0" smtClean="0">
                <a:solidFill>
                  <a:srgbClr val="7030A0"/>
                </a:solidFill>
              </a:rPr>
              <a:t>крем</a:t>
            </a:r>
            <a:r>
              <a:rPr lang="en-US" sz="2800" b="1" dirty="0" smtClean="0">
                <a:solidFill>
                  <a:srgbClr val="7030A0"/>
                </a:solidFill>
              </a:rPr>
              <a:t>’</a:t>
            </a:r>
            <a:r>
              <a:rPr lang="uk-UA" sz="2800" b="1" dirty="0" err="1" smtClean="0">
                <a:solidFill>
                  <a:srgbClr val="7030A0"/>
                </a:solidFill>
              </a:rPr>
              <a:t>яні</a:t>
            </a:r>
            <a:r>
              <a:rPr lang="uk-UA" sz="2800" b="1" dirty="0" smtClean="0">
                <a:solidFill>
                  <a:srgbClr val="7030A0"/>
                </a:solidFill>
              </a:rPr>
              <a:t> сокири </a:t>
            </a:r>
          </a:p>
          <a:p>
            <a:r>
              <a:rPr lang="uk-UA" sz="2800" b="1" dirty="0">
                <a:solidFill>
                  <a:srgbClr val="7030A0"/>
                </a:solidFill>
              </a:rPr>
              <a:t>(</a:t>
            </a:r>
            <a:r>
              <a:rPr lang="uk-UA" sz="2800" b="1" dirty="0" smtClean="0">
                <a:solidFill>
                  <a:srgbClr val="7030A0"/>
                </a:solidFill>
              </a:rPr>
              <a:t>фото з </a:t>
            </a:r>
            <a:r>
              <a:rPr lang="uk-UA" sz="2800" b="1" dirty="0" err="1" smtClean="0">
                <a:solidFill>
                  <a:srgbClr val="7030A0"/>
                </a:solidFill>
              </a:rPr>
              <a:t>інтернету</a:t>
            </a:r>
            <a:r>
              <a:rPr lang="uk-UA" sz="2800" b="1" dirty="0" smtClean="0">
                <a:solidFill>
                  <a:srgbClr val="7030A0"/>
                </a:solidFill>
              </a:rPr>
              <a:t>)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58902"/>
            <a:ext cx="842493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Висновки</a:t>
            </a:r>
          </a:p>
          <a:p>
            <a:r>
              <a:rPr lang="uk-UA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</a:t>
            </a:r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Під час дослідження </a:t>
            </a:r>
            <a:r>
              <a:rPr lang="uk-UA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кам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’</a:t>
            </a:r>
            <a:r>
              <a:rPr lang="uk-UA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яної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сокири, 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було з</a:t>
            </a:r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’</a:t>
            </a:r>
            <a:r>
              <a:rPr lang="uk-UA" sz="2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ясовано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що ця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сокира виготовлена  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період енеоліту. </a:t>
            </a:r>
          </a:p>
          <a:p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Стан 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збереження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сокири   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задовільний. </a:t>
            </a:r>
          </a:p>
          <a:p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Було зроблено опис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сокири, позначено на карті місце знахідки. </a:t>
            </a:r>
            <a:endParaRPr lang="uk-UA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999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r>
              <a:rPr lang="uk-UA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Проєкт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є </a:t>
            </a:r>
            <a:r>
              <a:rPr lang="uk-UA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дуже інформативний, 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дуже цікаво читати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 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історичну епоху в якій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робили такі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uk-UA" sz="2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кам</a:t>
            </a:r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’</a:t>
            </a:r>
            <a:r>
              <a:rPr lang="uk-UA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яні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сокири . </a:t>
            </a:r>
            <a:endParaRPr lang="uk-UA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999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Планую ознайомити з даним </a:t>
            </a:r>
            <a:r>
              <a:rPr lang="uk-UA" sz="2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проєктом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своїх </a:t>
            </a:r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однокласників та </a:t>
            </a:r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99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членів історичного гуртка.</a:t>
            </a:r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3019" y="404664"/>
            <a:ext cx="68178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використаної літератури: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05941"/>
            <a:ext cx="864096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/>
              <a:t>1</a:t>
            </a:r>
            <a:r>
              <a:rPr lang="uk-UA" sz="2000" b="1" dirty="0" smtClean="0">
                <a:solidFill>
                  <a:srgbClr val="002060"/>
                </a:solidFill>
              </a:rPr>
              <a:t>. Археологія </a:t>
            </a:r>
            <a:r>
              <a:rPr lang="uk-UA" sz="2000" b="1" dirty="0">
                <a:solidFill>
                  <a:srgbClr val="002060"/>
                </a:solidFill>
              </a:rPr>
              <a:t>України: Курс лекцій: </a:t>
            </a:r>
            <a:r>
              <a:rPr lang="uk-UA" sz="2000" b="1" dirty="0" err="1">
                <a:solidFill>
                  <a:srgbClr val="002060"/>
                </a:solidFill>
              </a:rPr>
              <a:t>Навч</a:t>
            </a:r>
            <a:r>
              <a:rPr lang="uk-UA" sz="2000" b="1" dirty="0">
                <a:solidFill>
                  <a:srgbClr val="002060"/>
                </a:solidFill>
              </a:rPr>
              <a:t>. посібник / Л. Л. Залізняк, О. П. </a:t>
            </a:r>
            <a:r>
              <a:rPr lang="uk-UA" sz="2000" b="1" dirty="0" err="1">
                <a:solidFill>
                  <a:srgbClr val="002060"/>
                </a:solidFill>
              </a:rPr>
              <a:t>Моця</a:t>
            </a:r>
            <a:r>
              <a:rPr lang="uk-UA" sz="2000" b="1" dirty="0">
                <a:solidFill>
                  <a:srgbClr val="002060"/>
                </a:solidFill>
              </a:rPr>
              <a:t>, В. М. </a:t>
            </a:r>
            <a:r>
              <a:rPr lang="uk-UA" sz="2000" b="1" dirty="0" err="1">
                <a:solidFill>
                  <a:srgbClr val="002060"/>
                </a:solidFill>
              </a:rPr>
              <a:t>Зубар</a:t>
            </a:r>
            <a:r>
              <a:rPr lang="uk-UA" sz="2000" b="1" dirty="0">
                <a:solidFill>
                  <a:srgbClr val="002060"/>
                </a:solidFill>
              </a:rPr>
              <a:t> та ін.; за ред. Л. Л. Залізняка. — К.: Либідь, 2005. — 504 с.</a:t>
            </a:r>
          </a:p>
          <a:p>
            <a:r>
              <a:rPr lang="uk-UA" sz="2000" b="1" dirty="0">
                <a:solidFill>
                  <a:srgbClr val="002060"/>
                </a:solidFill>
              </a:rPr>
              <a:t/>
            </a:r>
            <a:br>
              <a:rPr lang="uk-UA" sz="2000" b="1" dirty="0">
                <a:solidFill>
                  <a:srgbClr val="00206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2. Винокур, І. С. </a:t>
            </a:r>
            <a:r>
              <a:rPr lang="ru-RU" sz="2000" b="1" dirty="0" err="1" smtClean="0">
                <a:solidFill>
                  <a:srgbClr val="002060"/>
                </a:solidFill>
              </a:rPr>
              <a:t>Археологія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України</a:t>
            </a:r>
            <a:r>
              <a:rPr lang="ru-RU" sz="2000" b="1" dirty="0" smtClean="0">
                <a:solidFill>
                  <a:srgbClr val="002060"/>
                </a:solidFill>
              </a:rPr>
              <a:t> : </a:t>
            </a:r>
            <a:r>
              <a:rPr lang="ru-RU" sz="2000" b="1" dirty="0" err="1" smtClean="0">
                <a:solidFill>
                  <a:srgbClr val="002060"/>
                </a:solidFill>
              </a:rPr>
              <a:t>підруч</a:t>
            </a:r>
            <a:r>
              <a:rPr lang="ru-RU" sz="2000" b="1" dirty="0" smtClean="0">
                <a:solidFill>
                  <a:srgbClr val="002060"/>
                </a:solidFill>
              </a:rPr>
              <a:t>. для студ. </a:t>
            </a:r>
            <a:r>
              <a:rPr lang="ru-RU" sz="2000" b="1" dirty="0" err="1" smtClean="0">
                <a:solidFill>
                  <a:srgbClr val="002060"/>
                </a:solidFill>
              </a:rPr>
              <a:t>іст</a:t>
            </a:r>
            <a:r>
              <a:rPr lang="ru-RU" sz="2000" b="1" dirty="0" smtClean="0">
                <a:solidFill>
                  <a:srgbClr val="002060"/>
                </a:solidFill>
              </a:rPr>
              <a:t>. спец. ВНЗ / І. С. Винокур, Д. Я. </a:t>
            </a:r>
            <a:r>
              <a:rPr lang="ru-RU" sz="2000" b="1" dirty="0" err="1" smtClean="0">
                <a:solidFill>
                  <a:srgbClr val="002060"/>
                </a:solidFill>
              </a:rPr>
              <a:t>Телегін</a:t>
            </a:r>
            <a:r>
              <a:rPr lang="ru-RU" sz="2000" b="1" dirty="0" smtClean="0">
                <a:solidFill>
                  <a:srgbClr val="002060"/>
                </a:solidFill>
              </a:rPr>
              <a:t>, наук. ред. С. В. </a:t>
            </a:r>
            <a:r>
              <a:rPr lang="ru-RU" sz="2000" b="1" dirty="0" err="1" smtClean="0">
                <a:solidFill>
                  <a:srgbClr val="002060"/>
                </a:solidFill>
              </a:rPr>
              <a:t>Трубчанінов</a:t>
            </a:r>
            <a:r>
              <a:rPr lang="ru-RU" sz="2000" b="1" dirty="0" smtClean="0">
                <a:solidFill>
                  <a:srgbClr val="002060"/>
                </a:solidFill>
              </a:rPr>
              <a:t>. – 2-е вид., </a:t>
            </a:r>
            <a:r>
              <a:rPr lang="ru-RU" sz="2000" b="1" dirty="0" err="1" smtClean="0">
                <a:solidFill>
                  <a:srgbClr val="002060"/>
                </a:solidFill>
              </a:rPr>
              <a:t>випр</a:t>
            </a:r>
            <a:r>
              <a:rPr lang="ru-RU" sz="2000" b="1" dirty="0" smtClean="0">
                <a:solidFill>
                  <a:srgbClr val="002060"/>
                </a:solidFill>
              </a:rPr>
              <a:t>. і доп.</a:t>
            </a:r>
          </a:p>
          <a:p>
            <a:endParaRPr lang="ru-RU" sz="2000" b="1" i="1" dirty="0" smtClean="0">
              <a:solidFill>
                <a:srgbClr val="002060"/>
              </a:solidFill>
            </a:endParaRPr>
          </a:p>
          <a:p>
            <a:endParaRPr lang="ru-RU" sz="2000" b="1" i="1" dirty="0">
              <a:solidFill>
                <a:srgbClr val="002060"/>
              </a:solidFill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3. Свешников</a:t>
            </a:r>
            <a:r>
              <a:rPr lang="ru-RU" sz="2000" b="1" i="1" dirty="0">
                <a:solidFill>
                  <a:srgbClr val="002060"/>
                </a:solidFill>
              </a:rPr>
              <a:t> И. К.</a:t>
            </a:r>
            <a:r>
              <a:rPr lang="ru-RU" sz="2000" b="1" dirty="0">
                <a:solidFill>
                  <a:srgbClr val="002060"/>
                </a:solidFill>
              </a:rPr>
              <a:t> Первобытное искусство Прикарпатья и Волыни как отражение веровании и экономики древнего общества // Идеологические представления древнейших обществ: Тез. </a:t>
            </a:r>
            <a:r>
              <a:rPr lang="ru-RU" sz="2000" b="1" dirty="0" err="1">
                <a:solidFill>
                  <a:srgbClr val="002060"/>
                </a:solidFill>
              </a:rPr>
              <a:t>докл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конф</a:t>
            </a:r>
            <a:r>
              <a:rPr lang="ru-RU" sz="2000" b="1" dirty="0">
                <a:solidFill>
                  <a:srgbClr val="002060"/>
                </a:solidFill>
              </a:rPr>
              <a:t>. — М., 1980. — С. 94—96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</a:p>
          <a:p>
            <a:endParaRPr lang="uk-UA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Без названи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86"/>
          <a:stretch/>
        </p:blipFill>
        <p:spPr bwMode="auto">
          <a:xfrm>
            <a:off x="611560" y="642292"/>
            <a:ext cx="7344816" cy="552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7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364</TotalTime>
  <Words>485</Words>
  <Application>Microsoft Office PowerPoint</Application>
  <PresentationFormat>Экран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23</cp:revision>
  <dcterms:created xsi:type="dcterms:W3CDTF">2023-04-11T06:37:29Z</dcterms:created>
  <dcterms:modified xsi:type="dcterms:W3CDTF">2023-04-24T20:37:43Z</dcterms:modified>
</cp:coreProperties>
</file>