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8" r:id="rId10"/>
    <p:sldId id="263" r:id="rId11"/>
    <p:sldId id="269" r:id="rId12"/>
    <p:sldId id="270" r:id="rId13"/>
    <p:sldId id="265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59876" y="2349472"/>
            <a:ext cx="9680027" cy="1405467"/>
          </a:xfrm>
        </p:spPr>
        <p:txBody>
          <a:bodyPr>
            <a:noAutofit/>
          </a:bodyPr>
          <a:lstStyle/>
          <a:p>
            <a:pPr algn="ctr"/>
            <a:r>
              <a:rPr lang="uk-UA" sz="4000" b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«Дослідження процесу кондиціонування повітря </a:t>
            </a:r>
            <a:r>
              <a:rPr lang="uk-UA" sz="4000" b="1" cap="none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 використанням саморобного кондиціонера»</a:t>
            </a:r>
            <a:endParaRPr lang="uk-UA" sz="4000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5" y="331076"/>
            <a:ext cx="94817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відкритий інтерактивний конкурс</a:t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“МАН−Юніор Дослідник” </a:t>
            </a:r>
            <a:b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“Технік−Юніор</a:t>
            </a:r>
            <a:r>
              <a:rPr lang="uk-UA" sz="3200" b="1" i="1" dirty="0"/>
              <a:t>”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959951" y="5137409"/>
            <a:ext cx="71785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Виконувала: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Семенюта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Ігорівна,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класу, КЗ «Степанецький ліцей – опорний заклад загальної середньої освіти » Степанецької сільської ради ОТГ Черкаської області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Степанець Світлана Анатоліївна, вчитель фізики, вища кваліфікаційна категорія</a:t>
            </a:r>
          </a:p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988" y="2664344"/>
            <a:ext cx="4883727" cy="39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7228"/>
            <a:ext cx="10131425" cy="145626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+mn-lt"/>
              </a:rPr>
              <a:t>Саморобні кондиціонери</a:t>
            </a:r>
            <a:endParaRPr lang="uk-UA"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148" r="31018"/>
          <a:stretch/>
        </p:blipFill>
        <p:spPr>
          <a:xfrm>
            <a:off x="7720274" y="4025826"/>
            <a:ext cx="1366463" cy="1720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3549" t="27107" r="9282" b="8735"/>
          <a:stretch/>
        </p:blipFill>
        <p:spPr>
          <a:xfrm>
            <a:off x="9463587" y="4091537"/>
            <a:ext cx="1335676" cy="1701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221" y="4053919"/>
            <a:ext cx="1285828" cy="1736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8123" b="24068"/>
          <a:stretch/>
        </p:blipFill>
        <p:spPr>
          <a:xfrm>
            <a:off x="4515753" y="4023623"/>
            <a:ext cx="1368561" cy="17432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6449" b="19427"/>
          <a:stretch/>
        </p:blipFill>
        <p:spPr>
          <a:xfrm>
            <a:off x="2946877" y="4131199"/>
            <a:ext cx="1282433" cy="17064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69" y="4258294"/>
            <a:ext cx="2342096" cy="1367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533" y="950018"/>
            <a:ext cx="1331775" cy="17485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0523" y="975994"/>
            <a:ext cx="1379428" cy="17225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0342" y="1008172"/>
            <a:ext cx="1354845" cy="1658229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4706023" y="393138"/>
            <a:ext cx="7394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  <a:r>
              <a:rPr lang="ru-RU" sz="2000" b="1" dirty="0" err="1" smtClean="0"/>
              <a:t>Ефект</a:t>
            </a:r>
            <a:r>
              <a:rPr lang="ru-RU" sz="2000" b="1" dirty="0" smtClean="0"/>
              <a:t> </a:t>
            </a:r>
            <a:r>
              <a:rPr lang="ru-RU" sz="2000" b="1" dirty="0"/>
              <a:t>Джоуля—Томсона</a:t>
            </a:r>
            <a:r>
              <a:rPr lang="ru-RU" sz="2000" dirty="0"/>
              <a:t> — </a:t>
            </a:r>
            <a:r>
              <a:rPr lang="ru-RU" sz="2000" dirty="0" err="1"/>
              <a:t>зміна</a:t>
            </a:r>
            <a:r>
              <a:rPr lang="ru-RU" sz="2000" dirty="0"/>
              <a:t> </a:t>
            </a:r>
            <a:r>
              <a:rPr lang="ru-RU" sz="2000" u="sng" dirty="0" err="1"/>
              <a:t>температури</a:t>
            </a:r>
            <a:r>
              <a:rPr lang="ru-RU" sz="2000" dirty="0"/>
              <a:t> </a:t>
            </a:r>
            <a:r>
              <a:rPr lang="ru-RU" sz="2000" dirty="0" smtClean="0"/>
              <a:t>газу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/>
              <a:t>час </a:t>
            </a:r>
            <a:r>
              <a:rPr lang="ru-RU" sz="2000" dirty="0" err="1"/>
              <a:t>його</a:t>
            </a:r>
            <a:r>
              <a:rPr lang="ru-RU" sz="2000" dirty="0"/>
              <a:t> </a:t>
            </a:r>
            <a:r>
              <a:rPr lang="ru-RU" sz="2000" dirty="0" err="1" smtClean="0"/>
              <a:t>адіабатичного</a:t>
            </a:r>
            <a:r>
              <a:rPr lang="ru-RU" sz="2000" dirty="0" smtClean="0"/>
              <a:t> </a:t>
            </a:r>
            <a:r>
              <a:rPr lang="ru-RU" sz="2000" dirty="0"/>
              <a:t> </a:t>
            </a:r>
            <a:r>
              <a:rPr lang="ru-RU" sz="2000" dirty="0" err="1"/>
              <a:t>розширення</a:t>
            </a:r>
            <a:r>
              <a:rPr lang="ru-RU" sz="2000" dirty="0"/>
              <a:t> (</a:t>
            </a:r>
            <a:r>
              <a:rPr lang="ru-RU" sz="2000" dirty="0" err="1" smtClean="0"/>
              <a:t>дроселювання</a:t>
            </a:r>
            <a:r>
              <a:rPr lang="ru-RU" sz="2000" dirty="0" smtClean="0"/>
              <a:t>). </a:t>
            </a:r>
            <a:r>
              <a:rPr lang="ru-RU" sz="2000" dirty="0" err="1"/>
              <a:t>Ефект</a:t>
            </a:r>
            <a:r>
              <a:rPr lang="ru-RU" sz="2000" dirty="0"/>
              <a:t> може бути </a:t>
            </a:r>
            <a:r>
              <a:rPr lang="ru-RU" sz="2000" dirty="0" err="1"/>
              <a:t>від'ємним</a:t>
            </a:r>
            <a:r>
              <a:rPr lang="ru-RU" sz="2000" dirty="0"/>
              <a:t> (</a:t>
            </a:r>
            <a:r>
              <a:rPr lang="ru-RU" sz="2000" dirty="0" err="1"/>
              <a:t>охолодження</a:t>
            </a:r>
            <a:r>
              <a:rPr lang="ru-RU" sz="2000" dirty="0"/>
              <a:t>)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позитивним</a:t>
            </a:r>
            <a:r>
              <a:rPr lang="ru-RU" sz="2000" dirty="0"/>
              <a:t> (</a:t>
            </a:r>
            <a:r>
              <a:rPr lang="ru-RU" sz="2000" dirty="0" err="1"/>
              <a:t>нагрівання</a:t>
            </a:r>
            <a:r>
              <a:rPr lang="ru-RU" sz="2000" dirty="0" smtClean="0"/>
              <a:t>). </a:t>
            </a:r>
            <a:r>
              <a:rPr lang="ru-RU" sz="2000" dirty="0"/>
              <a:t>При </a:t>
            </a:r>
            <a:r>
              <a:rPr lang="ru-RU" sz="2000" dirty="0" err="1"/>
              <a:t>адіабатичному</a:t>
            </a:r>
            <a:r>
              <a:rPr lang="ru-RU" sz="2000" dirty="0"/>
              <a:t> </a:t>
            </a:r>
            <a:r>
              <a:rPr lang="ru-RU" sz="2000" dirty="0" err="1"/>
              <a:t>розширенні</a:t>
            </a:r>
            <a:r>
              <a:rPr lang="ru-RU" sz="2000" dirty="0"/>
              <a:t> газ </a:t>
            </a:r>
            <a:r>
              <a:rPr lang="ru-RU" sz="2000" dirty="0" err="1"/>
              <a:t>виконує</a:t>
            </a:r>
            <a:r>
              <a:rPr lang="ru-RU" sz="2000" dirty="0"/>
              <a:t> </a:t>
            </a:r>
            <a:r>
              <a:rPr lang="ru-RU" sz="2000" dirty="0" smtClean="0"/>
              <a:t>роботу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dirty="0" err="1"/>
              <a:t>втрачаючи</a:t>
            </a:r>
            <a:r>
              <a:rPr lang="ru-RU" sz="2000" dirty="0"/>
              <a:t> </a:t>
            </a:r>
            <a:r>
              <a:rPr lang="ru-RU" sz="2000" dirty="0" err="1"/>
              <a:t>внутрішню</a:t>
            </a:r>
            <a:r>
              <a:rPr lang="ru-RU" sz="2000" dirty="0"/>
              <a:t> </a:t>
            </a:r>
            <a:r>
              <a:rPr lang="ru-RU" sz="2000" dirty="0" err="1" smtClean="0"/>
              <a:t>енергію</a:t>
            </a:r>
            <a:r>
              <a:rPr lang="ru-RU" sz="2000" dirty="0" smtClean="0"/>
              <a:t>, </a:t>
            </a:r>
            <a:r>
              <a:rPr lang="ru-RU" sz="2000" dirty="0"/>
              <a:t>що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зниження</a:t>
            </a:r>
            <a:r>
              <a:rPr lang="ru-RU" sz="2000" dirty="0"/>
              <a:t> </a:t>
            </a:r>
            <a:r>
              <a:rPr lang="ru-RU" sz="2000" u="sng" dirty="0" err="1" smtClean="0"/>
              <a:t>температури</a:t>
            </a:r>
            <a:r>
              <a:rPr lang="ru-RU" sz="2000" dirty="0"/>
              <a:t>.</a:t>
            </a:r>
            <a:endParaRPr lang="uk-UA" sz="2000" dirty="0"/>
          </a:p>
        </p:txBody>
      </p:sp>
      <p:sp>
        <p:nvSpPr>
          <p:cNvPr id="22" name="Прямокутник 21"/>
          <p:cNvSpPr/>
          <p:nvPr/>
        </p:nvSpPr>
        <p:spPr>
          <a:xfrm>
            <a:off x="237187" y="3109741"/>
            <a:ext cx="11728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/>
              <a:t>       Коли </a:t>
            </a:r>
            <a:r>
              <a:rPr lang="ru-RU" sz="2000" dirty="0" err="1"/>
              <a:t>повітря</a:t>
            </a:r>
            <a:r>
              <a:rPr lang="ru-RU" sz="2000" dirty="0"/>
              <a:t> входить у </a:t>
            </a:r>
            <a:r>
              <a:rPr lang="ru-RU" sz="2000" dirty="0" err="1"/>
              <a:t>ширшу</a:t>
            </a:r>
            <a:r>
              <a:rPr lang="ru-RU" sz="2000" dirty="0"/>
              <a:t> </a:t>
            </a:r>
            <a:r>
              <a:rPr lang="ru-RU" sz="2000" dirty="0" err="1"/>
              <a:t>частину</a:t>
            </a:r>
            <a:r>
              <a:rPr lang="ru-RU" sz="2000" dirty="0"/>
              <a:t> </a:t>
            </a:r>
            <a:r>
              <a:rPr lang="ru-RU" sz="2000" dirty="0" err="1"/>
              <a:t>пляшки</a:t>
            </a:r>
            <a:r>
              <a:rPr lang="ru-RU" sz="2000" dirty="0"/>
              <a:t> і </a:t>
            </a:r>
            <a:r>
              <a:rPr lang="ru-RU" sz="2000" dirty="0" err="1"/>
              <a:t>виходить</a:t>
            </a:r>
            <a:r>
              <a:rPr lang="ru-RU" sz="2000" dirty="0"/>
              <a:t> </a:t>
            </a:r>
            <a:r>
              <a:rPr lang="ru-RU" sz="2000" dirty="0" err="1"/>
              <a:t>назовні</a:t>
            </a:r>
            <a:r>
              <a:rPr lang="ru-RU" sz="2000" dirty="0"/>
              <a:t> через </a:t>
            </a:r>
            <a:r>
              <a:rPr lang="ru-RU" sz="2000" dirty="0" err="1"/>
              <a:t>вузький</a:t>
            </a:r>
            <a:r>
              <a:rPr lang="ru-RU" sz="2000" dirty="0"/>
              <a:t> </a:t>
            </a:r>
            <a:r>
              <a:rPr lang="ru-RU" sz="2000" dirty="0" err="1"/>
              <a:t>отвір</a:t>
            </a:r>
            <a:r>
              <a:rPr lang="ru-RU" sz="2000" dirty="0"/>
              <a:t>, то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змінюється</a:t>
            </a:r>
            <a:r>
              <a:rPr lang="ru-RU" sz="2000" dirty="0"/>
              <a:t> і </a:t>
            </a:r>
            <a:r>
              <a:rPr lang="ru-RU" sz="2000" dirty="0" err="1"/>
              <a:t>повітря</a:t>
            </a:r>
            <a:r>
              <a:rPr lang="ru-RU" sz="2000" dirty="0"/>
              <a:t> </a:t>
            </a:r>
            <a:r>
              <a:rPr lang="ru-RU" sz="2000" dirty="0" err="1"/>
              <a:t>охолоджується</a:t>
            </a:r>
            <a:r>
              <a:rPr lang="ru-RU" sz="2000" dirty="0"/>
              <a:t>. </a:t>
            </a:r>
            <a:endParaRPr lang="uk-UA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71323" y="2698580"/>
            <a:ext cx="261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</a:rPr>
              <a:t>Еко - кондиціонер</a:t>
            </a:r>
            <a:endParaRPr lang="uk-UA" sz="2400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787" y="5956656"/>
            <a:ext cx="1161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При включенні вентилятора (або </a:t>
            </a:r>
            <a:r>
              <a:rPr lang="uk-UA" dirty="0" err="1" smtClean="0"/>
              <a:t>кулера</a:t>
            </a:r>
            <a:r>
              <a:rPr lang="uk-UA" dirty="0" smtClean="0"/>
              <a:t>)  у пляшці нагнітається потік повітря, який під дією пляшок із льодом стрімко охолоджується і витісняється у кімнату.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1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23" y="-364148"/>
            <a:ext cx="10131425" cy="145626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+mn-lt"/>
              </a:rPr>
              <a:t>Результати досліджень</a:t>
            </a:r>
            <a:endParaRPr lang="uk-UA"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6" name="Picture 2" descr="Анемометр (0,1~30 м/с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0" r="98400">
                        <a14:foregroundMark x1="55600" y1="30200" x2="55600" y2="30200"/>
                        <a14:foregroundMark x1="56600" y1="35400" x2="56600" y2="35400"/>
                        <a14:foregroundMark x1="60400" y1="88600" x2="60400" y2="88600"/>
                        <a14:foregroundMark x1="57400" y1="92000" x2="57400" y2="92000"/>
                        <a14:foregroundMark x1="53400" y1="93000" x2="53400" y2="93000"/>
                        <a14:foregroundMark x1="48600" y1="93000" x2="48600" y2="93000"/>
                        <a14:foregroundMark x1="62200" y1="83400" x2="62200" y2="8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38" y="-175191"/>
            <a:ext cx="1616223" cy="16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804" y="610035"/>
            <a:ext cx="9219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</a:rPr>
              <a:t>Обладнання:  </a:t>
            </a:r>
            <a:r>
              <a:rPr lang="uk-UA" sz="2400" dirty="0" smtClean="0"/>
              <a:t>барометр, термометр, гігрометр, цифровий анемометр, цифровий комплекс Ейнштейн, кондиціонери</a:t>
            </a:r>
            <a:endParaRPr lang="uk-UA" sz="2400" dirty="0"/>
          </a:p>
        </p:txBody>
      </p:sp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912466"/>
              </p:ext>
            </p:extLst>
          </p:nvPr>
        </p:nvGraphicFramePr>
        <p:xfrm>
          <a:off x="1659005" y="2206876"/>
          <a:ext cx="907835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61">
                  <a:extLst>
                    <a:ext uri="{9D8B030D-6E8A-4147-A177-3AD203B41FA5}">
                      <a16:colId xmlns:a16="http://schemas.microsoft.com/office/drawing/2014/main" val="340987466"/>
                    </a:ext>
                  </a:extLst>
                </a:gridCol>
                <a:gridCol w="1722017">
                  <a:extLst>
                    <a:ext uri="{9D8B030D-6E8A-4147-A177-3AD203B41FA5}">
                      <a16:colId xmlns:a16="http://schemas.microsoft.com/office/drawing/2014/main" val="1423424417"/>
                    </a:ext>
                  </a:extLst>
                </a:gridCol>
                <a:gridCol w="1873071">
                  <a:extLst>
                    <a:ext uri="{9D8B030D-6E8A-4147-A177-3AD203B41FA5}">
                      <a16:colId xmlns:a16="http://schemas.microsoft.com/office/drawing/2014/main" val="1827877295"/>
                    </a:ext>
                  </a:extLst>
                </a:gridCol>
                <a:gridCol w="2104449">
                  <a:extLst>
                    <a:ext uri="{9D8B030D-6E8A-4147-A177-3AD203B41FA5}">
                      <a16:colId xmlns:a16="http://schemas.microsoft.com/office/drawing/2014/main" val="1675039284"/>
                    </a:ext>
                  </a:extLst>
                </a:gridCol>
                <a:gridCol w="2094856">
                  <a:extLst>
                    <a:ext uri="{9D8B030D-6E8A-4147-A177-3AD203B41FA5}">
                      <a16:colId xmlns:a16="http://schemas.microsoft.com/office/drawing/2014/main" val="4276808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Температура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Відносна вологість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Швидкість руху повітря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Атмосферний</a:t>
                      </a:r>
                      <a:r>
                        <a:rPr lang="uk-UA" baseline="0" dirty="0" smtClean="0"/>
                        <a:t> тиск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7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Норма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24 – 26    </a:t>
                      </a:r>
                      <a:r>
                        <a:rPr lang="uk-U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40 – 60 %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0,1</a:t>
                      </a:r>
                      <a:r>
                        <a:rPr lang="uk-UA" baseline="0" dirty="0" smtClean="0"/>
                        <a:t> – 0,5</a:t>
                      </a:r>
                      <a:r>
                        <a:rPr lang="uk-UA" dirty="0" smtClean="0"/>
                        <a:t> м/с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760 мм. </a:t>
                      </a:r>
                      <a:r>
                        <a:rPr lang="uk-UA" dirty="0" err="1" smtClean="0"/>
                        <a:t>рт</a:t>
                      </a:r>
                      <a:r>
                        <a:rPr lang="uk-UA" dirty="0" smtClean="0"/>
                        <a:t>. ст.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19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aseline="0" dirty="0" smtClean="0"/>
                        <a:t>Заміри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28 – 30    </a:t>
                      </a:r>
                      <a:r>
                        <a:rPr lang="uk-U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55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dirty="0" smtClean="0"/>
                        <a:t>– 65  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0,13</a:t>
                      </a:r>
                      <a:r>
                        <a:rPr lang="uk-UA" baseline="0" dirty="0" smtClean="0"/>
                        <a:t> – </a:t>
                      </a:r>
                      <a:r>
                        <a:rPr lang="uk-UA" baseline="0" smtClean="0"/>
                        <a:t>0,16 м/с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752 – 753 </a:t>
                      </a:r>
                      <a:r>
                        <a:rPr lang="uk-UA" dirty="0" err="1" smtClean="0"/>
                        <a:t>мм.рт.с.т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92454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" b="98500" l="0" r="90000">
                        <a14:foregroundMark x1="75917" y1="35938" x2="75917" y2="27187"/>
                        <a14:foregroundMark x1="76500" y1="35938" x2="76500" y2="35938"/>
                        <a14:foregroundMark x1="73750" y1="28063" x2="73750" y2="28063"/>
                        <a14:foregroundMark x1="73167" y1="23875" x2="73167" y2="23875"/>
                        <a14:foregroundMark x1="73750" y1="35563" x2="73750" y2="35563"/>
                        <a14:foregroundMark x1="74250" y1="31813" x2="74250" y2="31813"/>
                        <a14:backgroundMark x1="76500" y1="36813" x2="74250" y2="23438"/>
                        <a14:backgroundMark x1="74250" y1="23438" x2="74250" y2="35563"/>
                        <a14:backgroundMark x1="74250" y1="32625" x2="74250" y2="32625"/>
                        <a14:backgroundMark x1="74250" y1="21813" x2="74250" y2="21813"/>
                        <a14:backgroundMark x1="73750" y1="26375" x2="73750" y2="26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5291" y="55836"/>
            <a:ext cx="873176" cy="11642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97813">
                        <a14:foregroundMark x1="7000" y1="54667" x2="94563" y2="48833"/>
                        <a14:foregroundMark x1="67188" y1="70000" x2="85813" y2="55417"/>
                        <a14:foregroundMark x1="86875" y1="69250" x2="38750" y2="70000"/>
                        <a14:foregroundMark x1="38750" y1="72917" x2="14625" y2="72917"/>
                        <a14:foregroundMark x1="29938" y1="48833" x2="77000" y2="48833"/>
                        <a14:foregroundMark x1="59500" y1="61250" x2="81438" y2="59000"/>
                        <a14:foregroundMark x1="63375" y1="59750" x2="73188" y2="59750"/>
                        <a14:foregroundMark x1="64438" y1="53917" x2="65000" y2="56833"/>
                        <a14:foregroundMark x1="73750" y1="58333" x2="73750" y2="58333"/>
                        <a14:foregroundMark x1="88500" y1="58333" x2="88500" y2="58333"/>
                        <a14:foregroundMark x1="58438" y1="62000" x2="58438" y2="62000"/>
                        <a14:foregroundMark x1="37625" y1="41500" x2="92875" y2="44417"/>
                        <a14:foregroundMark x1="10813" y1="45167" x2="49125" y2="47333"/>
                        <a14:backgroundMark x1="42000" y1="91167" x2="42000" y2="91167"/>
                        <a14:backgroundMark x1="64438" y1="90417" x2="11375" y2="91167"/>
                        <a14:backgroundMark x1="2625" y1="37167" x2="32125" y2="3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149636" y="180428"/>
            <a:ext cx="1220068" cy="915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00" l="0" r="100000">
                        <a14:foregroundMark x1="61250" y1="24417" x2="61250" y2="24417"/>
                        <a14:foregroundMark x1="55375" y1="60000" x2="55375" y2="60000"/>
                        <a14:foregroundMark x1="60688" y1="69500" x2="60688" y2="69500"/>
                        <a14:foregroundMark x1="61250" y1="75083" x2="61250" y2="75083"/>
                        <a14:foregroundMark x1="55375" y1="83000" x2="55375" y2="83000"/>
                        <a14:foregroundMark x1="61250" y1="84583" x2="61250" y2="84583"/>
                        <a14:foregroundMark x1="61250" y1="79000" x2="61250" y2="79000"/>
                        <a14:foregroundMark x1="63625" y1="64750" x2="63625" y2="64750"/>
                        <a14:foregroundMark x1="58938" y1="93250" x2="58938" y2="93250"/>
                        <a14:foregroundMark x1="60688" y1="90083" x2="60688" y2="90083"/>
                        <a14:foregroundMark x1="37563" y1="76667" x2="37563" y2="76667"/>
                        <a14:foregroundMark x1="60125" y1="26833" x2="60125" y2="26833"/>
                        <a14:foregroundMark x1="50000" y1="15750" x2="50000" y2="15750"/>
                        <a14:backgroundMark x1="97438" y1="27583" x2="97438" y2="27583"/>
                        <a14:backgroundMark x1="85563" y1="33167" x2="85563" y2="33167"/>
                        <a14:backgroundMark x1="74313" y1="19667" x2="74313" y2="19667"/>
                        <a14:backgroundMark x1="94500" y1="5500" x2="94500" y2="5500"/>
                        <a14:backgroundMark x1="77875" y1="3917" x2="77875" y2="3917"/>
                        <a14:backgroundMark x1="64250" y1="3917" x2="64250" y2="3917"/>
                        <a14:backgroundMark x1="54750" y1="3917" x2="54750" y2="3917"/>
                        <a14:backgroundMark x1="62438" y1="23667" x2="62438" y2="23667"/>
                        <a14:backgroundMark x1="19188" y1="9417" x2="38750" y2="750"/>
                        <a14:backgroundMark x1="42313" y1="3917" x2="42313" y2="3917"/>
                        <a14:backgroundMark x1="51812" y1="9417" x2="95063" y2="7083"/>
                        <a14:backgroundMark x1="55937" y1="58417" x2="55937" y2="58417"/>
                        <a14:backgroundMark x1="62438" y1="64750" x2="64250" y2="56083"/>
                        <a14:backgroundMark x1="51188" y1="56083" x2="55375" y2="26000"/>
                        <a14:backgroundMark x1="38125" y1="11833" x2="48250" y2="7833"/>
                        <a14:backgroundMark x1="50625" y1="64750" x2="50625" y2="64750"/>
                        <a14:backgroundMark x1="83250" y1="50583" x2="83250" y2="50583"/>
                        <a14:backgroundMark x1="83250" y1="50583" x2="84438" y2="2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4203" y="0"/>
            <a:ext cx="1626761" cy="12200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804" y="1525588"/>
            <a:ext cx="1207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</a:rPr>
              <a:t>1. Заміри параметрів повітря без використання кондиціонерів протягом тижня (липень)</a:t>
            </a:r>
            <a:endParaRPr lang="uk-UA" sz="2400" b="1" dirty="0">
              <a:solidFill>
                <a:srgbClr val="00B050"/>
              </a:solidFill>
            </a:endParaRPr>
          </a:p>
        </p:txBody>
      </p:sp>
      <p:graphicFrame>
        <p:nvGraphicFramePr>
          <p:cNvPr id="14" name="Таблиця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815345"/>
              </p:ext>
            </p:extLst>
          </p:nvPr>
        </p:nvGraphicFramePr>
        <p:xfrm>
          <a:off x="1727126" y="4457492"/>
          <a:ext cx="9078355" cy="172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133">
                  <a:extLst>
                    <a:ext uri="{9D8B030D-6E8A-4147-A177-3AD203B41FA5}">
                      <a16:colId xmlns:a16="http://schemas.microsoft.com/office/drawing/2014/main" val="3554747027"/>
                    </a:ext>
                  </a:extLst>
                </a:gridCol>
                <a:gridCol w="1919133">
                  <a:extLst>
                    <a:ext uri="{9D8B030D-6E8A-4147-A177-3AD203B41FA5}">
                      <a16:colId xmlns:a16="http://schemas.microsoft.com/office/drawing/2014/main" val="796131986"/>
                    </a:ext>
                  </a:extLst>
                </a:gridCol>
                <a:gridCol w="1919133">
                  <a:extLst>
                    <a:ext uri="{9D8B030D-6E8A-4147-A177-3AD203B41FA5}">
                      <a16:colId xmlns:a16="http://schemas.microsoft.com/office/drawing/2014/main" val="690769666"/>
                    </a:ext>
                  </a:extLst>
                </a:gridCol>
                <a:gridCol w="1623681">
                  <a:extLst>
                    <a:ext uri="{9D8B030D-6E8A-4147-A177-3AD203B41FA5}">
                      <a16:colId xmlns:a16="http://schemas.microsoft.com/office/drawing/2014/main" val="2834151608"/>
                    </a:ext>
                  </a:extLst>
                </a:gridCol>
                <a:gridCol w="1697275">
                  <a:extLst>
                    <a:ext uri="{9D8B030D-6E8A-4147-A177-3AD203B41FA5}">
                      <a16:colId xmlns:a16="http://schemas.microsoft.com/office/drawing/2014/main" val="303998884"/>
                    </a:ext>
                  </a:extLst>
                </a:gridCol>
              </a:tblGrid>
              <a:tr h="642573">
                <a:tc>
                  <a:txBody>
                    <a:bodyPr/>
                    <a:lstStyle/>
                    <a:p>
                      <a:r>
                        <a:rPr lang="uk-UA" dirty="0" smtClean="0"/>
                        <a:t>Кондиціонери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Температура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Відносна вологість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Швидкість руху повітря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Атмосферний</a:t>
                      </a:r>
                      <a:r>
                        <a:rPr lang="uk-UA" baseline="0" dirty="0" smtClean="0"/>
                        <a:t> тиск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495592"/>
                  </a:ext>
                </a:extLst>
              </a:tr>
              <a:tr h="438367">
                <a:tc>
                  <a:txBody>
                    <a:bodyPr/>
                    <a:lstStyle/>
                    <a:p>
                      <a:r>
                        <a:rPr lang="uk-UA" dirty="0" smtClean="0"/>
                        <a:t>Еко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 – 27  </a:t>
                      </a:r>
                      <a:r>
                        <a:rPr lang="uk-U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53</a:t>
                      </a:r>
                      <a:r>
                        <a:rPr lang="uk-UA" baseline="0" dirty="0" smtClean="0"/>
                        <a:t> – 54 %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0,17 – 0,2 м/с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753 </a:t>
                      </a:r>
                      <a:r>
                        <a:rPr lang="uk-UA" dirty="0" err="1" smtClean="0"/>
                        <a:t>мм.рт.ст</a:t>
                      </a:r>
                      <a:r>
                        <a:rPr lang="uk-UA" dirty="0" smtClean="0"/>
                        <a:t>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49747"/>
                  </a:ext>
                </a:extLst>
              </a:tr>
              <a:tr h="438367">
                <a:tc>
                  <a:txBody>
                    <a:bodyPr/>
                    <a:lstStyle/>
                    <a:p>
                      <a:r>
                        <a:rPr lang="uk-UA" dirty="0" smtClean="0"/>
                        <a:t>З </a:t>
                      </a:r>
                      <a:r>
                        <a:rPr lang="uk-UA" dirty="0" err="1" smtClean="0"/>
                        <a:t>викор</a:t>
                      </a:r>
                      <a:r>
                        <a:rPr lang="uk-UA" dirty="0" smtClean="0"/>
                        <a:t>. </a:t>
                      </a:r>
                      <a:r>
                        <a:rPr lang="uk-UA" dirty="0" err="1" smtClean="0"/>
                        <a:t>електр</a:t>
                      </a:r>
                      <a:r>
                        <a:rPr lang="uk-UA" dirty="0" smtClean="0"/>
                        <a:t>. струму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23 – 25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dirty="0" smtClean="0"/>
                        <a:t> </a:t>
                      </a:r>
                      <a:r>
                        <a:rPr lang="uk-U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55 – 56 %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0,3 – 0,4</a:t>
                      </a:r>
                      <a:r>
                        <a:rPr lang="uk-UA" baseline="0" dirty="0" smtClean="0"/>
                        <a:t>  м/с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753 </a:t>
                      </a:r>
                      <a:r>
                        <a:rPr lang="uk-UA" dirty="0" err="1" smtClean="0"/>
                        <a:t>мм.рт.ст</a:t>
                      </a:r>
                      <a:r>
                        <a:rPr lang="uk-UA" dirty="0" smtClean="0"/>
                        <a:t>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78463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2923" y="3716619"/>
            <a:ext cx="116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</a:rPr>
              <a:t>2.  </a:t>
            </a:r>
            <a:r>
              <a:rPr lang="uk-UA" sz="2400" b="1" dirty="0">
                <a:solidFill>
                  <a:srgbClr val="00B050"/>
                </a:solidFill>
              </a:rPr>
              <a:t>Заміри параметрів повітря </a:t>
            </a:r>
            <a:r>
              <a:rPr lang="uk-UA" sz="2400" b="1" dirty="0" smtClean="0">
                <a:solidFill>
                  <a:srgbClr val="00B050"/>
                </a:solidFill>
              </a:rPr>
              <a:t>з </a:t>
            </a:r>
            <a:r>
              <a:rPr lang="uk-UA" sz="2400" b="1" dirty="0">
                <a:solidFill>
                  <a:srgbClr val="00B050"/>
                </a:solidFill>
              </a:rPr>
              <a:t>використання кондиціонерів протягом тижня </a:t>
            </a:r>
            <a:r>
              <a:rPr lang="uk-UA" sz="2400" b="1">
                <a:solidFill>
                  <a:srgbClr val="00B050"/>
                </a:solidFill>
              </a:rPr>
              <a:t>(</a:t>
            </a:r>
            <a:r>
              <a:rPr lang="uk-UA" sz="2400" b="1" smtClean="0">
                <a:solidFill>
                  <a:srgbClr val="00B050"/>
                </a:solidFill>
              </a:rPr>
              <a:t>липень)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042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80" y="0"/>
            <a:ext cx="11409946" cy="145626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+mn-lt"/>
              </a:rPr>
              <a:t>Переваги і недоліки  сконструйованих кондиціонерів</a:t>
            </a:r>
            <a:endParaRPr lang="uk-UA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580" y="1825599"/>
            <a:ext cx="105045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uk-UA" sz="2000" dirty="0" smtClean="0"/>
              <a:t>Економія </a:t>
            </a:r>
            <a:r>
              <a:rPr lang="uk-UA" sz="2000" dirty="0"/>
              <a:t>коштів</a:t>
            </a:r>
            <a:r>
              <a:rPr lang="uk-UA" sz="2000" dirty="0" smtClean="0"/>
              <a:t>.</a:t>
            </a:r>
          </a:p>
          <a:p>
            <a:pPr lvl="0" algn="just"/>
            <a:r>
              <a:rPr lang="uk-UA" sz="2000" dirty="0" smtClean="0"/>
              <a:t>-    Дуже </a:t>
            </a:r>
            <a:r>
              <a:rPr lang="uk-UA" sz="2000" dirty="0"/>
              <a:t>добре підходить для використання на дачі і заміському </a:t>
            </a:r>
            <a:r>
              <a:rPr lang="uk-UA" sz="2000" dirty="0" smtClean="0"/>
              <a:t>будинку.</a:t>
            </a:r>
          </a:p>
          <a:p>
            <a:pPr lvl="0" algn="just"/>
            <a:r>
              <a:rPr lang="uk-UA" sz="2000" dirty="0" smtClean="0"/>
              <a:t>-    Відпадає </a:t>
            </a:r>
            <a:r>
              <a:rPr lang="uk-UA" sz="2000" dirty="0"/>
              <a:t>необхідність в дорогих засобах з догляду та профілактики обладнання.</a:t>
            </a:r>
          </a:p>
          <a:p>
            <a:pPr lvl="0" algn="just"/>
            <a:r>
              <a:rPr lang="uk-UA" sz="2000" dirty="0" smtClean="0"/>
              <a:t>-    Отримання </a:t>
            </a:r>
            <a:r>
              <a:rPr lang="uk-UA" sz="2000" dirty="0"/>
              <a:t>нових знань і досвіду </a:t>
            </a:r>
            <a:r>
              <a:rPr lang="uk-UA" sz="2000" dirty="0" smtClean="0"/>
              <a:t> </a:t>
            </a:r>
            <a:r>
              <a:rPr lang="uk-UA" sz="2000" dirty="0"/>
              <a:t>переробки одних речей в інші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-   Комфорт  </a:t>
            </a:r>
            <a:r>
              <a:rPr lang="uk-UA" sz="2000" dirty="0"/>
              <a:t>в приміщенні за рахунок охолодження повітря влітку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-   Відсутність </a:t>
            </a:r>
            <a:r>
              <a:rPr lang="uk-UA" sz="2000" dirty="0"/>
              <a:t>необхідності періодично купувати і міняти фільтри, так як вони </a:t>
            </a:r>
            <a:r>
              <a:rPr lang="uk-UA" sz="2000" dirty="0" smtClean="0"/>
              <a:t>відсутні. </a:t>
            </a:r>
          </a:p>
          <a:p>
            <a:pPr algn="just"/>
            <a:r>
              <a:rPr lang="uk-UA" sz="2000" dirty="0" smtClean="0"/>
              <a:t>-  При використанні  еко – кондиціонера нема затрат  коштів на електроенергію, не осушується  повітря, не потрібні ні лід, ні вода.</a:t>
            </a:r>
          </a:p>
          <a:p>
            <a:pPr algn="just"/>
            <a:r>
              <a:rPr lang="uk-UA" sz="2000" dirty="0" smtClean="0"/>
              <a:t>-   Кондиціонер з вентилятором  можна переносити в іншу кімнату.</a:t>
            </a:r>
            <a:endParaRPr lang="uk-UA" sz="2000" dirty="0"/>
          </a:p>
          <a:p>
            <a:pPr lvl="0" algn="just"/>
            <a:endParaRPr lang="uk-UA" dirty="0"/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898358" y="1086935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Переваги:</a:t>
            </a:r>
            <a:endParaRPr lang="uk-UA" sz="28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853" y="4456143"/>
            <a:ext cx="1633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Недоліки</a:t>
            </a:r>
            <a:endParaRPr lang="uk-UA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580" y="4979363"/>
            <a:ext cx="103712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2000" dirty="0" smtClean="0"/>
              <a:t>Еко – кондиціонер: </a:t>
            </a:r>
            <a:r>
              <a:rPr lang="ru-RU" sz="2000" dirty="0" err="1" smtClean="0"/>
              <a:t>вікно</a:t>
            </a:r>
            <a:r>
              <a:rPr lang="ru-RU" sz="2000" dirty="0" smtClean="0"/>
              <a:t> </a:t>
            </a:r>
            <a:r>
              <a:rPr lang="ru-RU" sz="2000" dirty="0"/>
              <a:t>практично </a:t>
            </a:r>
            <a:r>
              <a:rPr lang="ru-RU" sz="2000" dirty="0" err="1"/>
              <a:t>перестає</a:t>
            </a:r>
            <a:r>
              <a:rPr lang="ru-RU" sz="2000" dirty="0"/>
              <a:t> </a:t>
            </a:r>
            <a:r>
              <a:rPr lang="ru-RU" sz="2000" dirty="0" err="1"/>
              <a:t>пропускати</a:t>
            </a:r>
            <a:r>
              <a:rPr lang="ru-RU" sz="2000" dirty="0"/>
              <a:t> </a:t>
            </a:r>
            <a:r>
              <a:rPr lang="ru-RU" sz="2000" dirty="0" err="1"/>
              <a:t>денне</a:t>
            </a:r>
            <a:r>
              <a:rPr lang="ru-RU" sz="2000" dirty="0"/>
              <a:t> </a:t>
            </a:r>
            <a:r>
              <a:rPr lang="ru-RU" sz="2000" dirty="0" err="1"/>
              <a:t>світло</a:t>
            </a:r>
            <a:r>
              <a:rPr lang="ru-RU" sz="2000" dirty="0" smtClean="0"/>
              <a:t>, </a:t>
            </a:r>
            <a:r>
              <a:rPr lang="ru-RU" sz="2000" dirty="0" err="1" smtClean="0"/>
              <a:t>неможливість</a:t>
            </a:r>
            <a:r>
              <a:rPr lang="ru-RU" sz="2000" dirty="0" smtClean="0"/>
              <a:t> перенести в </a:t>
            </a:r>
            <a:r>
              <a:rPr lang="ru-RU" sz="2000" dirty="0" err="1" smtClean="0"/>
              <a:t>іншу</a:t>
            </a:r>
            <a:r>
              <a:rPr lang="ru-RU" sz="2000" dirty="0" smtClean="0"/>
              <a:t> </a:t>
            </a:r>
            <a:r>
              <a:rPr lang="ru-RU" sz="2000" dirty="0" err="1" smtClean="0"/>
              <a:t>кімнату</a:t>
            </a:r>
            <a:r>
              <a:rPr lang="uk-UA" sz="2000" dirty="0"/>
              <a:t>.</a:t>
            </a:r>
            <a:endParaRPr lang="uk-UA" sz="2000" dirty="0" smtClean="0"/>
          </a:p>
          <a:p>
            <a:pPr marL="285750" indent="-285750" algn="just">
              <a:buFontTx/>
              <a:buChar char="-"/>
            </a:pPr>
            <a:r>
              <a:rPr lang="uk-UA" sz="2000" dirty="0" smtClean="0"/>
              <a:t>Кондиціонер з вентилятором:  через 40 хв </a:t>
            </a:r>
            <a:r>
              <a:rPr lang="ru-RU" sz="2000" dirty="0" err="1"/>
              <a:t>необхідність</a:t>
            </a:r>
            <a:r>
              <a:rPr lang="ru-RU" sz="2000" dirty="0"/>
              <a:t> </a:t>
            </a:r>
            <a:r>
              <a:rPr lang="ru-RU" sz="2000" dirty="0" err="1"/>
              <a:t>постійно</a:t>
            </a:r>
            <a:r>
              <a:rPr lang="ru-RU" sz="2000" dirty="0"/>
              <a:t> </a:t>
            </a:r>
            <a:r>
              <a:rPr lang="ru-RU" sz="2000" dirty="0" err="1"/>
              <a:t>поповнювати</a:t>
            </a:r>
            <a:r>
              <a:rPr lang="ru-RU" sz="2000" dirty="0"/>
              <a:t> запаси </a:t>
            </a:r>
            <a:r>
              <a:rPr lang="ru-RU" sz="2000" dirty="0" err="1" smtClean="0"/>
              <a:t>льоду</a:t>
            </a:r>
            <a:r>
              <a:rPr lang="ru-RU" sz="2000" dirty="0" smtClean="0"/>
              <a:t>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нема кулера, то </a:t>
            </a:r>
            <a:r>
              <a:rPr lang="ru-RU" sz="2000" dirty="0" err="1" smtClean="0"/>
              <a:t>йдуть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затрати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купівлю</a:t>
            </a:r>
            <a:r>
              <a:rPr lang="ru-RU" sz="2000" dirty="0" smtClean="0"/>
              <a:t> вентилятора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Tx/>
              <a:buChar char="-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33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547" y="-380006"/>
            <a:ext cx="10131425" cy="1456267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Цікаво знати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82" y="84668"/>
            <a:ext cx="2122898" cy="1600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529" y="884967"/>
            <a:ext cx="89354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 У 1939 р. </a:t>
            </a:r>
            <a:r>
              <a:rPr lang="uk-UA" sz="2000" b="1" dirty="0"/>
              <a:t>вперше встановили кондиціонер в машині. Першою машиною, в якій встановили кондиціонер, була «</a:t>
            </a:r>
            <a:r>
              <a:rPr lang="uk-UA" sz="2000" b="1" dirty="0" err="1"/>
              <a:t>Packard</a:t>
            </a:r>
            <a:r>
              <a:rPr lang="uk-UA" sz="2000" b="1" dirty="0"/>
              <a:t>». Така техніка займала практично весь багажник і коштувала близько 250 доларів, коли середня ціна машини в США була 700 доларів. </a:t>
            </a:r>
            <a:endParaRPr lang="uk-UA" sz="2000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/>
              <a:t>Ж</a:t>
            </a:r>
            <a:r>
              <a:rPr lang="uk-UA" sz="2000" b="1" dirty="0" smtClean="0"/>
              <a:t>ивим </a:t>
            </a:r>
            <a:r>
              <a:rPr lang="uk-UA" sz="2000" b="1" dirty="0"/>
              <a:t>кондиціонером можна назвати верблюда. Ця тварина виживає в різних умовах, завдяки своєму незвичайному процесу дихання. При вдиху сухе повітря в носі наповнюється вологою і після чого потрапляє в легені. Видихаючи, верблюд не випускає вологу з організму, вона залишається за допомогою фільтрації, виходить лише холодне повітря</a:t>
            </a:r>
            <a:r>
              <a:rPr lang="uk-UA" sz="2000" b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/>
              <a:t>Існує найбільший і найменший кондиціонери в США. Великий обслуговує теплиці, маленький охолоджує тюремні VIP камери</a:t>
            </a:r>
            <a:r>
              <a:rPr lang="uk-UA" sz="2000" b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 smtClean="0"/>
              <a:t> </a:t>
            </a:r>
            <a:r>
              <a:rPr lang="ru-RU" sz="2000" b="1" dirty="0" smtClean="0"/>
              <a:t>В </a:t>
            </a:r>
            <a:r>
              <a:rPr lang="ru-RU" sz="2000" b="1" dirty="0"/>
              <a:t>Абу-</a:t>
            </a:r>
            <a:r>
              <a:rPr lang="ru-RU" sz="2000" b="1" dirty="0" err="1"/>
              <a:t>Дабі</a:t>
            </a:r>
            <a:r>
              <a:rPr lang="ru-RU" sz="2000" b="1" dirty="0"/>
              <a:t> і в </a:t>
            </a:r>
            <a:r>
              <a:rPr lang="ru-RU" sz="2000" b="1" dirty="0" err="1"/>
              <a:t>Дубаї</a:t>
            </a:r>
            <a:r>
              <a:rPr lang="ru-RU" sz="2000" b="1" dirty="0"/>
              <a:t> </a:t>
            </a:r>
            <a:r>
              <a:rPr lang="ru-RU" sz="2000" b="1" dirty="0" err="1"/>
              <a:t>кондиціонерами</a:t>
            </a:r>
            <a:r>
              <a:rPr lang="ru-RU" sz="2000" b="1" dirty="0"/>
              <a:t> </a:t>
            </a:r>
            <a:r>
              <a:rPr lang="ru-RU" sz="2000" b="1" dirty="0" err="1"/>
              <a:t>обладнані</a:t>
            </a:r>
            <a:r>
              <a:rPr lang="ru-RU" sz="2000" b="1" dirty="0"/>
              <a:t> навіть </a:t>
            </a:r>
            <a:r>
              <a:rPr lang="ru-RU" sz="2000" b="1" dirty="0" err="1"/>
              <a:t>автобусні</a:t>
            </a:r>
            <a:r>
              <a:rPr lang="ru-RU" sz="2000" b="1" dirty="0"/>
              <a:t> </a:t>
            </a:r>
            <a:r>
              <a:rPr lang="ru-RU" sz="2000" b="1" dirty="0" err="1"/>
              <a:t>зупинки</a:t>
            </a:r>
            <a:r>
              <a:rPr lang="ru-RU" sz="2000" b="1" dirty="0"/>
              <a:t>. </a:t>
            </a:r>
            <a:endParaRPr lang="ru-RU" sz="2000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 smtClean="0"/>
              <a:t>Першість</a:t>
            </a:r>
            <a:r>
              <a:rPr lang="ru-RU" sz="2000" dirty="0" smtClean="0"/>
              <a:t> у </a:t>
            </a:r>
            <a:r>
              <a:rPr lang="ru-RU" sz="2000" dirty="0" err="1"/>
              <a:t>виробництві</a:t>
            </a:r>
            <a:r>
              <a:rPr lang="ru-RU" sz="2000" dirty="0"/>
              <a:t> </a:t>
            </a:r>
            <a:r>
              <a:rPr lang="ru-RU" sz="2000" dirty="0" err="1"/>
              <a:t>кондиціонерів</a:t>
            </a:r>
            <a:r>
              <a:rPr lang="ru-RU" sz="2000" dirty="0"/>
              <a:t> </a:t>
            </a:r>
            <a:r>
              <a:rPr lang="ru-RU" sz="2000" dirty="0" err="1"/>
              <a:t>сьогодні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err="1"/>
              <a:t>належить</a:t>
            </a:r>
            <a:r>
              <a:rPr lang="ru-RU" sz="2000" dirty="0"/>
              <a:t> </a:t>
            </a:r>
            <a:r>
              <a:rPr lang="ru-RU" sz="2000" dirty="0" err="1"/>
              <a:t>японцям</a:t>
            </a:r>
            <a:r>
              <a:rPr lang="ru-RU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/>
              <a:t>Ю</a:t>
            </a:r>
            <a:r>
              <a:rPr lang="ru-RU" sz="2000" smtClean="0"/>
              <a:t>деям</a:t>
            </a:r>
            <a:r>
              <a:rPr lang="ru-RU" sz="2000" dirty="0" smtClean="0"/>
              <a:t> </a:t>
            </a:r>
            <a:r>
              <a:rPr lang="ru-RU" sz="2000" dirty="0"/>
              <a:t>не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</a:t>
            </a:r>
            <a:r>
              <a:rPr lang="ru-RU" sz="2000" dirty="0" err="1"/>
              <a:t>кондиціонери</a:t>
            </a:r>
            <a:r>
              <a:rPr lang="ru-RU" sz="2000" dirty="0"/>
              <a:t> по </a:t>
            </a:r>
            <a:r>
              <a:rPr lang="ru-RU" sz="2000" dirty="0" err="1"/>
              <a:t>суботах</a:t>
            </a:r>
            <a:r>
              <a:rPr lang="ru-RU" sz="2000" dirty="0"/>
              <a:t>. В </a:t>
            </a:r>
            <a:r>
              <a:rPr lang="ru-RU" sz="2000" dirty="0" err="1"/>
              <a:t>шаббат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заборонено </a:t>
            </a:r>
            <a:r>
              <a:rPr lang="ru-RU" sz="2000" dirty="0" err="1"/>
              <a:t>використовувати</a:t>
            </a:r>
            <a:r>
              <a:rPr lang="ru-RU" sz="2000" dirty="0"/>
              <a:t> будь-яку </a:t>
            </a:r>
            <a:r>
              <a:rPr lang="ru-RU" sz="2000" dirty="0" err="1"/>
              <a:t>техніку</a:t>
            </a:r>
            <a:r>
              <a:rPr lang="ru-RU" sz="2000" dirty="0"/>
              <a:t>. </a:t>
            </a:r>
            <a:r>
              <a:rPr lang="ru-RU" sz="2000" dirty="0" smtClean="0"/>
              <a:t> </a:t>
            </a:r>
            <a:r>
              <a:rPr lang="ru-RU" sz="2000" dirty="0"/>
              <a:t>В</a:t>
            </a:r>
            <a:r>
              <a:rPr lang="ru-RU" sz="2000" dirty="0" smtClean="0"/>
              <a:t>они </a:t>
            </a:r>
            <a:r>
              <a:rPr lang="ru-RU" sz="2000" dirty="0"/>
              <a:t>не </a:t>
            </a:r>
            <a:r>
              <a:rPr lang="ru-RU" sz="2000" dirty="0" err="1"/>
              <a:t>можуть</a:t>
            </a:r>
            <a:r>
              <a:rPr lang="ru-RU" sz="2000" dirty="0"/>
              <a:t> в </a:t>
            </a:r>
            <a:r>
              <a:rPr lang="ru-RU" sz="2000" dirty="0" err="1"/>
              <a:t>цей</a:t>
            </a:r>
            <a:r>
              <a:rPr lang="ru-RU" sz="2000" dirty="0"/>
              <a:t> день </a:t>
            </a:r>
            <a:r>
              <a:rPr lang="ru-RU" sz="2000" dirty="0" err="1"/>
              <a:t>включити</a:t>
            </a:r>
            <a:r>
              <a:rPr lang="ru-RU" sz="2000" dirty="0"/>
              <a:t> </a:t>
            </a:r>
            <a:r>
              <a:rPr lang="ru-RU" sz="2000" dirty="0" err="1"/>
              <a:t>пристрій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поміняти</a:t>
            </a:r>
            <a:r>
              <a:rPr lang="ru-RU" sz="2000" dirty="0"/>
              <a:t> на </a:t>
            </a:r>
            <a:r>
              <a:rPr lang="ru-RU" sz="2000" dirty="0" err="1"/>
              <a:t>ньому</a:t>
            </a:r>
            <a:r>
              <a:rPr lang="ru-RU" sz="2000" dirty="0"/>
              <a:t> </a:t>
            </a:r>
            <a:r>
              <a:rPr lang="ru-RU" sz="2000" dirty="0" err="1" smtClean="0"/>
              <a:t>налаштування</a:t>
            </a:r>
            <a:r>
              <a:rPr lang="ru-RU" sz="2000" dirty="0" smtClean="0"/>
              <a:t>.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хитрістю</a:t>
            </a:r>
            <a:r>
              <a:rPr lang="ru-RU" sz="2000" dirty="0"/>
              <a:t> </a:t>
            </a:r>
            <a:r>
              <a:rPr lang="ru-RU" sz="2000" dirty="0" err="1"/>
              <a:t>обходять</a:t>
            </a:r>
            <a:r>
              <a:rPr lang="ru-RU" sz="2000" dirty="0"/>
              <a:t> </a:t>
            </a:r>
            <a:r>
              <a:rPr lang="ru-RU" sz="2000" dirty="0" err="1"/>
              <a:t>цю</a:t>
            </a:r>
            <a:r>
              <a:rPr lang="ru-RU" sz="2000" dirty="0"/>
              <a:t> </a:t>
            </a:r>
            <a:r>
              <a:rPr lang="ru-RU" sz="2000" dirty="0" err="1"/>
              <a:t>заборону</a:t>
            </a:r>
            <a:r>
              <a:rPr lang="ru-RU" sz="2000" dirty="0"/>
              <a:t>, </a:t>
            </a:r>
            <a:r>
              <a:rPr lang="ru-RU" sz="2000" dirty="0" err="1"/>
              <a:t>включаючи</a:t>
            </a:r>
            <a:r>
              <a:rPr lang="ru-RU" sz="2000" dirty="0"/>
              <a:t> </a:t>
            </a:r>
            <a:r>
              <a:rPr lang="ru-RU" sz="2000" dirty="0" err="1"/>
              <a:t>техніку</a:t>
            </a:r>
            <a:r>
              <a:rPr lang="ru-RU" sz="2000" dirty="0"/>
              <a:t> </a:t>
            </a:r>
            <a:r>
              <a:rPr lang="ru-RU" sz="2000" dirty="0" err="1"/>
              <a:t>напередодні</a:t>
            </a:r>
            <a:r>
              <a:rPr lang="ru-RU" sz="2000" dirty="0"/>
              <a:t> і не </a:t>
            </a:r>
            <a:r>
              <a:rPr lang="ru-RU" sz="2000" dirty="0" err="1"/>
              <a:t>вимикаючи</a:t>
            </a:r>
            <a:r>
              <a:rPr lang="ru-RU" sz="2000" dirty="0"/>
              <a:t> її до </a:t>
            </a:r>
            <a:r>
              <a:rPr lang="ru-RU" sz="2000" dirty="0" err="1"/>
              <a:t>суботи</a:t>
            </a:r>
            <a:r>
              <a:rPr lang="ru-RU" sz="2000" dirty="0"/>
              <a:t>. </a:t>
            </a:r>
            <a:r>
              <a:rPr lang="ru-RU" sz="2000" dirty="0" smtClean="0"/>
              <a:t>Тому </a:t>
            </a:r>
            <a:r>
              <a:rPr lang="ru-RU" sz="2000" dirty="0"/>
              <a:t>вони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будь-яку </a:t>
            </a:r>
            <a:r>
              <a:rPr lang="ru-RU" sz="2000" dirty="0" err="1"/>
              <a:t>техніку</a:t>
            </a:r>
            <a:r>
              <a:rPr lang="ru-RU" sz="2000" dirty="0"/>
              <a:t> в </a:t>
            </a:r>
            <a:r>
              <a:rPr lang="ru-RU" sz="2000" dirty="0" err="1"/>
              <a:t>вихідний</a:t>
            </a:r>
            <a:r>
              <a:rPr lang="ru-RU" sz="2000" dirty="0"/>
              <a:t> </a:t>
            </a:r>
            <a:r>
              <a:rPr lang="ru-RU" sz="2000" dirty="0" smtClean="0"/>
              <a:t>день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516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018" y="0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</a:rPr>
              <a:t>Висновки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073" y="707886"/>
            <a:ext cx="1145078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uk-UA" sz="2400" dirty="0" smtClean="0"/>
              <a:t>Опрацювавши джерела інформації,  з</a:t>
            </a:r>
            <a:r>
              <a:rPr lang="en-US" sz="2400" dirty="0" smtClean="0"/>
              <a:t>’</a:t>
            </a:r>
            <a:r>
              <a:rPr lang="uk-UA" sz="2400" dirty="0" smtClean="0"/>
              <a:t>ясували, що таке кондиціонування повітря.</a:t>
            </a:r>
          </a:p>
          <a:p>
            <a:pPr marL="457200" indent="-457200" algn="just">
              <a:buAutoNum type="arabicPeriod"/>
            </a:pPr>
            <a:r>
              <a:rPr lang="uk-UA" sz="2400" dirty="0" smtClean="0"/>
              <a:t>Дослідили з допомогою якого пристрою можна  забезпечити комфортні умови у оселі  у період спеки, дізналися коли з</a:t>
            </a:r>
            <a:r>
              <a:rPr lang="en-US" sz="2400" dirty="0" smtClean="0"/>
              <a:t>’</a:t>
            </a:r>
            <a:r>
              <a:rPr lang="uk-UA" sz="2400" dirty="0" smtClean="0"/>
              <a:t>явилося поняття «кондиціонер» розглянули будову та принцип дії кондиціонера.</a:t>
            </a:r>
          </a:p>
          <a:p>
            <a:pPr marL="457200" indent="-457200" algn="just">
              <a:buAutoNum type="arabicPeriod"/>
            </a:pPr>
            <a:r>
              <a:rPr lang="uk-UA" sz="2400" dirty="0" smtClean="0"/>
              <a:t>Ознайомилися із стародавніми способами охолодження повітря та першими кондиціонерами.</a:t>
            </a:r>
          </a:p>
          <a:p>
            <a:pPr marL="457200" indent="-457200" algn="just">
              <a:buAutoNum type="arabicPeriod"/>
            </a:pPr>
            <a:r>
              <a:rPr lang="uk-UA" sz="2400" dirty="0" smtClean="0"/>
              <a:t>Сконструювали два кондиціонери з пластикових пляшок, дослідили їх різницю, будову, принцип дії, можливості використання у своїй оселі, переваги і недоліки.</a:t>
            </a:r>
          </a:p>
          <a:p>
            <a:pPr marL="457200" indent="-457200" algn="just">
              <a:buFontTx/>
              <a:buAutoNum type="arabicPeriod"/>
            </a:pPr>
            <a:r>
              <a:rPr lang="uk-UA" sz="2400" dirty="0" smtClean="0"/>
              <a:t>За допомогою відповідних приладів зробили заміри параметрів повітря  і під час аналізу результатів встановили, що еко - кондиціонер охолоджує повітря  на 3 </a:t>
            </a:r>
            <a:r>
              <a:rPr lang="uk-UA" sz="2400" baseline="30000" dirty="0" smtClean="0"/>
              <a:t>0</a:t>
            </a:r>
            <a:r>
              <a:rPr lang="uk-UA" sz="2400" dirty="0" smtClean="0"/>
              <a:t>С, а  кондиціонер з вентилятором –  на 5  </a:t>
            </a:r>
            <a:r>
              <a:rPr lang="uk-UA" sz="2400" dirty="0"/>
              <a:t> </a:t>
            </a:r>
            <a:r>
              <a:rPr lang="uk-UA" sz="2400" baseline="30000" dirty="0"/>
              <a:t>0</a:t>
            </a:r>
            <a:r>
              <a:rPr lang="uk-UA" sz="2400" dirty="0"/>
              <a:t> </a:t>
            </a:r>
            <a:r>
              <a:rPr lang="uk-UA" sz="2400" dirty="0" smtClean="0"/>
              <a:t>С,  відносна вологість  повітря  змінюється незначно і відповідає нормі, швидкість руху повітря більша при роботі кондиціонера з вентилятором, але  відповідає нормі  при використанні обох кондиціонерів, тиск повітря не змінився.</a:t>
            </a:r>
          </a:p>
          <a:p>
            <a:pPr marL="457200" indent="-457200" algn="just">
              <a:buFontTx/>
              <a:buAutoNum type="arabicPeriod"/>
            </a:pPr>
            <a:r>
              <a:rPr lang="uk-UA" sz="2400" dirty="0" smtClean="0"/>
              <a:t>Поповнили свій інформаційний запас цікавими фактами.</a:t>
            </a:r>
            <a:endParaRPr lang="uk-UA" sz="2400" dirty="0"/>
          </a:p>
          <a:p>
            <a:endParaRPr lang="uk-UA" sz="2400" dirty="0"/>
          </a:p>
          <a:p>
            <a:pPr marL="457200" indent="-457200">
              <a:buAutoNum type="arabicPeriod"/>
            </a:pPr>
            <a:endParaRPr lang="uk-UA" sz="2400" dirty="0" smtClean="0"/>
          </a:p>
          <a:p>
            <a:pPr marL="457200" indent="-457200">
              <a:buAutoNum type="arabicPeriod"/>
            </a:pPr>
            <a:endParaRPr lang="uk-UA" sz="2400" dirty="0" smtClean="0"/>
          </a:p>
          <a:p>
            <a:pPr marL="457200" indent="-457200">
              <a:buAutoNum type="arabicPeriod"/>
            </a:pPr>
            <a:endParaRPr lang="uk-UA" sz="2400" dirty="0" smtClean="0"/>
          </a:p>
          <a:p>
            <a:pPr marL="457200" indent="-457200">
              <a:buAutoNum type="arabicPeriod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688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594970" y="54803"/>
            <a:ext cx="7118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Візитка</a:t>
            </a:r>
            <a:r>
              <a:rPr lang="uk-UA" sz="32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endParaRPr lang="uk-UA" sz="3200" b="1" i="1" spc="50" dirty="0" smtClean="0">
              <a:ln w="9525" cmpd="sng">
                <a:solidFill>
                  <a:srgbClr val="0000FF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32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32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</a:t>
            </a:r>
            <a:r>
              <a:rPr lang="uk-UA" sz="28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наукового </a:t>
            </a:r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керівника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19808" y="480472"/>
            <a:ext cx="2680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юного техніка</a:t>
            </a:r>
          </a:p>
        </p:txBody>
      </p:sp>
      <p:sp>
        <p:nvSpPr>
          <p:cNvPr id="6" name="Стрілка вправо 5"/>
          <p:cNvSpPr/>
          <p:nvPr/>
        </p:nvSpPr>
        <p:spPr>
          <a:xfrm rot="9824220">
            <a:off x="3521176" y="456810"/>
            <a:ext cx="851041" cy="27320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право 6"/>
          <p:cNvSpPr/>
          <p:nvPr/>
        </p:nvSpPr>
        <p:spPr>
          <a:xfrm rot="1759306">
            <a:off x="6558667" y="539606"/>
            <a:ext cx="851041" cy="27320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5915" t="18558" r="9855" b="5472"/>
          <a:stretch/>
        </p:blipFill>
        <p:spPr>
          <a:xfrm>
            <a:off x="819808" y="1348448"/>
            <a:ext cx="1923392" cy="2387980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698938" y="3914452"/>
            <a:ext cx="43740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Семенюта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Ім'я: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Вероніка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Ігорівна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10.09.2009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років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Улюблене заняття: наукові дослідження, 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художнє мистецтво (ліплення та малювання)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5260" r="4010"/>
          <a:stretch/>
        </p:blipFill>
        <p:spPr>
          <a:xfrm>
            <a:off x="8298196" y="1252307"/>
            <a:ext cx="1854796" cy="224609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7868917" y="361868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Степанець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Ім'я: Світлана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Анатоліївна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14.02.1972 р.н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рік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Вчитель: фізики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Категорія: вища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Стаж: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Контактний номер: +380731013779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адреса: svstepa90@gmail.com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31076" y="551793"/>
            <a:ext cx="1146153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4000" b="1" i="1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Мета </a:t>
            </a:r>
            <a:r>
              <a:rPr lang="uk-UA" sz="4000" b="1" i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проекту: </a:t>
            </a:r>
            <a:r>
              <a:rPr lang="uk-UA" sz="2400" dirty="0"/>
              <a:t>Дослідити можливості використання </a:t>
            </a:r>
            <a:r>
              <a:rPr lang="uk-UA" sz="2400" dirty="0" smtClean="0"/>
              <a:t> власноруч сконструйованого  </a:t>
            </a:r>
            <a:r>
              <a:rPr lang="uk-UA" sz="2400" dirty="0"/>
              <a:t>кондиціонера для забезпечення комфортних умов  перебування в оселі  у період спеки</a:t>
            </a:r>
          </a:p>
          <a:p>
            <a:pPr algn="ctr"/>
            <a:endParaRPr lang="uk-UA" sz="4000" b="1" i="1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36482" y="3010793"/>
            <a:ext cx="116507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4000" b="1" i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4000" b="1" i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ea typeface="Times New Roman" panose="02020603050405020304" pitchFamily="18" charset="0"/>
              </a:rPr>
              <a:t>Ознайомитися </a:t>
            </a:r>
            <a:r>
              <a:rPr lang="uk-UA" sz="2400" dirty="0" smtClean="0">
                <a:ea typeface="Times New Roman" panose="02020603050405020304" pitchFamily="18" charset="0"/>
              </a:rPr>
              <a:t>з поняттям кондиціонування повітря, </a:t>
            </a:r>
            <a:r>
              <a:rPr lang="uk-UA" sz="2400" dirty="0">
                <a:ea typeface="Times New Roman" panose="02020603050405020304" pitchFamily="18" charset="0"/>
              </a:rPr>
              <a:t>будовою та принципом дії </a:t>
            </a:r>
            <a:r>
              <a:rPr lang="uk-UA" sz="2400" dirty="0" smtClean="0">
                <a:ea typeface="Times New Roman" panose="02020603050405020304" pitchFamily="18" charset="0"/>
              </a:rPr>
              <a:t>кондиціонера, історичними фактами; </a:t>
            </a:r>
            <a:r>
              <a:rPr lang="uk-UA" sz="2400" dirty="0">
                <a:ea typeface="Times New Roman" panose="02020603050405020304" pitchFamily="18" charset="0"/>
              </a:rPr>
              <a:t>сконструювати  кондиціонери з пластикових пляшок; </a:t>
            </a:r>
            <a:r>
              <a:rPr lang="uk-UA" sz="2400" dirty="0" smtClean="0">
                <a:ea typeface="Times New Roman" panose="02020603050405020304" pitchFamily="18" charset="0"/>
              </a:rPr>
              <a:t>зробити заміри температури, </a:t>
            </a:r>
            <a:r>
              <a:rPr lang="uk-UA" sz="2400" smtClean="0">
                <a:ea typeface="Times New Roman" panose="02020603050405020304" pitchFamily="18" charset="0"/>
              </a:rPr>
              <a:t>відносної вологості, </a:t>
            </a:r>
            <a:r>
              <a:rPr lang="uk-UA" sz="2400" dirty="0" smtClean="0">
                <a:ea typeface="Times New Roman" panose="02020603050405020304" pitchFamily="18" charset="0"/>
              </a:rPr>
              <a:t>тиску і швидкості руху повітря в оселі до і після використання кондиціонера; здійснити  аналіз отриманих результатів; </a:t>
            </a:r>
            <a:r>
              <a:rPr lang="uk-UA" sz="2400" b="1" dirty="0" smtClean="0">
                <a:ea typeface="Times New Roman" panose="02020603050405020304" pitchFamily="18" charset="0"/>
              </a:rPr>
              <a:t>д</a:t>
            </a:r>
            <a:r>
              <a:rPr lang="uk-UA" sz="2400" dirty="0" smtClean="0">
                <a:ea typeface="Times New Roman" panose="02020603050405020304" pitchFamily="18" charset="0"/>
              </a:rPr>
              <a:t>ослідити </a:t>
            </a:r>
            <a:r>
              <a:rPr lang="uk-UA" sz="2400" dirty="0">
                <a:ea typeface="Times New Roman" panose="02020603050405020304" pitchFamily="18" charset="0"/>
              </a:rPr>
              <a:t>цікаву і важливу інформацію </a:t>
            </a:r>
            <a:r>
              <a:rPr lang="uk-UA" sz="2400" dirty="0" smtClean="0">
                <a:ea typeface="Times New Roman" panose="02020603050405020304" pitchFamily="18" charset="0"/>
              </a:rPr>
              <a:t>про використання кондиціонерів</a:t>
            </a:r>
            <a:endParaRPr lang="uk-UA" sz="2400" dirty="0">
              <a:ea typeface="Times New Roman" panose="02020603050405020304" pitchFamily="18" charset="0"/>
            </a:endParaRPr>
          </a:p>
          <a:p>
            <a:pPr lvl="0" algn="ctr"/>
            <a:endParaRPr lang="uk-UA" sz="4000" b="1" i="1" dirty="0">
              <a:ln w="2222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31077" y="2078"/>
            <a:ext cx="116980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Актуальність:  </a:t>
            </a:r>
            <a:r>
              <a:rPr lang="ru-RU" sz="2400" dirty="0" smtClean="0"/>
              <a:t>Ми </a:t>
            </a:r>
            <a:r>
              <a:rPr lang="ru-RU" sz="2400" dirty="0" err="1" smtClean="0"/>
              <a:t>живемо</a:t>
            </a:r>
            <a:r>
              <a:rPr lang="ru-RU" sz="2400" dirty="0" smtClean="0"/>
              <a:t>  в </a:t>
            </a:r>
            <a:r>
              <a:rPr lang="ru-RU" sz="2400" dirty="0" err="1"/>
              <a:t>Ц</a:t>
            </a:r>
            <a:r>
              <a:rPr lang="ru-RU" sz="2400" dirty="0" err="1" smtClean="0"/>
              <a:t>ентральній</a:t>
            </a:r>
            <a:r>
              <a:rPr lang="ru-RU" sz="2400" dirty="0" smtClean="0"/>
              <a:t> 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, де </a:t>
            </a:r>
            <a:r>
              <a:rPr lang="ru-RU" sz="2400" dirty="0" err="1" smtClean="0"/>
              <a:t>влітку</a:t>
            </a:r>
            <a:r>
              <a:rPr lang="ru-RU" sz="2400" dirty="0" smtClean="0"/>
              <a:t> </a:t>
            </a:r>
            <a:r>
              <a:rPr lang="ru-RU" sz="2400" dirty="0" err="1" smtClean="0"/>
              <a:t>рідко</a:t>
            </a:r>
            <a:r>
              <a:rPr lang="ru-RU" sz="2400" dirty="0" smtClean="0"/>
              <a:t> </a:t>
            </a:r>
            <a:r>
              <a:rPr lang="ru-RU" sz="2400" dirty="0" err="1" smtClean="0"/>
              <a:t>йдуть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дощі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спекотно.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у </a:t>
            </a:r>
            <a:r>
              <a:rPr lang="ru-RU" sz="2400" dirty="0" err="1" smtClean="0"/>
              <a:t>житлових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приміщеннях</a:t>
            </a:r>
            <a:r>
              <a:rPr lang="ru-RU" sz="2400" dirty="0" smtClean="0"/>
              <a:t> </a:t>
            </a:r>
            <a:r>
              <a:rPr lang="ru-RU" sz="2400" dirty="0"/>
              <a:t>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нестерпна</a:t>
            </a:r>
            <a:r>
              <a:rPr lang="ru-RU" sz="2400" dirty="0" smtClean="0"/>
              <a:t> </a:t>
            </a:r>
            <a:r>
              <a:rPr lang="ru-RU" sz="2400" dirty="0" err="1" smtClean="0"/>
              <a:t>спека</a:t>
            </a:r>
            <a:r>
              <a:rPr lang="ru-RU" sz="2400" dirty="0" smtClean="0"/>
              <a:t>. У результаті, </a:t>
            </a:r>
            <a:r>
              <a:rPr lang="ru-RU" sz="2400" dirty="0" err="1" smtClean="0"/>
              <a:t>починає</a:t>
            </a:r>
            <a:r>
              <a:rPr lang="ru-RU" sz="2400" dirty="0" smtClean="0"/>
              <a:t> </a:t>
            </a:r>
            <a:r>
              <a:rPr lang="ru-RU" sz="2400" dirty="0" err="1" smtClean="0"/>
              <a:t>боліти</a:t>
            </a:r>
            <a:r>
              <a:rPr lang="ru-RU" sz="2400" dirty="0" smtClean="0"/>
              <a:t> голова і з</a:t>
            </a:r>
            <a:r>
              <a:rPr lang="en-US" sz="2400" dirty="0" smtClean="0"/>
              <a:t>’</a:t>
            </a:r>
            <a:r>
              <a:rPr lang="uk-UA" sz="2400" dirty="0" smtClean="0"/>
              <a:t>являється млявість</a:t>
            </a:r>
            <a:r>
              <a:rPr lang="ru-RU" sz="2400" dirty="0" smtClean="0"/>
              <a:t>, може </a:t>
            </a:r>
            <a:r>
              <a:rPr lang="ru-RU" sz="2400" dirty="0" err="1" smtClean="0"/>
              <a:t>статися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тепловий</a:t>
            </a:r>
            <a:r>
              <a:rPr lang="ru-RU" sz="2400" dirty="0" smtClean="0"/>
              <a:t> удар. Тому </a:t>
            </a:r>
            <a:r>
              <a:rPr lang="ru-RU" sz="2400" dirty="0" err="1" smtClean="0"/>
              <a:t>виникає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питання</a:t>
            </a:r>
            <a:r>
              <a:rPr lang="ru-RU" sz="2400" dirty="0" smtClean="0"/>
              <a:t>: «</a:t>
            </a:r>
            <a:r>
              <a:rPr lang="ru-RU" sz="2400" dirty="0" err="1" smtClean="0"/>
              <a:t>Яким</a:t>
            </a:r>
            <a:r>
              <a:rPr lang="ru-RU" sz="2400" dirty="0" smtClean="0"/>
              <a:t> чином  </a:t>
            </a:r>
            <a:r>
              <a:rPr lang="ru-RU" sz="2400" dirty="0" err="1" smtClean="0"/>
              <a:t>охолодити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повітря</a:t>
            </a:r>
            <a:r>
              <a:rPr lang="ru-RU" sz="2400" dirty="0" smtClean="0"/>
              <a:t>?»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неможливо</a:t>
            </a:r>
            <a:r>
              <a:rPr lang="ru-RU" sz="2400" dirty="0"/>
              <a:t> </a:t>
            </a:r>
            <a:r>
              <a:rPr lang="ru-RU" sz="2400" dirty="0" err="1" smtClean="0"/>
              <a:t>зробити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провітрюванням</a:t>
            </a:r>
            <a:r>
              <a:rPr lang="ru-RU" sz="2400" dirty="0" smtClean="0"/>
              <a:t>,  то у </a:t>
            </a:r>
            <a:r>
              <a:rPr lang="ru-RU" sz="2400" dirty="0" err="1" smtClean="0"/>
              <a:t>нагоді</a:t>
            </a:r>
            <a:r>
              <a:rPr lang="ru-RU" sz="2400" dirty="0" smtClean="0"/>
              <a:t> стане </a:t>
            </a:r>
            <a:r>
              <a:rPr lang="ru-RU" sz="2400" dirty="0" err="1" smtClean="0"/>
              <a:t>кондиціонер</a:t>
            </a:r>
            <a:r>
              <a:rPr lang="ru-RU" sz="2400" dirty="0" smtClean="0"/>
              <a:t>. </a:t>
            </a:r>
            <a:r>
              <a:rPr lang="ru-RU" sz="2400" dirty="0" err="1" smtClean="0"/>
              <a:t>Проте</a:t>
            </a:r>
            <a:r>
              <a:rPr lang="ru-RU" sz="2400" dirty="0" smtClean="0"/>
              <a:t> не  в </a:t>
            </a:r>
            <a:r>
              <a:rPr lang="ru-RU" sz="2400" dirty="0" err="1" smtClean="0"/>
              <a:t>усіх</a:t>
            </a:r>
            <a:r>
              <a:rPr lang="ru-RU" sz="2400" dirty="0" smtClean="0"/>
              <a:t> є  </a:t>
            </a:r>
            <a:r>
              <a:rPr lang="ru-RU" sz="2400" dirty="0" err="1" smtClean="0"/>
              <a:t>значні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кошти</a:t>
            </a:r>
            <a:r>
              <a:rPr lang="ru-RU" sz="2400" dirty="0" smtClean="0"/>
              <a:t>. То ж для </a:t>
            </a:r>
            <a:r>
              <a:rPr lang="ru-RU" sz="2400" dirty="0" err="1" smtClean="0"/>
              <a:t>охолодження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оселі</a:t>
            </a:r>
            <a:r>
              <a:rPr lang="ru-RU" sz="2400" dirty="0" smtClean="0"/>
              <a:t> 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скористатися</a:t>
            </a:r>
            <a:r>
              <a:rPr lang="ru-RU" sz="2400" dirty="0"/>
              <a:t> </a:t>
            </a:r>
            <a:r>
              <a:rPr lang="ru-RU" sz="2400" dirty="0" err="1" smtClean="0"/>
              <a:t>власноруч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створеними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кондиціонерами</a:t>
            </a:r>
            <a:r>
              <a:rPr lang="ru-RU" sz="2400" dirty="0"/>
              <a:t>.</a:t>
            </a:r>
          </a:p>
          <a:p>
            <a:pPr algn="just">
              <a:spcAft>
                <a:spcPts val="0"/>
              </a:spcAft>
            </a:pPr>
            <a:endParaRPr lang="uk-UA" sz="4000" b="1" i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31077" y="3741778"/>
            <a:ext cx="11398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40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 та предмет </a:t>
            </a:r>
            <a:r>
              <a:rPr lang="uk-UA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дослідження: </a:t>
            </a:r>
            <a:r>
              <a:rPr lang="uk-UA" sz="2400" dirty="0" smtClean="0">
                <a:ea typeface="Times New Roman" panose="02020603050405020304" pitchFamily="18" charset="0"/>
                <a:cs typeface="Calibri Light" panose="020F0302020204030204" pitchFamily="34" charset="0"/>
              </a:rPr>
              <a:t>процес кондиціонування повітря; температура, тиск </a:t>
            </a:r>
            <a:r>
              <a:rPr lang="uk-UA" sz="2400" smtClean="0">
                <a:ea typeface="Times New Roman" panose="02020603050405020304" pitchFamily="18" charset="0"/>
                <a:cs typeface="Calibri Light" panose="020F0302020204030204" pitchFamily="34" charset="0"/>
              </a:rPr>
              <a:t>, відносна  </a:t>
            </a:r>
            <a:r>
              <a:rPr lang="uk-UA" sz="2400" dirty="0" smtClean="0">
                <a:ea typeface="Times New Roman" panose="02020603050405020304" pitchFamily="18" charset="0"/>
                <a:cs typeface="Calibri Light" panose="020F0302020204030204" pitchFamily="34" charset="0"/>
              </a:rPr>
              <a:t>вологість  і швидкість руху повітря</a:t>
            </a:r>
            <a:endParaRPr lang="uk-UA" sz="2400" dirty="0"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94137" y="5311438"/>
            <a:ext cx="11571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Новизна досліджень: </a:t>
            </a:r>
            <a:r>
              <a:rPr lang="uk-UA" sz="2400" dirty="0">
                <a:ea typeface="Times New Roman" panose="02020603050405020304" pitchFamily="18" charset="0"/>
              </a:rPr>
              <a:t>Можливість проведення даних досліджень  вдома; вдосконалення досліджень та приладів; заміна одного  обладнання іншим</a:t>
            </a:r>
            <a:endParaRPr lang="uk-UA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46841" y="689568"/>
            <a:ext cx="114615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Особистий внесок</a:t>
            </a:r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r>
              <a:rPr lang="uk-UA" sz="2400" dirty="0"/>
              <a:t>Проведення теоретичних та експериментальних досліджень,  випробування власноруч сконструйованих приладів, аналіз виконаних </a:t>
            </a:r>
            <a:r>
              <a:rPr lang="uk-UA" sz="2400" dirty="0" smtClean="0"/>
              <a:t>досліджень.</a:t>
            </a:r>
            <a:endParaRPr lang="uk-UA" sz="2400" dirty="0"/>
          </a:p>
          <a:p>
            <a:pPr algn="just"/>
            <a:r>
              <a:rPr lang="uk-UA" sz="4000" b="1" dirty="0" smtClean="0">
                <a:solidFill>
                  <a:srgbClr val="FFFF00"/>
                </a:solidFill>
              </a:rPr>
              <a:t> 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46840" y="2938818"/>
            <a:ext cx="114615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</a:rPr>
              <a:t>Робота має  практичне значення. Сконструйовані прилади можна використовувати у своїй оселі. </a:t>
            </a:r>
            <a:endParaRPr lang="uk-UA" sz="2400" dirty="0" smtClean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3200" b="1" i="1" dirty="0">
                <a:solidFill>
                  <a:srgbClr val="FFFF00"/>
                </a:solidFill>
              </a:rPr>
              <a:t>П</a:t>
            </a:r>
            <a:r>
              <a:rPr lang="uk-UA" sz="3200" b="1" i="1" dirty="0" smtClean="0">
                <a:solidFill>
                  <a:srgbClr val="FFFF00"/>
                </a:solidFill>
              </a:rPr>
              <a:t>ерспективи </a:t>
            </a:r>
            <a:r>
              <a:rPr lang="uk-UA" sz="3200" b="1" i="1" dirty="0">
                <a:solidFill>
                  <a:srgbClr val="FFFF00"/>
                </a:solidFill>
              </a:rPr>
              <a:t>і шлях подальшого вивчення проблеми: </a:t>
            </a:r>
            <a:r>
              <a:rPr lang="uk-UA" sz="2400" dirty="0"/>
              <a:t>удосконалення та забезпечення пристроїв датчиками пилу, вологості та </a:t>
            </a:r>
            <a:r>
              <a:rPr lang="uk-UA" sz="2400" dirty="0" smtClean="0"/>
              <a:t>температури, фільтрами для очищення повітря від домішок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9785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736" y="664157"/>
            <a:ext cx="10131425" cy="1456267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+mn-lt"/>
              </a:rPr>
              <a:t>Що таке кондиціонування повітря?</a:t>
            </a:r>
            <a:endParaRPr lang="uk-UA" sz="28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149" t="23586" r="20597"/>
          <a:stretch/>
        </p:blipFill>
        <p:spPr>
          <a:xfrm>
            <a:off x="9705109" y="70694"/>
            <a:ext cx="2306883" cy="190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735" y="207865"/>
            <a:ext cx="6616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Дослідження джерел інформації</a:t>
            </a:r>
          </a:p>
          <a:p>
            <a:endParaRPr lang="uk-UA" sz="3200" dirty="0" smtClean="0"/>
          </a:p>
          <a:p>
            <a:endParaRPr lang="uk-UA" sz="3200" dirty="0"/>
          </a:p>
          <a:p>
            <a:endParaRPr lang="uk-UA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8292" y="1976270"/>
            <a:ext cx="11357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i="1" dirty="0" smtClean="0">
                <a:solidFill>
                  <a:srgbClr val="00B050"/>
                </a:solidFill>
              </a:rPr>
              <a:t>         Кондиціонування повітря </a:t>
            </a:r>
            <a:r>
              <a:rPr lang="uk-UA" dirty="0" smtClean="0"/>
              <a:t>–  </a:t>
            </a:r>
            <a:r>
              <a:rPr lang="uk-UA" sz="2000" dirty="0" smtClean="0"/>
              <a:t>це створення і підтримка параметрів повітряного середовища ( температури, відносної вологості, складу, швидкості руху і тиску повітря), найсприятливіших для перебування  людей і тварин у закритих приміщеннях. Тобто це  відведення зайвого тепла з приміщень, з метою забезпечення теплового комфорту.</a:t>
            </a:r>
            <a:endParaRPr lang="uk-U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8292" y="5072398"/>
            <a:ext cx="822847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 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1882" y="4275385"/>
            <a:ext cx="11264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/>
              <a:t>          Принцип </a:t>
            </a:r>
            <a:r>
              <a:rPr lang="uk-UA" sz="2000" dirty="0"/>
              <a:t>роботи </a:t>
            </a:r>
            <a:r>
              <a:rPr lang="uk-UA" sz="2000" dirty="0" smtClean="0"/>
              <a:t> системи кондиціонування повітря полягає </a:t>
            </a:r>
            <a:r>
              <a:rPr lang="uk-UA" sz="2000" dirty="0"/>
              <a:t>у рециркуляції повітря. </a:t>
            </a:r>
            <a:r>
              <a:rPr lang="uk-UA" sz="2000" dirty="0" smtClean="0"/>
              <a:t>Тобто  </a:t>
            </a:r>
            <a:r>
              <a:rPr lang="uk-UA" sz="2000" dirty="0"/>
              <a:t>повітря у приміщенні циркулює "по колу":  </a:t>
            </a:r>
            <a:r>
              <a:rPr lang="uk-UA" sz="2000" dirty="0" smtClean="0"/>
              <a:t>втягується тепле </a:t>
            </a:r>
            <a:r>
              <a:rPr lang="uk-UA" sz="2000" dirty="0"/>
              <a:t>повітря, а </a:t>
            </a:r>
            <a:r>
              <a:rPr lang="uk-UA" sz="2000" dirty="0" smtClean="0"/>
              <a:t>випускається </a:t>
            </a:r>
            <a:r>
              <a:rPr lang="uk-UA" sz="2000" dirty="0"/>
              <a:t>вже охолоджене</a:t>
            </a:r>
            <a:r>
              <a:rPr lang="uk-UA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          У </a:t>
            </a:r>
            <a:r>
              <a:rPr lang="ru-RU" sz="2000" dirty="0" err="1"/>
              <a:t>приміщеннях</a:t>
            </a:r>
            <a:r>
              <a:rPr lang="ru-RU" sz="2000" dirty="0"/>
              <a:t> </a:t>
            </a:r>
            <a:r>
              <a:rPr lang="ru-RU" sz="2000" dirty="0" err="1"/>
              <a:t>другорядного</a:t>
            </a:r>
            <a:r>
              <a:rPr lang="ru-RU" sz="2000" dirty="0"/>
              <a:t> </a:t>
            </a:r>
            <a:r>
              <a:rPr lang="ru-RU" sz="2000" dirty="0" err="1"/>
              <a:t>призначення</a:t>
            </a:r>
            <a:r>
              <a:rPr lang="ru-RU" sz="2000" dirty="0"/>
              <a:t> (гардероб, </a:t>
            </a:r>
            <a:r>
              <a:rPr lang="ru-RU" sz="2000" dirty="0" err="1"/>
              <a:t>пральня</a:t>
            </a:r>
            <a:r>
              <a:rPr lang="ru-RU" sz="2000" dirty="0"/>
              <a:t>, </a:t>
            </a:r>
            <a:r>
              <a:rPr lang="ru-RU" sz="2000" dirty="0" err="1"/>
              <a:t>санвузол</a:t>
            </a:r>
            <a:r>
              <a:rPr lang="ru-RU" sz="2000" dirty="0"/>
              <a:t>) </a:t>
            </a:r>
            <a:r>
              <a:rPr lang="ru-RU" sz="2000" dirty="0" err="1"/>
              <a:t>кондиціювання</a:t>
            </a:r>
            <a:r>
              <a:rPr lang="ru-RU" sz="2000" dirty="0"/>
              <a:t> </a:t>
            </a:r>
            <a:r>
              <a:rPr lang="ru-RU" sz="2000" dirty="0" err="1"/>
              <a:t>повітря</a:t>
            </a:r>
            <a:r>
              <a:rPr lang="ru-RU" sz="2000" dirty="0"/>
              <a:t> не </a:t>
            </a:r>
            <a:r>
              <a:rPr lang="ru-RU" sz="2000" dirty="0" err="1"/>
              <a:t>потрібне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17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57" y="-40554"/>
            <a:ext cx="11242963" cy="145626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+mn-lt"/>
              </a:rPr>
              <a:t>Який пристрій забезпечує кондиціонування повітря? Будова, принцип дії</a:t>
            </a:r>
            <a:endParaRPr lang="uk-UA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05369" y="1073496"/>
            <a:ext cx="76993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3200" b="1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Кондиціонер</a:t>
            </a:r>
            <a:r>
              <a:rPr lang="uk-UA" sz="2400" dirty="0">
                <a:ea typeface="Times New Roman" panose="02020603050405020304" pitchFamily="18" charset="0"/>
              </a:rPr>
              <a:t> — це обладнання, яке підтримує необхідну температуру в літню спеку, також може використовуватися для нагрівання повітря </a:t>
            </a:r>
            <a:endParaRPr lang="uk-UA" sz="2400" dirty="0"/>
          </a:p>
        </p:txBody>
      </p:sp>
      <p:pic>
        <p:nvPicPr>
          <p:cNvPr id="1026" name="Picture 2" descr="Киев Холод - Ремонт кондиционер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5"/>
          <a:stretch/>
        </p:blipFill>
        <p:spPr bwMode="auto">
          <a:xfrm>
            <a:off x="9019310" y="1073496"/>
            <a:ext cx="2140526" cy="19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езпека праці та промислова санітарія - 2.2.8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5" y="3686060"/>
            <a:ext cx="4894238" cy="28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3648" y="3198764"/>
            <a:ext cx="6941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Принцип роботи на охолодження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9717" y="3516868"/>
            <a:ext cx="672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uk-UA" sz="2400" dirty="0"/>
          </a:p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5329717" y="3831324"/>
            <a:ext cx="6505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     Відбувається випаровування холодоагенту в теплових обмінниках внутрішніх блоків, а конденсація – зовнішніх блоків. Таким чином забезпечується перенесення тепла з одного в інше середовище в залежності від того  який напрямок вибирає користувач: бажає охолодити або нагріти  повітря в оселі.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1170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23" y="-183158"/>
            <a:ext cx="6203475" cy="145626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Кондиціонери стародавнього світу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Перші спроби створити кондиціон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3" b="20047"/>
          <a:stretch/>
        </p:blipFill>
        <p:spPr bwMode="auto">
          <a:xfrm>
            <a:off x="198275" y="1232077"/>
            <a:ext cx="1990300" cy="180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ерші спроби створити кондиціон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b="15432"/>
          <a:stretch/>
        </p:blipFill>
        <p:spPr bwMode="auto">
          <a:xfrm>
            <a:off x="4513947" y="1293508"/>
            <a:ext cx="1604642" cy="17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ерші спроби створити кондиціон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6" t="36816" r="28751" b="3505"/>
          <a:stretch/>
        </p:blipFill>
        <p:spPr bwMode="auto">
          <a:xfrm>
            <a:off x="2323101" y="1264360"/>
            <a:ext cx="2056320" cy="17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6397979" y="124692"/>
            <a:ext cx="5723338" cy="3325091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00B050"/>
                </a:solidFill>
              </a:rPr>
              <a:t>  </a:t>
            </a:r>
            <a:r>
              <a:rPr lang="uk-UA" sz="2000" b="1" dirty="0" smtClean="0">
                <a:solidFill>
                  <a:srgbClr val="00B050"/>
                </a:solidFill>
              </a:rPr>
              <a:t>  </a:t>
            </a:r>
            <a:r>
              <a:rPr lang="uk-UA" sz="2000" b="1" dirty="0"/>
              <a:t>Тисячі років тому в стародавній Персії. Конструкція  </a:t>
            </a:r>
            <a:r>
              <a:rPr lang="ru-RU" sz="2000" b="1" dirty="0"/>
              <a:t>являла собою </a:t>
            </a:r>
            <a:r>
              <a:rPr lang="ru-RU" sz="2000" b="1" dirty="0" err="1"/>
              <a:t>величезну</a:t>
            </a:r>
            <a:r>
              <a:rPr lang="ru-RU" sz="2000" b="1" dirty="0"/>
              <a:t> шахту, в якій </a:t>
            </a:r>
            <a:r>
              <a:rPr lang="ru-RU" sz="2000" b="1" dirty="0" err="1"/>
              <a:t>протікала</a:t>
            </a:r>
            <a:r>
              <a:rPr lang="ru-RU" sz="2000" b="1" dirty="0"/>
              <a:t> вода з </a:t>
            </a:r>
            <a:r>
              <a:rPr lang="ru-RU" sz="2000" b="1" dirty="0" err="1"/>
              <a:t>джерела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встановлені</a:t>
            </a:r>
            <a:r>
              <a:rPr lang="ru-RU" sz="2000" b="1" dirty="0"/>
              <a:t> </a:t>
            </a:r>
            <a:r>
              <a:rPr lang="ru-RU" sz="2000" b="1" dirty="0" err="1"/>
              <a:t>спеціальні</a:t>
            </a:r>
            <a:r>
              <a:rPr lang="ru-RU" sz="2000" b="1" dirty="0"/>
              <a:t> </a:t>
            </a:r>
            <a:r>
              <a:rPr lang="ru-RU" sz="2000" b="1" dirty="0" err="1"/>
              <a:t>посудини</a:t>
            </a:r>
            <a:r>
              <a:rPr lang="ru-RU" sz="2000" b="1" dirty="0"/>
              <a:t> з </a:t>
            </a:r>
            <a:r>
              <a:rPr lang="ru-RU" sz="2000" b="1" dirty="0" err="1"/>
              <a:t>рідиною</a:t>
            </a:r>
            <a:r>
              <a:rPr lang="ru-RU" sz="2000" b="1" dirty="0"/>
              <a:t>. Вона </a:t>
            </a:r>
            <a:r>
              <a:rPr lang="ru-RU" sz="2000" b="1" dirty="0" err="1"/>
              <a:t>охолоджувала</a:t>
            </a:r>
            <a:r>
              <a:rPr lang="ru-RU" sz="2000" b="1" dirty="0"/>
              <a:t> і </a:t>
            </a:r>
            <a:r>
              <a:rPr lang="ru-RU" sz="2000" b="1" dirty="0" err="1"/>
              <a:t>насичувала</a:t>
            </a:r>
            <a:r>
              <a:rPr lang="ru-RU" sz="2000" b="1" dirty="0"/>
              <a:t> </a:t>
            </a:r>
            <a:r>
              <a:rPr lang="ru-RU" sz="2000" b="1" dirty="0" err="1"/>
              <a:t>вологою</a:t>
            </a:r>
            <a:r>
              <a:rPr lang="ru-RU" sz="2000" b="1" dirty="0"/>
              <a:t> </a:t>
            </a:r>
            <a:r>
              <a:rPr lang="ru-RU" sz="2000" b="1" dirty="0" err="1"/>
              <a:t>повітря</a:t>
            </a:r>
            <a:r>
              <a:rPr lang="ru-RU" sz="2000" b="1" dirty="0"/>
              <a:t>, а </a:t>
            </a:r>
            <a:r>
              <a:rPr lang="ru-RU" sz="2000" b="1" dirty="0" err="1"/>
              <a:t>потім</a:t>
            </a:r>
            <a:r>
              <a:rPr lang="ru-RU" sz="2000" b="1" dirty="0"/>
              <a:t> подавала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всередину</a:t>
            </a:r>
            <a:r>
              <a:rPr lang="ru-RU" sz="2000" b="1" dirty="0"/>
              <a:t> </a:t>
            </a:r>
            <a:r>
              <a:rPr lang="ru-RU" sz="2000" b="1" dirty="0" err="1"/>
              <a:t>шахти</a:t>
            </a:r>
            <a:r>
              <a:rPr lang="ru-RU" sz="2000" b="1" dirty="0"/>
              <a:t>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92178" y="3449783"/>
            <a:ext cx="6173264" cy="31777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uk-UA" dirty="0" smtClean="0"/>
          </a:p>
          <a:p>
            <a:pPr algn="just">
              <a:lnSpc>
                <a:spcPct val="150000"/>
              </a:lnSpc>
            </a:pPr>
            <a:r>
              <a:rPr lang="uk-UA" sz="2000" b="1" dirty="0"/>
              <a:t> </a:t>
            </a:r>
            <a:r>
              <a:rPr lang="uk-UA" sz="2000" b="1" dirty="0" smtClean="0"/>
              <a:t>      </a:t>
            </a:r>
          </a:p>
          <a:p>
            <a:pPr algn="just">
              <a:lnSpc>
                <a:spcPct val="150000"/>
              </a:lnSpc>
            </a:pPr>
            <a:r>
              <a:rPr lang="uk-UA" sz="2000" b="1" dirty="0" smtClean="0"/>
              <a:t>       В Індії з </a:t>
            </a:r>
            <a:r>
              <a:rPr lang="uk-UA" sz="2000" b="1" dirty="0"/>
              <a:t>кімнати прибрали вхідні двері і замість неї встановили каркас, який потім обвили кокосовою пальмою. Далі над ним поставили ємність</a:t>
            </a:r>
            <a:r>
              <a:rPr lang="uk-UA" sz="2000" b="1" dirty="0" smtClean="0"/>
              <a:t>, яка  </a:t>
            </a:r>
            <a:r>
              <a:rPr lang="uk-UA" sz="2000" b="1" dirty="0"/>
              <a:t>поступово </a:t>
            </a:r>
            <a:r>
              <a:rPr lang="uk-UA" sz="2000" b="1" dirty="0" smtClean="0"/>
              <a:t>заповнювалася </a:t>
            </a:r>
            <a:r>
              <a:rPr lang="uk-UA" sz="2000" b="1" dirty="0"/>
              <a:t>водою за рахунок капілярного ефекту. Коли набиралося багато рідини, ємність переверталася і зрошувала каркас водою</a:t>
            </a:r>
            <a:r>
              <a:rPr lang="uk-UA" dirty="0"/>
              <a:t>.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dirty="0"/>
              <a:t> </a:t>
            </a:r>
            <a:r>
              <a:rPr lang="ru-RU" sz="2400" b="1" dirty="0"/>
              <a:t>.</a:t>
            </a:r>
            <a:br>
              <a:rPr lang="ru-RU" sz="2400" b="1" dirty="0"/>
            </a:br>
            <a:endParaRPr lang="uk-UA" sz="2400" b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6903470" y="4197008"/>
            <a:ext cx="4779818" cy="168332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rgbClr val="00B050"/>
                </a:solidFill>
              </a:rPr>
              <a:t> </a:t>
            </a:r>
            <a:r>
              <a:rPr lang="uk-UA" sz="2000" dirty="0" smtClean="0"/>
              <a:t>В  </a:t>
            </a:r>
            <a:r>
              <a:rPr lang="uk-UA" sz="2000" dirty="0"/>
              <a:t>Стародавній Греції, рятуючись від спеки, використовували віяла і опахала.</a:t>
            </a:r>
            <a:r>
              <a:rPr lang="uk-UA" sz="2000" b="1" dirty="0">
                <a:solidFill>
                  <a:srgbClr val="00B050"/>
                </a:solidFill>
              </a:rPr>
              <a:t>    </a:t>
            </a:r>
          </a:p>
          <a:p>
            <a:pPr algn="ctr">
              <a:lnSpc>
                <a:spcPct val="150000"/>
              </a:lnSpc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593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65" y="-304800"/>
            <a:ext cx="11921835" cy="1456267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Поява поняття «кондиціонер». Перші кондиціонери.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70164" y="923882"/>
            <a:ext cx="113884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 smtClean="0">
                <a:ea typeface="Calibri" panose="020F0502020204030204" pitchFamily="34" charset="0"/>
              </a:rPr>
              <a:t>      Поняття </a:t>
            </a:r>
            <a:r>
              <a:rPr lang="uk-UA" sz="2400" b="1" dirty="0">
                <a:solidFill>
                  <a:srgbClr val="00B050"/>
                </a:solidFill>
                <a:ea typeface="Calibri" panose="020F0502020204030204" pitchFamily="34" charset="0"/>
              </a:rPr>
              <a:t>«кондиціонер» </a:t>
            </a:r>
            <a:r>
              <a:rPr lang="uk-UA" sz="2000" dirty="0">
                <a:ea typeface="Calibri" panose="020F0502020204030204" pitchFamily="34" charset="0"/>
              </a:rPr>
              <a:t>вперше було озвучено в 1815 році, і саме тоді запатентували перший пристрій. </a:t>
            </a:r>
            <a:r>
              <a:rPr lang="uk-UA" sz="2000" dirty="0" smtClean="0">
                <a:ea typeface="Calibri" panose="020F0502020204030204" pitchFamily="34" charset="0"/>
              </a:rPr>
              <a:t> Реалізувати </a:t>
            </a:r>
            <a:r>
              <a:rPr lang="uk-UA" sz="2000" dirty="0">
                <a:ea typeface="Calibri" panose="020F0502020204030204" pitchFamily="34" charset="0"/>
              </a:rPr>
              <a:t>концепцію </a:t>
            </a:r>
            <a:r>
              <a:rPr lang="uk-UA" sz="2000" dirty="0" smtClean="0">
                <a:ea typeface="Calibri" panose="020F0502020204030204" pitchFamily="34" charset="0"/>
              </a:rPr>
              <a:t>вдалося </a:t>
            </a:r>
            <a:r>
              <a:rPr lang="uk-UA" sz="2000" dirty="0">
                <a:ea typeface="Calibri" panose="020F0502020204030204" pitchFamily="34" charset="0"/>
              </a:rPr>
              <a:t>лише через </a:t>
            </a:r>
            <a:r>
              <a:rPr lang="uk-UA" sz="2000" dirty="0" smtClean="0">
                <a:ea typeface="Calibri" panose="020F0502020204030204" pitchFamily="34" charset="0"/>
              </a:rPr>
              <a:t>87 </a:t>
            </a:r>
            <a:r>
              <a:rPr lang="uk-UA" sz="2000" dirty="0">
                <a:ea typeface="Calibri" panose="020F0502020204030204" pitchFamily="34" charset="0"/>
              </a:rPr>
              <a:t>років. Система не мала нічого спільного з сучасними </a:t>
            </a:r>
            <a:r>
              <a:rPr lang="uk-UA" sz="2000" dirty="0" smtClean="0">
                <a:ea typeface="Calibri" panose="020F0502020204030204" pitchFamily="34" charset="0"/>
              </a:rPr>
              <a:t>кондиціонерами. </a:t>
            </a:r>
            <a:r>
              <a:rPr lang="uk-UA" sz="2000" dirty="0"/>
              <a:t>Це була  </a:t>
            </a:r>
            <a:r>
              <a:rPr lang="uk-UA" sz="2000" dirty="0" smtClean="0"/>
              <a:t>більш холодильна машина. 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         </a:t>
            </a:r>
            <a:endParaRPr lang="uk-UA" sz="20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Как Уиллис Кэрриер изобрел кондиционер. Часть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2572020"/>
            <a:ext cx="4187535" cy="23986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/>
          <p:cNvSpPr/>
          <p:nvPr/>
        </p:nvSpPr>
        <p:spPr>
          <a:xfrm>
            <a:off x="4691493" y="2570015"/>
            <a:ext cx="69671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 smtClean="0"/>
              <a:t>      Перший </a:t>
            </a:r>
            <a:r>
              <a:rPr lang="uk-UA" sz="2000" dirty="0"/>
              <a:t>кондиціонер було винайдено в </a:t>
            </a:r>
            <a:r>
              <a:rPr lang="uk-UA" sz="2000" b="1" dirty="0">
                <a:solidFill>
                  <a:srgbClr val="00B050"/>
                </a:solidFill>
              </a:rPr>
              <a:t>1902</a:t>
            </a:r>
            <a:r>
              <a:rPr lang="uk-UA" sz="2000" dirty="0"/>
              <a:t> р. американським інженером Віллісом </a:t>
            </a:r>
            <a:r>
              <a:rPr lang="uk-UA" sz="2000" dirty="0" err="1"/>
              <a:t>Керрієром</a:t>
            </a:r>
            <a:r>
              <a:rPr lang="uk-UA" sz="2000" dirty="0"/>
              <a:t> і призначався не стільки для охолоджування повітря, скільки для боротьби з </a:t>
            </a:r>
            <a:r>
              <a:rPr lang="uk-UA" sz="2000" b="1" dirty="0">
                <a:solidFill>
                  <a:srgbClr val="00B050"/>
                </a:solidFill>
              </a:rPr>
              <a:t>вологістю. </a:t>
            </a:r>
            <a:r>
              <a:rPr lang="uk-UA" sz="2000" dirty="0"/>
              <a:t>На початку 20 століття Вілліс </a:t>
            </a:r>
            <a:r>
              <a:rPr lang="uk-UA" sz="2000" dirty="0" err="1"/>
              <a:t>Керр’єр</a:t>
            </a:r>
            <a:r>
              <a:rPr lang="uk-UA" sz="2000" dirty="0"/>
              <a:t> розробив першу систему кондиціонування на електриці.</a:t>
            </a:r>
            <a:endParaRPr lang="uk-UA" sz="2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546" y="4919008"/>
            <a:ext cx="11139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/>
              <a:t>               </a:t>
            </a:r>
            <a:r>
              <a:rPr lang="uk-UA" sz="2000" dirty="0" smtClean="0"/>
              <a:t>Наприкінці </a:t>
            </a:r>
            <a:r>
              <a:rPr lang="uk-UA" sz="2000" dirty="0"/>
              <a:t>19 століття практично повноцінний кондиціонер з’явився в театрі в </a:t>
            </a:r>
            <a:r>
              <a:rPr lang="uk-UA" sz="2000" dirty="0" smtClean="0"/>
              <a:t>Кельні. </a:t>
            </a:r>
            <a:r>
              <a:rPr lang="uk-UA" sz="2000" dirty="0"/>
              <a:t>У</a:t>
            </a:r>
            <a:r>
              <a:rPr lang="uk-UA" sz="2000" dirty="0" smtClean="0"/>
              <a:t> </a:t>
            </a:r>
            <a:r>
              <a:rPr lang="uk-UA" sz="2000" dirty="0"/>
              <a:t>1924 році кондиціонери встановили в універмазі в </a:t>
            </a:r>
            <a:r>
              <a:rPr lang="uk-UA" sz="2000" dirty="0" smtClean="0"/>
              <a:t>Детройті. </a:t>
            </a:r>
            <a:r>
              <a:rPr lang="ru-RU" sz="2000" dirty="0"/>
              <a:t>У 1929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з'явилася</a:t>
            </a:r>
            <a:r>
              <a:rPr lang="ru-RU" sz="2000" dirty="0"/>
              <a:t> перша </a:t>
            </a:r>
            <a:r>
              <a:rPr lang="ru-RU" sz="2000" dirty="0" err="1"/>
              <a:t>кімнатна</a:t>
            </a:r>
            <a:r>
              <a:rPr lang="ru-RU" sz="2000" dirty="0"/>
              <a:t> модель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General</a:t>
            </a:r>
            <a:r>
              <a:rPr lang="ru-RU" sz="2000" dirty="0"/>
              <a:t> </a:t>
            </a:r>
            <a:r>
              <a:rPr lang="ru-RU" sz="2000" dirty="0" err="1" smtClean="0"/>
              <a:t>Motors</a:t>
            </a:r>
            <a:r>
              <a:rPr lang="ru-RU" sz="2000" smtClean="0"/>
              <a:t>. </a:t>
            </a:r>
            <a:r>
              <a:rPr lang="ru-RU"/>
              <a:t> </a:t>
            </a:r>
            <a:r>
              <a:rPr lang="uk-UA" sz="2000" b="1" smtClean="0"/>
              <a:t>У </a:t>
            </a:r>
            <a:r>
              <a:rPr lang="uk-UA" sz="2000" b="1" dirty="0"/>
              <a:t>1931 році стали виходити віконні кондиціонери, які працювали </a:t>
            </a:r>
            <a:r>
              <a:rPr lang="uk-UA" sz="2000" b="1"/>
              <a:t>на </a:t>
            </a:r>
            <a:r>
              <a:rPr lang="uk-UA" sz="2000" b="1" smtClean="0"/>
              <a:t>фреоні.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7754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TM03457452[[fn=Небеса]]</Template>
  <TotalTime>8752</TotalTime>
  <Words>1296</Words>
  <Application>Microsoft Office PowerPoint</Application>
  <PresentationFormat>Широкий екран</PresentationFormat>
  <Paragraphs>113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Небеса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Що таке кондиціонування повітря?</vt:lpstr>
      <vt:lpstr>Який пристрій забезпечує кондиціонування повітря? Будова, принцип дії</vt:lpstr>
      <vt:lpstr>Кондиціонери стародавнього світу</vt:lpstr>
      <vt:lpstr>Поява поняття «кондиціонер». Перші кондиціонери.</vt:lpstr>
      <vt:lpstr>Саморобні кондиціонери</vt:lpstr>
      <vt:lpstr>Результати досліджень</vt:lpstr>
      <vt:lpstr>Переваги і недоліки  сконструйованих кондиціонерів</vt:lpstr>
      <vt:lpstr>Цікаво знати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Каріна Степанець</dc:creator>
  <cp:lastModifiedBy>Каріна Степанець</cp:lastModifiedBy>
  <cp:revision>148</cp:revision>
  <dcterms:created xsi:type="dcterms:W3CDTF">2023-04-16T17:26:25Z</dcterms:created>
  <dcterms:modified xsi:type="dcterms:W3CDTF">2023-04-24T19:02:29Z</dcterms:modified>
</cp:coreProperties>
</file>