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4" r:id="rId4"/>
    <p:sldId id="258" r:id="rId5"/>
    <p:sldId id="271" r:id="rId6"/>
    <p:sldId id="259" r:id="rId7"/>
    <p:sldId id="260" r:id="rId8"/>
    <p:sldId id="261" r:id="rId9"/>
    <p:sldId id="262" r:id="rId10"/>
    <p:sldId id="273" r:id="rId11"/>
    <p:sldId id="270" r:id="rId12"/>
    <p:sldId id="263" r:id="rId13"/>
    <p:sldId id="272" r:id="rId14"/>
    <p:sldId id="265"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959" autoAdjust="0"/>
  </p:normalViewPr>
  <p:slideViewPr>
    <p:cSldViewPr snapToGrid="0">
      <p:cViewPr varScale="1">
        <p:scale>
          <a:sx n="74" d="100"/>
          <a:sy n="74" d="100"/>
        </p:scale>
        <p:origin x="104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02T04:46:34.41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02T04:46:41.293"/>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02T04:47:43.517"/>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B61BEF0D-F0BB-DE4B-95CE-6DB70DBA9567}" type="datetimeFigureOut">
              <a:rPr lang="en-US" dirty="0"/>
              <a:pPr/>
              <a:t>4/8/2023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B61BEF0D-F0BB-DE4B-95CE-6DB70DBA9567}" type="datetimeFigureOut">
              <a:rPr lang="en-US" dirty="0"/>
              <a:pPr/>
              <a:t>4/8/2023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B61BEF0D-F0BB-DE4B-95CE-6DB70DBA9567}" type="datetimeFigureOut">
              <a:rPr lang="en-US" dirty="0"/>
              <a:pPr/>
              <a:t>4/8/2023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B61BEF0D-F0BB-DE4B-95CE-6DB70DBA9567}" type="datetimeFigureOut">
              <a:rPr lang="en-US" dirty="0"/>
              <a:pPr/>
              <a:t>4/8/2023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B61BEF0D-F0BB-DE4B-95CE-6DB70DBA9567}" type="datetimeFigureOut">
              <a:rPr lang="en-US" dirty="0"/>
              <a:pPr/>
              <a:t>4/8/2023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B61BEF0D-F0BB-DE4B-95CE-6DB70DBA9567}" type="datetimeFigureOut">
              <a:rPr lang="en-US" dirty="0"/>
              <a:pPr/>
              <a:t>4/8/2023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B61BEF0D-F0BB-DE4B-95CE-6DB70DBA9567}" type="datetimeFigureOut">
              <a:rPr lang="en-US" dirty="0"/>
              <a:pPr/>
              <a:t>4/8/2023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B61BEF0D-F0BB-DE4B-95CE-6DB70DBA9567}" type="datetimeFigureOut">
              <a:rPr lang="en-US" dirty="0"/>
              <a:pPr/>
              <a:t>4/8/2023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4/8/2023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uk.wikipedia.org/" TargetMode="External"/><Relationship Id="rId7" Type="http://schemas.openxmlformats.org/officeDocument/2006/relationships/hyperlink" Target="http://litopys.org.ua/novglet/novg.htm" TargetMode="External"/><Relationship Id="rId2" Type="http://schemas.openxmlformats.org/officeDocument/2006/relationships/hyperlink" Target="https://st-sophia.org.ua/uk/muzeyi/sofijskij-muzej/chas-pobudovi-soboru/" TargetMode="External"/><Relationship Id="rId1" Type="http://schemas.openxmlformats.org/officeDocument/2006/relationships/slideLayout" Target="../slideLayouts/slideLayout2.xml"/><Relationship Id="rId6" Type="http://schemas.openxmlformats.org/officeDocument/2006/relationships/hyperlink" Target="https://www.radiosvoboda.org/a/30241018.html" TargetMode="External"/><Relationship Id="rId5" Type="http://schemas.openxmlformats.org/officeDocument/2006/relationships/hyperlink" Target="http://na-skryzhalyah.blogspot.com/2016/04/blog-post_37.html" TargetMode="External"/><Relationship Id="rId4" Type="http://schemas.openxmlformats.org/officeDocument/2006/relationships/hyperlink" Target="https://www.segodnya.ua/darnitsa-sofia/2.html"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customXml" Target="../ink/ink1.xml"/><Relationship Id="rId7" Type="http://schemas.openxmlformats.org/officeDocument/2006/relationships/customXml" Target="../ink/ink2.xml"/><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7E870E5-AF51-89CD-133F-1C6C27604B1B}"/>
              </a:ext>
            </a:extLst>
          </p:cNvPr>
          <p:cNvSpPr>
            <a:spLocks noGrp="1"/>
          </p:cNvSpPr>
          <p:nvPr>
            <p:ph type="ctrTitle"/>
          </p:nvPr>
        </p:nvSpPr>
        <p:spPr>
          <a:xfrm>
            <a:off x="3775692" y="444738"/>
            <a:ext cx="9666084" cy="2180097"/>
          </a:xfrm>
        </p:spPr>
        <p:txBody>
          <a:bodyPr>
            <a:normAutofit/>
          </a:bodyPr>
          <a:lstStyle/>
          <a:p>
            <a:pPr algn="ctr">
              <a:lnSpc>
                <a:spcPct val="150000"/>
              </a:lnSpc>
            </a:pPr>
            <a:r>
              <a:rPr lang="uk-UA" sz="4400" b="1" dirty="0">
                <a:solidFill>
                  <a:schemeClr val="tx1"/>
                </a:solidFill>
                <a:latin typeface="Times New Roman" panose="02020603050405020304" pitchFamily="18" charset="0"/>
                <a:cs typeface="Times New Roman" panose="02020603050405020304" pitchFamily="18" charset="0"/>
              </a:rPr>
              <a:t>Софійський собор – </a:t>
            </a:r>
            <a:br>
              <a:rPr lang="uk-UA" sz="4400" b="1" dirty="0">
                <a:solidFill>
                  <a:schemeClr val="tx1"/>
                </a:solidFill>
                <a:latin typeface="Times New Roman" panose="02020603050405020304" pitchFamily="18" charset="0"/>
                <a:cs typeface="Times New Roman" panose="02020603050405020304" pitchFamily="18" charset="0"/>
              </a:rPr>
            </a:br>
            <a:r>
              <a:rPr lang="uk-UA" sz="4400" b="1" dirty="0">
                <a:solidFill>
                  <a:schemeClr val="tx1"/>
                </a:solidFill>
                <a:latin typeface="Times New Roman" panose="02020603050405020304" pitchFamily="18" charset="0"/>
                <a:cs typeface="Times New Roman" panose="02020603050405020304" pitchFamily="18" charset="0"/>
              </a:rPr>
              <a:t>історична пам'ятка України</a:t>
            </a:r>
            <a:endParaRPr lang="uk-UA" sz="4400" b="1" dirty="0">
              <a:solidFill>
                <a:schemeClr val="tx1"/>
              </a:solidFill>
            </a:endParaRPr>
          </a:p>
        </p:txBody>
      </p:sp>
      <p:sp>
        <p:nvSpPr>
          <p:cNvPr id="3" name="Підзаголовок 2">
            <a:extLst>
              <a:ext uri="{FF2B5EF4-FFF2-40B4-BE49-F238E27FC236}">
                <a16:creationId xmlns:a16="http://schemas.microsoft.com/office/drawing/2014/main" id="{0CE37E13-5DD4-2784-4DC9-29A0129101BF}"/>
              </a:ext>
            </a:extLst>
          </p:cNvPr>
          <p:cNvSpPr>
            <a:spLocks noGrp="1"/>
          </p:cNvSpPr>
          <p:nvPr>
            <p:ph type="subTitle" idx="1"/>
          </p:nvPr>
        </p:nvSpPr>
        <p:spPr>
          <a:xfrm>
            <a:off x="1921163" y="3800764"/>
            <a:ext cx="4033925" cy="3057236"/>
          </a:xfrm>
        </p:spPr>
        <p:txBody>
          <a:bodyPr>
            <a:normAutofit/>
          </a:bodyPr>
          <a:lstStyle/>
          <a:p>
            <a:pPr algn="ctr">
              <a:lnSpc>
                <a:spcPct val="160000"/>
              </a:lnSpc>
            </a:pPr>
            <a:r>
              <a:rPr lang="uk-UA" b="1" dirty="0">
                <a:solidFill>
                  <a:schemeClr val="tx1"/>
                </a:solidFill>
                <a:latin typeface="Times New Roman" panose="02020603050405020304" pitchFamily="18" charset="0"/>
                <a:cs typeface="Times New Roman" panose="02020603050405020304" pitchFamily="18" charset="0"/>
              </a:rPr>
              <a:t>Росінська Анастасія </a:t>
            </a:r>
          </a:p>
          <a:p>
            <a:pPr algn="ctr">
              <a:lnSpc>
                <a:spcPct val="160000"/>
              </a:lnSpc>
            </a:pPr>
            <a:r>
              <a:rPr lang="uk-UA" b="1" dirty="0">
                <a:solidFill>
                  <a:schemeClr val="tx1"/>
                </a:solidFill>
                <a:latin typeface="Times New Roman" panose="02020603050405020304" pitchFamily="18" charset="0"/>
                <a:cs typeface="Times New Roman" panose="02020603050405020304" pitchFamily="18" charset="0"/>
              </a:rPr>
              <a:t>учениця 8-Б класу</a:t>
            </a:r>
          </a:p>
          <a:p>
            <a:pPr algn="ctr">
              <a:lnSpc>
                <a:spcPct val="160000"/>
              </a:lnSpc>
            </a:pPr>
            <a:r>
              <a:rPr lang="uk-UA" b="1" dirty="0">
                <a:solidFill>
                  <a:schemeClr val="tx1"/>
                </a:solidFill>
                <a:latin typeface="Times New Roman" panose="02020603050405020304" pitchFamily="18" charset="0"/>
                <a:cs typeface="Times New Roman" panose="02020603050405020304" pitchFamily="18" charset="0"/>
              </a:rPr>
              <a:t>Кашперівського ліцею</a:t>
            </a:r>
          </a:p>
          <a:p>
            <a:pPr algn="ctr">
              <a:lnSpc>
                <a:spcPct val="160000"/>
              </a:lnSpc>
            </a:pPr>
            <a:r>
              <a:rPr lang="uk-UA" b="1" dirty="0">
                <a:solidFill>
                  <a:schemeClr val="tx1"/>
                </a:solidFill>
                <a:latin typeface="Times New Roman" panose="02020603050405020304" pitchFamily="18" charset="0"/>
                <a:cs typeface="Times New Roman" panose="02020603050405020304" pitchFamily="18" charset="0"/>
              </a:rPr>
              <a:t>Білоцерківського району</a:t>
            </a:r>
          </a:p>
          <a:p>
            <a:pPr algn="ctr">
              <a:lnSpc>
                <a:spcPct val="160000"/>
              </a:lnSpc>
            </a:pPr>
            <a:r>
              <a:rPr lang="uk-UA" b="1" dirty="0">
                <a:solidFill>
                  <a:schemeClr val="tx1"/>
                </a:solidFill>
                <a:latin typeface="Times New Roman" panose="02020603050405020304" pitchFamily="18" charset="0"/>
                <a:cs typeface="Times New Roman" panose="02020603050405020304" pitchFamily="18" charset="0"/>
              </a:rPr>
              <a:t>Київської області</a:t>
            </a:r>
          </a:p>
          <a:p>
            <a:pPr algn="ctr">
              <a:lnSpc>
                <a:spcPct val="160000"/>
              </a:lnSpc>
            </a:pPr>
            <a:endParaRPr lang="uk-UA" b="1" dirty="0">
              <a:latin typeface="Times New Roman" panose="02020603050405020304" pitchFamily="18" charset="0"/>
              <a:cs typeface="Times New Roman" panose="02020603050405020304" pitchFamily="18" charset="0"/>
            </a:endParaRPr>
          </a:p>
          <a:p>
            <a:pPr algn="ctr">
              <a:lnSpc>
                <a:spcPct val="160000"/>
              </a:lnSpc>
            </a:pPr>
            <a:endParaRPr lang="uk-UA" b="1" dirty="0">
              <a:latin typeface="Times New Roman" panose="02020603050405020304" pitchFamily="18" charset="0"/>
              <a:cs typeface="Times New Roman" panose="02020603050405020304" pitchFamily="18" charset="0"/>
            </a:endParaRPr>
          </a:p>
        </p:txBody>
      </p:sp>
      <p:pic>
        <p:nvPicPr>
          <p:cNvPr id="1026" name="Picture 2" descr="Україна-Русь ХІ століття. Нове дослідження фресок Софійського собору дало  несподівані результат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0108" y="3670565"/>
            <a:ext cx="5661891" cy="318743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Софія Київська - історія будівництва, фрески та цікаві факт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521" y="0"/>
            <a:ext cx="4829694" cy="2715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05264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3562F09-327E-AA16-E7A2-7B490F3620F7}"/>
              </a:ext>
            </a:extLst>
          </p:cNvPr>
          <p:cNvSpPr>
            <a:spLocks noGrp="1"/>
          </p:cNvSpPr>
          <p:nvPr>
            <p:ph type="title"/>
          </p:nvPr>
        </p:nvSpPr>
        <p:spPr>
          <a:xfrm>
            <a:off x="1621684" y="540983"/>
            <a:ext cx="8911687" cy="1280890"/>
          </a:xfrm>
        </p:spPr>
        <p:txBody>
          <a:bodyPr>
            <a:normAutofit/>
          </a:bodyPr>
          <a:lstStyle/>
          <a:p>
            <a:pPr algn="ctr"/>
            <a:r>
              <a:rPr lang="uk-UA" sz="4400" b="1" i="1" dirty="0">
                <a:solidFill>
                  <a:schemeClr val="tx1"/>
                </a:solidFill>
                <a:latin typeface="Times New Roman" panose="02020603050405020304" pitchFamily="18" charset="0"/>
                <a:cs typeface="Times New Roman" panose="02020603050405020304" pitchFamily="18" charset="0"/>
              </a:rPr>
              <a:t>План проєкту:</a:t>
            </a:r>
          </a:p>
        </p:txBody>
      </p:sp>
      <p:sp>
        <p:nvSpPr>
          <p:cNvPr id="3" name="Місце для вмісту 2">
            <a:extLst>
              <a:ext uri="{FF2B5EF4-FFF2-40B4-BE49-F238E27FC236}">
                <a16:creationId xmlns:a16="http://schemas.microsoft.com/office/drawing/2014/main" id="{0A63F318-9FED-7AFF-A5A7-96C25C7A46DB}"/>
              </a:ext>
            </a:extLst>
          </p:cNvPr>
          <p:cNvSpPr>
            <a:spLocks noGrp="1"/>
          </p:cNvSpPr>
          <p:nvPr>
            <p:ph idx="1"/>
          </p:nvPr>
        </p:nvSpPr>
        <p:spPr>
          <a:xfrm>
            <a:off x="866140" y="1440180"/>
            <a:ext cx="10937933" cy="4692765"/>
          </a:xfrm>
        </p:spPr>
        <p:txBody>
          <a:bodyPr>
            <a:normAutofit/>
          </a:bodyPr>
          <a:lstStyle/>
          <a:p>
            <a:pPr algn="just">
              <a:lnSpc>
                <a:spcPct val="150000"/>
              </a:lnSpc>
              <a:spcBef>
                <a:spcPts val="0"/>
              </a:spcBef>
            </a:pPr>
            <a:r>
              <a:rPr lang="uk-UA" sz="2400" b="1" dirty="0">
                <a:solidFill>
                  <a:schemeClr val="tx1"/>
                </a:solidFill>
                <a:latin typeface="Times New Roman" panose="02020603050405020304" pitchFamily="18" charset="0"/>
                <a:cs typeface="Times New Roman" panose="02020603050405020304" pitchFamily="18" charset="0"/>
              </a:rPr>
              <a:t>Актуальність:</a:t>
            </a:r>
            <a:r>
              <a:rPr lang="uk-UA" sz="2400" dirty="0">
                <a:solidFill>
                  <a:schemeClr val="tx1"/>
                </a:solidFill>
                <a:latin typeface="Times New Roman" panose="02020603050405020304" pitchFamily="18" charset="0"/>
                <a:cs typeface="Times New Roman" panose="02020603050405020304" pitchFamily="18" charset="0"/>
              </a:rPr>
              <a:t> знайомитися з визначною пам'яткою історії та архітектури, монументального живопису, яка є джерелом для пізнання нашої культури, зокрема мистецтва Київської Русі, що чарує красою до наших днів.</a:t>
            </a:r>
            <a:endParaRPr lang="uk-UA" dirty="0">
              <a:solidFill>
                <a:schemeClr val="tx1"/>
              </a:solidFill>
              <a:latin typeface="Times New Roman" panose="02020603050405020304" pitchFamily="18" charset="0"/>
              <a:cs typeface="Times New Roman" panose="02020603050405020304" pitchFamily="18" charset="0"/>
            </a:endParaRPr>
          </a:p>
          <a:p>
            <a:pPr algn="just">
              <a:lnSpc>
                <a:spcPct val="150000"/>
              </a:lnSpc>
              <a:spcBef>
                <a:spcPts val="0"/>
              </a:spcBef>
            </a:pPr>
            <a:r>
              <a:rPr lang="uk-UA" sz="2400" b="1" dirty="0">
                <a:solidFill>
                  <a:schemeClr val="tx1"/>
                </a:solidFill>
                <a:latin typeface="Times New Roman" panose="02020603050405020304" pitchFamily="18" charset="0"/>
                <a:cs typeface="Times New Roman" panose="02020603050405020304" pitchFamily="18" charset="0"/>
              </a:rPr>
              <a:t>Мета</a:t>
            </a:r>
            <a:r>
              <a:rPr lang="uk-UA" sz="2400" b="1"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uk-UA" sz="24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ознайомитись з унікальністю та величчю Софійського собору, його першими літописними згадками. Берегти і захищати одну з найдавніших відомих пам'яток Києва, національну святиню, що втілила у собі тисячолітню історію нашої держави, Софію Київську, як невмируще джерело знань про далеке минуле нашого народу.</a:t>
            </a:r>
            <a:r>
              <a:rPr lang="uk-UA" sz="24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95317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843512A-688D-E6A9-3172-BFDB2F4AC2DF}"/>
              </a:ext>
            </a:extLst>
          </p:cNvPr>
          <p:cNvSpPr>
            <a:spLocks noGrp="1"/>
          </p:cNvSpPr>
          <p:nvPr>
            <p:ph type="title"/>
          </p:nvPr>
        </p:nvSpPr>
        <p:spPr>
          <a:xfrm>
            <a:off x="1640156" y="517105"/>
            <a:ext cx="8911687" cy="1280890"/>
          </a:xfrm>
        </p:spPr>
        <p:txBody>
          <a:bodyPr>
            <a:normAutofit/>
          </a:bodyPr>
          <a:lstStyle/>
          <a:p>
            <a:pPr algn="ctr"/>
            <a:r>
              <a:rPr lang="uk-UA" sz="4400" b="1" i="1" dirty="0">
                <a:solidFill>
                  <a:schemeClr val="tx1"/>
                </a:solidFill>
                <a:latin typeface="Times New Roman" panose="02020603050405020304" pitchFamily="18" charset="0"/>
                <a:cs typeface="Times New Roman" panose="02020603050405020304" pitchFamily="18" charset="0"/>
              </a:rPr>
              <a:t>Список використаних джерел</a:t>
            </a:r>
          </a:p>
        </p:txBody>
      </p:sp>
      <p:sp>
        <p:nvSpPr>
          <p:cNvPr id="3" name="Місце для вмісту 2">
            <a:extLst>
              <a:ext uri="{FF2B5EF4-FFF2-40B4-BE49-F238E27FC236}">
                <a16:creationId xmlns:a16="http://schemas.microsoft.com/office/drawing/2014/main" id="{4E3E40E8-2FED-E021-08BA-B2FC9EE694B9}"/>
              </a:ext>
            </a:extLst>
          </p:cNvPr>
          <p:cNvSpPr>
            <a:spLocks noGrp="1"/>
          </p:cNvSpPr>
          <p:nvPr>
            <p:ph idx="1"/>
          </p:nvPr>
        </p:nvSpPr>
        <p:spPr>
          <a:xfrm>
            <a:off x="1147864" y="1595336"/>
            <a:ext cx="10356748" cy="4315886"/>
          </a:xfrm>
        </p:spPr>
        <p:txBody>
          <a:bodyPr>
            <a:normAutofit fontScale="92500" lnSpcReduction="10000"/>
          </a:bodyPr>
          <a:lstStyle/>
          <a:p>
            <a:pPr>
              <a:lnSpc>
                <a:spcPct val="160000"/>
              </a:lnSpc>
              <a:spcBef>
                <a:spcPts val="0"/>
              </a:spcBef>
            </a:pPr>
            <a:r>
              <a:rPr lang="uk-UA" sz="2400" dirty="0">
                <a:solidFill>
                  <a:schemeClr val="tx1"/>
                </a:solidFill>
                <a:latin typeface="Times New Roman" panose="02020603050405020304" pitchFamily="18" charset="0"/>
                <a:cs typeface="Times New Roman" panose="02020603050405020304" pitchFamily="18" charset="0"/>
              </a:rPr>
              <a:t>Інтернет ресурси: </a:t>
            </a:r>
            <a:r>
              <a:rPr lang="en-US" sz="2400" dirty="0">
                <a:solidFill>
                  <a:schemeClr val="tx1"/>
                </a:solidFill>
                <a:latin typeface="Times New Roman" panose="02020603050405020304" pitchFamily="18" charset="0"/>
                <a:cs typeface="Times New Roman" panose="02020603050405020304" pitchFamily="18" charset="0"/>
                <a:hlinkClick r:id="rId2"/>
              </a:rPr>
              <a:t>https://st-sophia.org.ua/uk/muzeyi/sofijskij-muzej/chas-pobudovi-soboru/</a:t>
            </a:r>
            <a:r>
              <a:rPr lang="uk-UA" sz="2400" dirty="0">
                <a:solidFill>
                  <a:schemeClr val="tx1"/>
                </a:solidFill>
                <a:latin typeface="Times New Roman" panose="02020603050405020304" pitchFamily="18" charset="0"/>
                <a:cs typeface="Times New Roman" panose="02020603050405020304" pitchFamily="18" charset="0"/>
              </a:rPr>
              <a:t>, </a:t>
            </a:r>
            <a:r>
              <a:rPr lang="en-US" sz="2400" dirty="0">
                <a:solidFill>
                  <a:schemeClr val="tx1"/>
                </a:solidFill>
                <a:latin typeface="Times New Roman" panose="02020603050405020304" pitchFamily="18" charset="0"/>
                <a:cs typeface="Times New Roman" panose="02020603050405020304" pitchFamily="18" charset="0"/>
                <a:hlinkClick r:id="rId3"/>
              </a:rPr>
              <a:t>https://uk.wikipedia.org/</a:t>
            </a:r>
            <a:r>
              <a:rPr lang="uk-UA" sz="2400" dirty="0">
                <a:solidFill>
                  <a:schemeClr val="tx1"/>
                </a:solidFill>
                <a:latin typeface="Times New Roman" panose="02020603050405020304" pitchFamily="18" charset="0"/>
                <a:cs typeface="Times New Roman" panose="02020603050405020304" pitchFamily="18" charset="0"/>
              </a:rPr>
              <a:t>, </a:t>
            </a:r>
            <a:r>
              <a:rPr lang="en-US" sz="2400" dirty="0">
                <a:solidFill>
                  <a:schemeClr val="tx1"/>
                </a:solidFill>
                <a:latin typeface="Times New Roman" panose="02020603050405020304" pitchFamily="18" charset="0"/>
                <a:cs typeface="Times New Roman" panose="02020603050405020304" pitchFamily="18" charset="0"/>
                <a:hlinkClick r:id="rId4"/>
              </a:rPr>
              <a:t>https://www.segodnya.ua/darnitsa-sofia/2.html</a:t>
            </a:r>
            <a:r>
              <a:rPr lang="uk-UA" sz="2400" dirty="0">
                <a:solidFill>
                  <a:schemeClr val="tx1"/>
                </a:solidFill>
                <a:latin typeface="Times New Roman" panose="02020603050405020304" pitchFamily="18" charset="0"/>
                <a:cs typeface="Times New Roman" panose="02020603050405020304" pitchFamily="18" charset="0"/>
              </a:rPr>
              <a:t>, </a:t>
            </a:r>
            <a:r>
              <a:rPr lang="en-US" sz="2400" dirty="0">
                <a:solidFill>
                  <a:schemeClr val="tx1"/>
                </a:solidFill>
                <a:latin typeface="Times New Roman" panose="02020603050405020304" pitchFamily="18" charset="0"/>
                <a:cs typeface="Times New Roman" panose="02020603050405020304" pitchFamily="18" charset="0"/>
                <a:hlinkClick r:id="rId5"/>
              </a:rPr>
              <a:t>http://na-skryzhalyah.blogspot.com/2016/04/blog-post_37.html</a:t>
            </a:r>
            <a:endParaRPr lang="uk-UA" sz="2400" dirty="0">
              <a:solidFill>
                <a:schemeClr val="tx1"/>
              </a:solidFill>
              <a:latin typeface="Times New Roman" panose="02020603050405020304" pitchFamily="18" charset="0"/>
              <a:cs typeface="Times New Roman" panose="02020603050405020304" pitchFamily="18" charset="0"/>
            </a:endParaRPr>
          </a:p>
          <a:p>
            <a:pPr>
              <a:lnSpc>
                <a:spcPct val="160000"/>
              </a:lnSpc>
              <a:spcBef>
                <a:spcPts val="0"/>
              </a:spcBef>
            </a:pPr>
            <a:r>
              <a:rPr lang="uk-UA" sz="2400" dirty="0">
                <a:solidFill>
                  <a:schemeClr val="tx1"/>
                </a:solidFill>
                <a:latin typeface="Times New Roman" panose="02020603050405020304" pitchFamily="18" charset="0"/>
                <a:cs typeface="Times New Roman" panose="02020603050405020304" pitchFamily="18" charset="0"/>
              </a:rPr>
              <a:t>Богдана Костюк «</a:t>
            </a:r>
            <a:r>
              <a:rPr lang="ru-RU" sz="2400" dirty="0">
                <a:solidFill>
                  <a:schemeClr val="tx1"/>
                </a:solidFill>
                <a:latin typeface="Times New Roman" panose="02020603050405020304" pitchFamily="18" charset="0"/>
                <a:cs typeface="Times New Roman" panose="02020603050405020304" pitchFamily="18" charset="0"/>
              </a:rPr>
              <a:t>Княжа Укра</a:t>
            </a:r>
            <a:r>
              <a:rPr lang="uk-UA" sz="2400" dirty="0">
                <a:solidFill>
                  <a:schemeClr val="tx1"/>
                </a:solidFill>
                <a:latin typeface="Times New Roman" panose="02020603050405020304" pitchFamily="18" charset="0"/>
                <a:cs typeface="Times New Roman" panose="02020603050405020304" pitchFamily="18" charset="0"/>
              </a:rPr>
              <a:t>їна</a:t>
            </a:r>
            <a:r>
              <a:rPr lang="ru-RU" sz="2400" dirty="0">
                <a:solidFill>
                  <a:schemeClr val="tx1"/>
                </a:solidFill>
                <a:latin typeface="Times New Roman" panose="02020603050405020304" pitchFamily="18" charset="0"/>
                <a:cs typeface="Times New Roman" panose="02020603050405020304" pitchFamily="18" charset="0"/>
              </a:rPr>
              <a:t>-Русь у графіті Софійського собору. Кияни писали і про особисте життя»: </a:t>
            </a:r>
            <a:r>
              <a:rPr lang="en-US" sz="2400" dirty="0">
                <a:solidFill>
                  <a:schemeClr val="tx1"/>
                </a:solidFill>
                <a:latin typeface="Times New Roman" panose="02020603050405020304" pitchFamily="18" charset="0"/>
                <a:cs typeface="Times New Roman" panose="02020603050405020304" pitchFamily="18" charset="0"/>
                <a:hlinkClick r:id="rId6"/>
              </a:rPr>
              <a:t>https://www.radiosvoboda.org/a/30241018.html</a:t>
            </a:r>
            <a:endParaRPr lang="uk-UA" sz="2400" dirty="0">
              <a:solidFill>
                <a:schemeClr val="tx1"/>
              </a:solidFill>
              <a:latin typeface="Times New Roman" panose="02020603050405020304" pitchFamily="18" charset="0"/>
              <a:cs typeface="Times New Roman" panose="02020603050405020304" pitchFamily="18" charset="0"/>
            </a:endParaRPr>
          </a:p>
          <a:p>
            <a:pPr>
              <a:lnSpc>
                <a:spcPct val="160000"/>
              </a:lnSpc>
            </a:pPr>
            <a:r>
              <a:rPr lang="uk-UA" sz="2400" dirty="0">
                <a:solidFill>
                  <a:schemeClr val="tx1"/>
                </a:solidFill>
                <a:latin typeface="Times New Roman" panose="02020603050405020304" pitchFamily="18" charset="0"/>
                <a:cs typeface="Times New Roman" panose="02020603050405020304" pitchFamily="18" charset="0"/>
              </a:rPr>
              <a:t>Новгородський  літопис, с. 180-196.: </a:t>
            </a:r>
            <a:r>
              <a:rPr lang="en-US" sz="2400" dirty="0">
                <a:solidFill>
                  <a:schemeClr val="tx1"/>
                </a:solidFill>
                <a:latin typeface="Times New Roman" panose="02020603050405020304" pitchFamily="18" charset="0"/>
                <a:cs typeface="Times New Roman" panose="02020603050405020304" pitchFamily="18" charset="0"/>
                <a:hlinkClick r:id="rId7"/>
              </a:rPr>
              <a:t>http://litopys.org.ua/novglet/novg.htm</a:t>
            </a:r>
            <a:endParaRPr lang="uk-UA" sz="2400" dirty="0">
              <a:solidFill>
                <a:schemeClr val="tx1"/>
              </a:solidFill>
              <a:latin typeface="Times New Roman" panose="02020603050405020304" pitchFamily="18" charset="0"/>
              <a:cs typeface="Times New Roman" panose="02020603050405020304" pitchFamily="18" charset="0"/>
            </a:endParaRPr>
          </a:p>
          <a:p>
            <a:pPr>
              <a:lnSpc>
                <a:spcPct val="160000"/>
              </a:lnSpc>
            </a:pPr>
            <a:r>
              <a:rPr lang="uk-UA" sz="2400" dirty="0">
                <a:solidFill>
                  <a:schemeClr val="tx1"/>
                </a:solidFill>
                <a:latin typeface="Times New Roman" panose="02020603050405020304" pitchFamily="18" charset="0"/>
                <a:cs typeface="Times New Roman" panose="02020603050405020304" pitchFamily="18" charset="0"/>
              </a:rPr>
              <a:t>Леонтій Войтович Князівські династії Східної Європи (</a:t>
            </a:r>
            <a:r>
              <a:rPr lang="uk-UA" sz="2000" dirty="0">
                <a:solidFill>
                  <a:schemeClr val="tx1"/>
                </a:solidFill>
                <a:latin typeface="Times New Roman" panose="02020603050405020304" pitchFamily="18" charset="0"/>
                <a:cs typeface="Times New Roman" panose="02020603050405020304" pitchFamily="18" charset="0"/>
              </a:rPr>
              <a:t>кінець ІХ – початок Х</a:t>
            </a:r>
            <a:r>
              <a:rPr lang="en-US" sz="2000" dirty="0">
                <a:solidFill>
                  <a:schemeClr val="tx1"/>
                </a:solidFill>
                <a:latin typeface="Times New Roman" panose="02020603050405020304" pitchFamily="18" charset="0"/>
                <a:cs typeface="Times New Roman" panose="02020603050405020304" pitchFamily="18" charset="0"/>
              </a:rPr>
              <a:t>V</a:t>
            </a:r>
            <a:r>
              <a:rPr lang="uk-UA" sz="2000" dirty="0">
                <a:solidFill>
                  <a:schemeClr val="tx1"/>
                </a:solidFill>
                <a:latin typeface="Times New Roman" panose="02020603050405020304" pitchFamily="18" charset="0"/>
                <a:cs typeface="Times New Roman" panose="02020603050405020304" pitchFamily="18" charset="0"/>
              </a:rPr>
              <a:t>І ст.) </a:t>
            </a:r>
            <a:r>
              <a:rPr lang="uk-UA" sz="2400" dirty="0">
                <a:solidFill>
                  <a:schemeClr val="tx1"/>
                </a:solidFill>
                <a:latin typeface="Times New Roman" panose="02020603050405020304" pitchFamily="18" charset="0"/>
                <a:cs typeface="Times New Roman" panose="02020603050405020304" pitchFamily="18" charset="0"/>
              </a:rPr>
              <a:t>Склад, суспільна і політична роль. Львів – 2000, с. 126.</a:t>
            </a:r>
          </a:p>
        </p:txBody>
      </p:sp>
    </p:spTree>
    <p:extLst>
      <p:ext uri="{BB962C8B-B14F-4D97-AF65-F5344CB8AC3E}">
        <p14:creationId xmlns:p14="http://schemas.microsoft.com/office/powerpoint/2010/main" val="17966490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8CB9FC0-E771-644A-F386-82E86E3D5686}"/>
              </a:ext>
            </a:extLst>
          </p:cNvPr>
          <p:cNvSpPr>
            <a:spLocks noGrp="1"/>
          </p:cNvSpPr>
          <p:nvPr>
            <p:ph type="title"/>
          </p:nvPr>
        </p:nvSpPr>
        <p:spPr>
          <a:xfrm>
            <a:off x="1640156" y="565744"/>
            <a:ext cx="8911687" cy="1280890"/>
          </a:xfrm>
        </p:spPr>
        <p:txBody>
          <a:bodyPr>
            <a:normAutofit/>
          </a:bodyPr>
          <a:lstStyle/>
          <a:p>
            <a:pPr algn="ctr"/>
            <a:r>
              <a:rPr lang="uk-UA" sz="4400" b="1" i="1" dirty="0">
                <a:solidFill>
                  <a:schemeClr val="tx1"/>
                </a:solidFill>
                <a:latin typeface="Times New Roman" panose="02020603050405020304" pitchFamily="18" charset="0"/>
                <a:cs typeface="Times New Roman" panose="02020603050405020304" pitchFamily="18" charset="0"/>
              </a:rPr>
              <a:t>Історія Софійського собору</a:t>
            </a:r>
          </a:p>
        </p:txBody>
      </p:sp>
      <p:sp>
        <p:nvSpPr>
          <p:cNvPr id="3" name="Місце для вмісту 2">
            <a:extLst>
              <a:ext uri="{FF2B5EF4-FFF2-40B4-BE49-F238E27FC236}">
                <a16:creationId xmlns:a16="http://schemas.microsoft.com/office/drawing/2014/main" id="{C2F4B5E5-0BC4-3724-9E83-3FC987C64B0B}"/>
              </a:ext>
            </a:extLst>
          </p:cNvPr>
          <p:cNvSpPr>
            <a:spLocks noGrp="1"/>
          </p:cNvSpPr>
          <p:nvPr>
            <p:ph idx="1"/>
          </p:nvPr>
        </p:nvSpPr>
        <p:spPr>
          <a:xfrm>
            <a:off x="1068454" y="1521716"/>
            <a:ext cx="10504710" cy="4380319"/>
          </a:xfrm>
        </p:spPr>
        <p:txBody>
          <a:bodyPr>
            <a:normAutofit/>
          </a:bodyPr>
          <a:lstStyle/>
          <a:p>
            <a:pPr marL="0" indent="0" algn="just">
              <a:lnSpc>
                <a:spcPct val="150000"/>
              </a:lnSpc>
              <a:buNone/>
            </a:pPr>
            <a:r>
              <a:rPr lang="uk-UA" sz="2000" dirty="0">
                <a:solidFill>
                  <a:schemeClr val="tx1"/>
                </a:solidFill>
                <a:latin typeface="times new roman" panose="02020603050405020304" pitchFamily="18" charset="0"/>
              </a:rPr>
              <a:t>	Літописи Новгородський та «Повість минулих літ», </a:t>
            </a:r>
            <a:r>
              <a:rPr lang="uk-UA" sz="2000" b="0" i="0" dirty="0">
                <a:solidFill>
                  <a:schemeClr val="tx1"/>
                </a:solidFill>
                <a:effectLst/>
                <a:latin typeface="times new roman" panose="02020603050405020304" pitchFamily="18" charset="0"/>
              </a:rPr>
              <a:t>згадують закладення Св. Софії під 1017 і 1037 рр. і називають її засновником великого київського князя Ярослава Мудрого. Новітніми дослідженнями доведено, що насправді собор  засновано хрестителем Русі, великим київським князем Володимиром Святославичем (980 – 1015), а завершено його сином і спадкоємцем на київському престолі Ярославом Мудрим (1016 – 1018; 1019 – 1054). Недарма свідок появи Софійського собору митрополит-русич Іларіон Київський у своєму “Слові про Закон і Благодать” говорить, що у цій справі Ярослав завершив починання свого батька Володимира, як Соломон – Давидове у  будівництві Єрусалимського храму.</a:t>
            </a:r>
          </a:p>
        </p:txBody>
      </p:sp>
    </p:spTree>
    <p:extLst>
      <p:ext uri="{BB962C8B-B14F-4D97-AF65-F5344CB8AC3E}">
        <p14:creationId xmlns:p14="http://schemas.microsoft.com/office/powerpoint/2010/main" val="38735055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FB5C3D-31F2-FB34-0538-A04708EEFE0F}"/>
              </a:ext>
            </a:extLst>
          </p:cNvPr>
          <p:cNvSpPr>
            <a:spLocks noGrp="1"/>
          </p:cNvSpPr>
          <p:nvPr>
            <p:ph type="title"/>
          </p:nvPr>
        </p:nvSpPr>
        <p:spPr>
          <a:xfrm>
            <a:off x="1319978" y="285493"/>
            <a:ext cx="10714181" cy="1280890"/>
          </a:xfrm>
        </p:spPr>
        <p:txBody>
          <a:bodyPr>
            <a:noAutofit/>
          </a:bodyPr>
          <a:lstStyle/>
          <a:p>
            <a:pPr algn="ctr"/>
            <a:r>
              <a:rPr lang="uk-UA" sz="4400" b="1" i="1" dirty="0">
                <a:solidFill>
                  <a:schemeClr val="tx1"/>
                </a:solidFill>
                <a:latin typeface="Times New Roman" panose="02020603050405020304" pitchFamily="18" charset="0"/>
                <a:cs typeface="Times New Roman" panose="02020603050405020304" pitchFamily="18" charset="0"/>
              </a:rPr>
              <a:t>Перші літописні згадки про </a:t>
            </a:r>
            <a:br>
              <a:rPr lang="uk-UA" sz="4400" b="1" i="1" dirty="0">
                <a:solidFill>
                  <a:schemeClr val="tx1"/>
                </a:solidFill>
                <a:latin typeface="Times New Roman" panose="02020603050405020304" pitchFamily="18" charset="0"/>
                <a:cs typeface="Times New Roman" panose="02020603050405020304" pitchFamily="18" charset="0"/>
              </a:rPr>
            </a:br>
            <a:r>
              <a:rPr lang="uk-UA" sz="4400" b="1" i="1" dirty="0">
                <a:solidFill>
                  <a:schemeClr val="tx1"/>
                </a:solidFill>
                <a:latin typeface="Times New Roman" panose="02020603050405020304" pitchFamily="18" charset="0"/>
                <a:cs typeface="Times New Roman" panose="02020603050405020304" pitchFamily="18" charset="0"/>
              </a:rPr>
              <a:t>«Софію Київську»</a:t>
            </a:r>
          </a:p>
        </p:txBody>
      </p:sp>
      <p:pic>
        <p:nvPicPr>
          <p:cNvPr id="7" name="Рисунок 6">
            <a:extLst>
              <a:ext uri="{FF2B5EF4-FFF2-40B4-BE49-F238E27FC236}">
                <a16:creationId xmlns:a16="http://schemas.microsoft.com/office/drawing/2014/main" id="{5978BFC2-42C7-3401-1972-8B276D3A2CB4}"/>
              </a:ext>
            </a:extLst>
          </p:cNvPr>
          <p:cNvPicPr>
            <a:picLocks noChangeAspect="1"/>
          </p:cNvPicPr>
          <p:nvPr/>
        </p:nvPicPr>
        <p:blipFill>
          <a:blip r:embed="rId2"/>
          <a:stretch>
            <a:fillRect/>
          </a:stretch>
        </p:blipFill>
        <p:spPr>
          <a:xfrm>
            <a:off x="7331342" y="1705841"/>
            <a:ext cx="3883898" cy="5007454"/>
          </a:xfrm>
          <a:prstGeom prst="rect">
            <a:avLst/>
          </a:prstGeom>
        </p:spPr>
      </p:pic>
      <mc:AlternateContent xmlns:mc="http://schemas.openxmlformats.org/markup-compatibility/2006" xmlns:p14="http://schemas.microsoft.com/office/powerpoint/2010/main">
        <mc:Choice Requires="p14">
          <p:contentPart p14:bwMode="auto" r:id="rId3">
            <p14:nvContentPartPr>
              <p14:cNvPr id="15" name="Рукописні дані 14">
                <a:extLst>
                  <a:ext uri="{FF2B5EF4-FFF2-40B4-BE49-F238E27FC236}">
                    <a16:creationId xmlns:a16="http://schemas.microsoft.com/office/drawing/2014/main" id="{0CD71BAD-60DF-CF71-A61E-9C9CAC806EC3}"/>
                  </a:ext>
                </a:extLst>
              </p14:cNvPr>
              <p14:cNvContentPartPr/>
              <p14:nvPr/>
            </p14:nvContentPartPr>
            <p14:xfrm>
              <a:off x="7227444" y="1186774"/>
              <a:ext cx="360" cy="360"/>
            </p14:xfrm>
          </p:contentPart>
        </mc:Choice>
        <mc:Fallback xmlns="">
          <p:pic>
            <p:nvPicPr>
              <p:cNvPr id="15" name="Рукописні дані 14">
                <a:extLst>
                  <a:ext uri="{FF2B5EF4-FFF2-40B4-BE49-F238E27FC236}">
                    <a16:creationId xmlns:a16="http://schemas.microsoft.com/office/drawing/2014/main" id="{0CD71BAD-60DF-CF71-A61E-9C9CAC806EC3}"/>
                  </a:ext>
                </a:extLst>
              </p:cNvPr>
              <p:cNvPicPr/>
              <p:nvPr/>
            </p:nvPicPr>
            <p:blipFill>
              <a:blip r:embed="rId6"/>
              <a:stretch>
                <a:fillRect/>
              </a:stretch>
            </p:blipFill>
            <p:spPr>
              <a:xfrm>
                <a:off x="7218444" y="1178134"/>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6" name="Рукописні дані 15">
                <a:extLst>
                  <a:ext uri="{FF2B5EF4-FFF2-40B4-BE49-F238E27FC236}">
                    <a16:creationId xmlns:a16="http://schemas.microsoft.com/office/drawing/2014/main" id="{0806C299-F4AA-B57B-D137-1F7205F8E5C5}"/>
                  </a:ext>
                </a:extLst>
              </p14:cNvPr>
              <p14:cNvContentPartPr/>
              <p14:nvPr/>
            </p14:nvContentPartPr>
            <p14:xfrm>
              <a:off x="-1322916" y="700054"/>
              <a:ext cx="360" cy="360"/>
            </p14:xfrm>
          </p:contentPart>
        </mc:Choice>
        <mc:Fallback xmlns="">
          <p:pic>
            <p:nvPicPr>
              <p:cNvPr id="16" name="Рукописні дані 15">
                <a:extLst>
                  <a:ext uri="{FF2B5EF4-FFF2-40B4-BE49-F238E27FC236}">
                    <a16:creationId xmlns:a16="http://schemas.microsoft.com/office/drawing/2014/main" id="{0806C299-F4AA-B57B-D137-1F7205F8E5C5}"/>
                  </a:ext>
                </a:extLst>
              </p:cNvPr>
              <p:cNvPicPr/>
              <p:nvPr/>
            </p:nvPicPr>
            <p:blipFill>
              <a:blip r:embed="rId6"/>
              <a:stretch>
                <a:fillRect/>
              </a:stretch>
            </p:blipFill>
            <p:spPr>
              <a:xfrm>
                <a:off x="-1331916" y="691414"/>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7" name="Рукописні дані 16">
                <a:extLst>
                  <a:ext uri="{FF2B5EF4-FFF2-40B4-BE49-F238E27FC236}">
                    <a16:creationId xmlns:a16="http://schemas.microsoft.com/office/drawing/2014/main" id="{F68FAD06-7635-C4C2-95B5-3E548C3B12ED}"/>
                  </a:ext>
                </a:extLst>
              </p14:cNvPr>
              <p14:cNvContentPartPr/>
              <p14:nvPr/>
            </p14:nvContentPartPr>
            <p14:xfrm>
              <a:off x="4679004" y="1955374"/>
              <a:ext cx="360" cy="360"/>
            </p14:xfrm>
          </p:contentPart>
        </mc:Choice>
        <mc:Fallback xmlns="">
          <p:pic>
            <p:nvPicPr>
              <p:cNvPr id="17" name="Рукописні дані 16">
                <a:extLst>
                  <a:ext uri="{FF2B5EF4-FFF2-40B4-BE49-F238E27FC236}">
                    <a16:creationId xmlns:a16="http://schemas.microsoft.com/office/drawing/2014/main" id="{F68FAD06-7635-C4C2-95B5-3E548C3B12ED}"/>
                  </a:ext>
                </a:extLst>
              </p:cNvPr>
              <p:cNvPicPr/>
              <p:nvPr/>
            </p:nvPicPr>
            <p:blipFill>
              <a:blip r:embed="rId6"/>
              <a:stretch>
                <a:fillRect/>
              </a:stretch>
            </p:blipFill>
            <p:spPr>
              <a:xfrm>
                <a:off x="4670364" y="1946374"/>
                <a:ext cx="18000" cy="18000"/>
              </a:xfrm>
              <a:prstGeom prst="rect">
                <a:avLst/>
              </a:prstGeom>
            </p:spPr>
          </p:pic>
        </mc:Fallback>
      </mc:AlternateContent>
      <p:sp>
        <p:nvSpPr>
          <p:cNvPr id="3" name="Rectangle 1">
            <a:extLst>
              <a:ext uri="{FF2B5EF4-FFF2-40B4-BE49-F238E27FC236}">
                <a16:creationId xmlns:a16="http://schemas.microsoft.com/office/drawing/2014/main" id="{7D7C0FB8-9F60-ACE9-DE05-74739DA50AA2}"/>
              </a:ext>
            </a:extLst>
          </p:cNvPr>
          <p:cNvSpPr>
            <a:spLocks noChangeArrowheads="1"/>
          </p:cNvSpPr>
          <p:nvPr/>
        </p:nvSpPr>
        <p:spPr bwMode="auto">
          <a:xfrm>
            <a:off x="0" y="-138500"/>
            <a:ext cx="338554" cy="276999"/>
          </a:xfrm>
          <a:prstGeom prst="rect">
            <a:avLst/>
          </a:prstGeom>
          <a:solidFill>
            <a:srgbClr val="FFFFF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eaLnBrk="0" fontAlgn="base" latinLnBrk="0" hangingPunct="0">
              <a:lnSpc>
                <a:spcPct val="100000"/>
              </a:lnSpc>
              <a:spcBef>
                <a:spcPct val="0"/>
              </a:spcBef>
              <a:spcAft>
                <a:spcPct val="0"/>
              </a:spcAft>
              <a:tabLst/>
            </a:pPr>
            <a:r>
              <a:rPr kumimoji="0" lang="uk-UA" altLang="uk-UA" sz="1000" b="0" i="0" u="none" strike="noStrike" cap="none" normalizeH="0" baseline="30000" dirty="0">
                <a:ln>
                  <a:noFill/>
                </a:ln>
                <a:solidFill>
                  <a:srgbClr val="0000FF"/>
                </a:solidFill>
                <a:effectLst/>
                <a:latin typeface="Times New Roman" panose="02020603050405020304" pitchFamily="18" charset="0"/>
                <a:cs typeface="Times New Roman" panose="02020603050405020304" pitchFamily="18" charset="0"/>
              </a:rPr>
              <a:t>24</a:t>
            </a:r>
            <a:r>
              <a:rPr kumimoji="0" lang="uk-UA" altLang="uk-UA" sz="12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a:t>
            </a:r>
            <a:r>
              <a:rPr kumimoji="0" lang="uk-UA" altLang="uk-UA" sz="800" b="0" i="0" u="none" strike="noStrike" cap="none" normalizeH="0" baseline="0" dirty="0">
                <a:ln>
                  <a:noFill/>
                </a:ln>
                <a:solidFill>
                  <a:schemeClr val="tx1"/>
                </a:solidFill>
                <a:effectLst/>
              </a:rPr>
              <a:t> </a:t>
            </a:r>
            <a:endParaRPr kumimoji="0" lang="uk-UA" altLang="uk-UA" sz="1800" b="0" i="0" u="none" strike="noStrike" cap="none" normalizeH="0" baseline="0" dirty="0">
              <a:ln>
                <a:noFill/>
              </a:ln>
              <a:solidFill>
                <a:schemeClr val="tx1"/>
              </a:solidFill>
              <a:effectLst/>
              <a:latin typeface="Arial" panose="020B0604020202020204" pitchFamily="34" charset="0"/>
            </a:endParaRPr>
          </a:p>
        </p:txBody>
      </p:sp>
      <p:sp>
        <p:nvSpPr>
          <p:cNvPr id="4" name="Объект 3"/>
          <p:cNvSpPr>
            <a:spLocks noGrp="1"/>
          </p:cNvSpPr>
          <p:nvPr>
            <p:ph idx="1"/>
          </p:nvPr>
        </p:nvSpPr>
        <p:spPr>
          <a:xfrm>
            <a:off x="1319978" y="1625311"/>
            <a:ext cx="5766622" cy="2835564"/>
          </a:xfrm>
        </p:spPr>
        <p:txBody>
          <a:bodyPr>
            <a:normAutofit/>
          </a:bodyPr>
          <a:lstStyle/>
          <a:p>
            <a:pPr marL="0" indent="0" algn="just">
              <a:lnSpc>
                <a:spcPct val="160000"/>
              </a:lnSpc>
              <a:buNone/>
            </a:pPr>
            <a:r>
              <a:rPr lang="uk-UA" altLang="uk-UA" dirty="0">
                <a:latin typeface="Times New Roman" panose="02020603050405020304" pitchFamily="18" charset="0"/>
                <a:cs typeface="Times New Roman" panose="02020603050405020304" pitchFamily="18" charset="0"/>
              </a:rPr>
              <a:t>«В лЂто 6525 [1017]. Ярославъ иде къ Берестию; и заложена бысть /л.82об./ святыя  СофЂя  в КиевЂ . В лЂто 6545 [1037]. Заложи Ярославъ город Кыевъ, и церковь святыя СофЂя сверши».</a:t>
            </a:r>
            <a:endParaRPr lang="uk-UA" dirty="0">
              <a:solidFill>
                <a:schemeClr val="tx1"/>
              </a:solidFill>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2119102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FB5642-1138-EA8E-A30D-17B46B23F74A}"/>
              </a:ext>
            </a:extLst>
          </p:cNvPr>
          <p:cNvSpPr>
            <a:spLocks noGrp="1"/>
          </p:cNvSpPr>
          <p:nvPr>
            <p:ph type="title"/>
          </p:nvPr>
        </p:nvSpPr>
        <p:spPr>
          <a:xfrm>
            <a:off x="1584739" y="580777"/>
            <a:ext cx="10376352" cy="1280890"/>
          </a:xfrm>
        </p:spPr>
        <p:txBody>
          <a:bodyPr>
            <a:normAutofit/>
          </a:bodyPr>
          <a:lstStyle/>
          <a:p>
            <a:pPr algn="ctr"/>
            <a:r>
              <a:rPr lang="uk-UA" sz="3500" b="1" dirty="0">
                <a:solidFill>
                  <a:schemeClr val="tx1"/>
                </a:solidFill>
                <a:latin typeface="Times New Roman" panose="02020603050405020304" pitchFamily="18" charset="0"/>
                <a:cs typeface="Times New Roman" panose="02020603050405020304" pitchFamily="18" charset="0"/>
              </a:rPr>
              <a:t>Про що розповідають графіті «Софії Київської»</a:t>
            </a:r>
            <a:endParaRPr lang="uk-UA" sz="3500" dirty="0">
              <a:solidFill>
                <a:schemeClr val="tx1"/>
              </a:solidFill>
              <a:latin typeface="Times New Roman" panose="02020603050405020304" pitchFamily="18" charset="0"/>
              <a:cs typeface="Times New Roman" panose="02020603050405020304" pitchFamily="18" charset="0"/>
            </a:endParaRPr>
          </a:p>
        </p:txBody>
      </p:sp>
      <p:sp>
        <p:nvSpPr>
          <p:cNvPr id="3" name="Місце для вмісту 2">
            <a:extLst>
              <a:ext uri="{FF2B5EF4-FFF2-40B4-BE49-F238E27FC236}">
                <a16:creationId xmlns:a16="http://schemas.microsoft.com/office/drawing/2014/main" id="{1F9692C7-9F61-A4F9-CD9E-2B6916128EF8}"/>
              </a:ext>
            </a:extLst>
          </p:cNvPr>
          <p:cNvSpPr>
            <a:spLocks noGrp="1"/>
          </p:cNvSpPr>
          <p:nvPr>
            <p:ph idx="1"/>
          </p:nvPr>
        </p:nvSpPr>
        <p:spPr>
          <a:xfrm>
            <a:off x="719847" y="1332688"/>
            <a:ext cx="10784765" cy="4578533"/>
          </a:xfrm>
        </p:spPr>
        <p:txBody>
          <a:bodyPr>
            <a:normAutofit fontScale="92500" lnSpcReduction="10000"/>
          </a:bodyPr>
          <a:lstStyle/>
          <a:p>
            <a:pPr algn="just">
              <a:lnSpc>
                <a:spcPct val="150000"/>
              </a:lnSpc>
            </a:pPr>
            <a:r>
              <a:rPr lang="uk-UA" sz="2400" dirty="0">
                <a:solidFill>
                  <a:schemeClr val="tx1"/>
                </a:solidFill>
                <a:latin typeface="Times New Roman" panose="02020603050405020304" pitchFamily="18" charset="0"/>
                <a:cs typeface="Times New Roman" panose="02020603050405020304" pitchFamily="18" charset="0"/>
              </a:rPr>
              <a:t>На стінах Софіївського собору знайдені таємні графіті. </a:t>
            </a:r>
            <a:r>
              <a:rPr lang="ru-RU" sz="2400" dirty="0">
                <a:solidFill>
                  <a:schemeClr val="tx1"/>
                </a:solidFill>
                <a:latin typeface="Times New Roman" panose="02020603050405020304" pitchFamily="18" charset="0"/>
                <a:cs typeface="Times New Roman" panose="02020603050405020304" pitchFamily="18" charset="0"/>
              </a:rPr>
              <a:t>Графіті Софії Київської писалися здебільшого церковнослов’янською мовою. Проте, у тих випадках, коли текст не передбачав сталої формули-кліше – люди писали так, як розмовляли. Ця мова не виникла на порожньому місці. </a:t>
            </a:r>
            <a:r>
              <a:rPr lang="ru-RU" sz="2400" dirty="0" err="1">
                <a:solidFill>
                  <a:schemeClr val="tx1"/>
                </a:solidFill>
                <a:latin typeface="Times New Roman" panose="02020603050405020304" pitchFamily="18" charset="0"/>
                <a:cs typeface="Times New Roman" panose="02020603050405020304" pitchFamily="18" charset="0"/>
              </a:rPr>
              <a:t>Це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був</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певний</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процес</a:t>
            </a:r>
            <a:r>
              <a:rPr lang="ru-RU" sz="2400" dirty="0">
                <a:solidFill>
                  <a:schemeClr val="tx1"/>
                </a:solidFill>
                <a:latin typeface="Times New Roman" panose="02020603050405020304" pitchFamily="18" charset="0"/>
                <a:cs typeface="Times New Roman" panose="02020603050405020304" pitchFamily="18" charset="0"/>
              </a:rPr>
              <a:t>, початки </a:t>
            </a:r>
            <a:r>
              <a:rPr lang="ru-RU" sz="2400" dirty="0" err="1">
                <a:solidFill>
                  <a:schemeClr val="tx1"/>
                </a:solidFill>
                <a:latin typeface="Times New Roman" panose="02020603050405020304" pitchFamily="18" charset="0"/>
                <a:cs typeface="Times New Roman" panose="02020603050405020304" pitchFamily="18" charset="0"/>
              </a:rPr>
              <a:t>якого</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фіксуються</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вже</a:t>
            </a:r>
            <a:r>
              <a:rPr lang="ru-RU" sz="2400" dirty="0">
                <a:solidFill>
                  <a:schemeClr val="tx1"/>
                </a:solidFill>
                <a:latin typeface="Times New Roman" panose="02020603050405020304" pitchFamily="18" charset="0"/>
                <a:cs typeface="Times New Roman" panose="02020603050405020304" pitchFamily="18" charset="0"/>
              </a:rPr>
              <a:t> у </a:t>
            </a:r>
            <a:r>
              <a:rPr lang="ru-RU" sz="2400" dirty="0" err="1">
                <a:solidFill>
                  <a:schemeClr val="tx1"/>
                </a:solidFill>
                <a:latin typeface="Times New Roman" panose="02020603050405020304" pitchFamily="18" charset="0"/>
                <a:cs typeface="Times New Roman" panose="02020603050405020304" pitchFamily="18" charset="0"/>
              </a:rPr>
              <a:t>писемних</a:t>
            </a:r>
            <a:r>
              <a:rPr lang="ru-RU" sz="2400" dirty="0">
                <a:solidFill>
                  <a:schemeClr val="tx1"/>
                </a:solidFill>
                <a:latin typeface="Times New Roman" panose="02020603050405020304" pitchFamily="18" charset="0"/>
                <a:cs typeface="Times New Roman" panose="02020603050405020304" pitchFamily="18" charset="0"/>
              </a:rPr>
              <a:t> та </a:t>
            </a:r>
            <a:r>
              <a:rPr lang="ru-RU" sz="2400" dirty="0" err="1">
                <a:solidFill>
                  <a:schemeClr val="tx1"/>
                </a:solidFill>
                <a:latin typeface="Times New Roman" panose="02020603050405020304" pitchFamily="18" charset="0"/>
                <a:cs typeface="Times New Roman" panose="02020603050405020304" pitchFamily="18" charset="0"/>
              </a:rPr>
              <a:t>епіграфічних</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пам’ятках</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від</a:t>
            </a:r>
            <a:r>
              <a:rPr lang="ru-RU" sz="2400" dirty="0">
                <a:solidFill>
                  <a:schemeClr val="tx1"/>
                </a:solidFill>
                <a:latin typeface="Times New Roman" panose="02020603050405020304" pitchFamily="18" charset="0"/>
                <a:cs typeface="Times New Roman" panose="02020603050405020304" pitchFamily="18" charset="0"/>
              </a:rPr>
              <a:t> ХІ </a:t>
            </a:r>
            <a:r>
              <a:rPr lang="ru-RU" sz="2400" dirty="0" err="1">
                <a:solidFill>
                  <a:schemeClr val="tx1"/>
                </a:solidFill>
                <a:latin typeface="Times New Roman" panose="02020603050405020304" pitchFamily="18" charset="0"/>
                <a:cs typeface="Times New Roman" panose="02020603050405020304" pitchFamily="18" charset="0"/>
              </a:rPr>
              <a:t>століття</a:t>
            </a:r>
            <a:r>
              <a:rPr lang="ru-RU" sz="2400" dirty="0">
                <a:solidFill>
                  <a:schemeClr val="tx1"/>
                </a:solidFill>
                <a:latin typeface="Times New Roman" panose="02020603050405020304" pitchFamily="18" charset="0"/>
                <a:cs typeface="Times New Roman" panose="02020603050405020304" pitchFamily="18" charset="0"/>
              </a:rPr>
              <a:t>. В </a:t>
            </a:r>
            <a:r>
              <a:rPr lang="ru-RU" sz="2400" dirty="0" err="1">
                <a:solidFill>
                  <a:schemeClr val="tx1"/>
                </a:solidFill>
                <a:latin typeface="Times New Roman" panose="02020603050405020304" pitchFamily="18" charset="0"/>
                <a:cs typeface="Times New Roman" panose="02020603050405020304" pitchFamily="18" charset="0"/>
              </a:rPr>
              <a:t>останніх</a:t>
            </a:r>
            <a:r>
              <a:rPr lang="ru-RU" sz="2400" dirty="0">
                <a:solidFill>
                  <a:schemeClr val="tx1"/>
                </a:solidFill>
                <a:latin typeface="Times New Roman" panose="02020603050405020304" pitchFamily="18" charset="0"/>
                <a:cs typeface="Times New Roman" panose="02020603050405020304" pitchFamily="18" charset="0"/>
              </a:rPr>
              <a:t> до </a:t>
            </a:r>
            <a:r>
              <a:rPr lang="ru-RU" sz="2400" dirty="0" err="1">
                <a:solidFill>
                  <a:schemeClr val="tx1"/>
                </a:solidFill>
                <a:latin typeface="Times New Roman" panose="02020603050405020304" pitchFamily="18" charset="0"/>
                <a:cs typeface="Times New Roman" panose="02020603050405020304" pitchFamily="18" charset="0"/>
              </a:rPr>
              <a:t>церковнослов’янського</a:t>
            </a:r>
            <a:r>
              <a:rPr lang="ru-RU" sz="2400" dirty="0">
                <a:solidFill>
                  <a:schemeClr val="tx1"/>
                </a:solidFill>
                <a:latin typeface="Times New Roman" panose="02020603050405020304" pitchFamily="18" charset="0"/>
                <a:cs typeface="Times New Roman" panose="02020603050405020304" pitchFamily="18" charset="0"/>
              </a:rPr>
              <a:t> тексту </a:t>
            </a:r>
            <a:r>
              <a:rPr lang="ru-RU" sz="2400" dirty="0" err="1">
                <a:solidFill>
                  <a:schemeClr val="tx1"/>
                </a:solidFill>
                <a:latin typeface="Times New Roman" panose="02020603050405020304" pitchFamily="18" charset="0"/>
                <a:cs typeface="Times New Roman" panose="02020603050405020304" pitchFamily="18" charset="0"/>
              </a:rPr>
              <a:t>потрапляли</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елементи</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розмовної</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мови</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які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прийнято</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називати</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староукраїнською</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що</a:t>
            </a:r>
            <a:r>
              <a:rPr lang="ru-RU" sz="2400" dirty="0">
                <a:solidFill>
                  <a:schemeClr val="tx1"/>
                </a:solidFill>
                <a:latin typeface="Times New Roman" panose="02020603050405020304" pitchFamily="18" charset="0"/>
                <a:cs typeface="Times New Roman" panose="02020603050405020304" pitchFamily="18" charset="0"/>
              </a:rPr>
              <a:t> й </a:t>
            </a:r>
            <a:r>
              <a:rPr lang="ru-RU" sz="2400" dirty="0" err="1">
                <a:solidFill>
                  <a:schemeClr val="tx1"/>
                </a:solidFill>
                <a:latin typeface="Times New Roman" panose="02020603050405020304" pitchFamily="18" charset="0"/>
                <a:cs typeface="Times New Roman" panose="02020603050405020304" pitchFamily="18" charset="0"/>
              </a:rPr>
              <a:t>дозволяє</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робити</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висновок</a:t>
            </a:r>
            <a:r>
              <a:rPr lang="ru-RU" sz="2400" dirty="0">
                <a:solidFill>
                  <a:schemeClr val="tx1"/>
                </a:solidFill>
                <a:latin typeface="Times New Roman" panose="02020603050405020304" pitchFamily="18" charset="0"/>
                <a:cs typeface="Times New Roman" panose="02020603050405020304" pitchFamily="18" charset="0"/>
              </a:rPr>
              <a:t> про те, </a:t>
            </a:r>
            <a:r>
              <a:rPr lang="ru-RU" sz="2400" dirty="0" err="1">
                <a:solidFill>
                  <a:schemeClr val="tx1"/>
                </a:solidFill>
                <a:latin typeface="Times New Roman" panose="02020603050405020304" pitchFamily="18" charset="0"/>
                <a:cs typeface="Times New Roman" panose="02020603050405020304" pitchFamily="18" charset="0"/>
              </a:rPr>
              <a:t>що</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саме</a:t>
            </a:r>
            <a:r>
              <a:rPr lang="ru-RU" sz="2400" dirty="0">
                <a:solidFill>
                  <a:schemeClr val="tx1"/>
                </a:solidFill>
                <a:latin typeface="Times New Roman" panose="02020603050405020304" pitchFamily="18" charset="0"/>
                <a:cs typeface="Times New Roman" panose="02020603050405020304" pitchFamily="18" charset="0"/>
              </a:rPr>
              <a:t> нею </a:t>
            </a:r>
            <a:r>
              <a:rPr lang="ru-RU" sz="2400" dirty="0" err="1">
                <a:solidFill>
                  <a:schemeClr val="tx1"/>
                </a:solidFill>
                <a:latin typeface="Times New Roman" panose="02020603050405020304" pitchFamily="18" charset="0"/>
                <a:cs typeface="Times New Roman" panose="02020603050405020304" pitchFamily="18" charset="0"/>
              </a:rPr>
              <a:t>розмовляло</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населення</a:t>
            </a:r>
            <a:r>
              <a:rPr lang="ru-RU" sz="2400" dirty="0">
                <a:solidFill>
                  <a:schemeClr val="tx1"/>
                </a:solidFill>
                <a:latin typeface="Times New Roman" panose="02020603050405020304" pitchFamily="18" charset="0"/>
                <a:cs typeface="Times New Roman" panose="02020603050405020304" pitchFamily="18" charset="0"/>
              </a:rPr>
              <a:t>.</a:t>
            </a:r>
          </a:p>
          <a:p>
            <a:pPr algn="just">
              <a:lnSpc>
                <a:spcPct val="150000"/>
              </a:lnSpc>
            </a:pPr>
            <a:r>
              <a:rPr lang="ru-RU" sz="2400" dirty="0" err="1">
                <a:solidFill>
                  <a:schemeClr val="tx1"/>
                </a:solidFill>
                <a:latin typeface="Times New Roman" panose="02020603050405020304" pitchFamily="18" charset="0"/>
                <a:cs typeface="Times New Roman" panose="02020603050405020304" pitchFamily="18" charset="0"/>
              </a:rPr>
              <a:t>Розглянемо</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ці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вкраплення</a:t>
            </a:r>
            <a:r>
              <a:rPr lang="ru-RU" sz="2400" dirty="0">
                <a:solidFill>
                  <a:schemeClr val="tx1"/>
                </a:solidFill>
                <a:latin typeface="Times New Roman" panose="02020603050405020304" pitchFamily="18" charset="0"/>
                <a:cs typeface="Times New Roman" panose="02020603050405020304" pitchFamily="18" charset="0"/>
              </a:rPr>
              <a:t> на </a:t>
            </a:r>
            <a:r>
              <a:rPr lang="ru-RU" sz="2400" dirty="0" err="1">
                <a:solidFill>
                  <a:schemeClr val="tx1"/>
                </a:solidFill>
                <a:latin typeface="Times New Roman" panose="02020603050405020304" pitchFamily="18" charset="0"/>
                <a:cs typeface="Times New Roman" panose="02020603050405020304" pitchFamily="18" charset="0"/>
              </a:rPr>
              <a:t>конкретних</a:t>
            </a:r>
            <a:r>
              <a:rPr lang="ru-RU" sz="2400" dirty="0">
                <a:solidFill>
                  <a:schemeClr val="tx1"/>
                </a:solidFill>
                <a:latin typeface="Times New Roman" panose="02020603050405020304" pitchFamily="18" charset="0"/>
                <a:cs typeface="Times New Roman" panose="02020603050405020304" pitchFamily="18" charset="0"/>
              </a:rPr>
              <a:t> прикладах:</a:t>
            </a:r>
          </a:p>
          <a:p>
            <a:endParaRPr lang="uk-UA" sz="2400" i="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4965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4FE16CE-91CE-8F71-33A6-8DED0A6485C8}"/>
              </a:ext>
            </a:extLst>
          </p:cNvPr>
          <p:cNvSpPr>
            <a:spLocks noGrp="1"/>
          </p:cNvSpPr>
          <p:nvPr>
            <p:ph type="title"/>
          </p:nvPr>
        </p:nvSpPr>
        <p:spPr>
          <a:xfrm>
            <a:off x="1750992" y="484795"/>
            <a:ext cx="10200862" cy="1280890"/>
          </a:xfrm>
        </p:spPr>
        <p:txBody>
          <a:bodyPr>
            <a:noAutofit/>
          </a:bodyPr>
          <a:lstStyle/>
          <a:p>
            <a:pPr algn="ctr"/>
            <a:r>
              <a:rPr lang="uk-UA" sz="4400" b="1" i="1" dirty="0">
                <a:solidFill>
                  <a:schemeClr val="tx1"/>
                </a:solidFill>
                <a:latin typeface="Times New Roman" panose="02020603050405020304" pitchFamily="18" charset="0"/>
                <a:cs typeface="Times New Roman" panose="02020603050405020304" pitchFamily="18" charset="0"/>
              </a:rPr>
              <a:t>Графіті поховання Ярослава Мудрого</a:t>
            </a:r>
          </a:p>
        </p:txBody>
      </p:sp>
      <p:sp>
        <p:nvSpPr>
          <p:cNvPr id="3" name="Місце для вмісту 2">
            <a:extLst>
              <a:ext uri="{FF2B5EF4-FFF2-40B4-BE49-F238E27FC236}">
                <a16:creationId xmlns:a16="http://schemas.microsoft.com/office/drawing/2014/main" id="{352F7520-0DAD-FDF2-8A04-4DC07AD00BDD}"/>
              </a:ext>
            </a:extLst>
          </p:cNvPr>
          <p:cNvSpPr>
            <a:spLocks noGrp="1"/>
          </p:cNvSpPr>
          <p:nvPr>
            <p:ph idx="1"/>
          </p:nvPr>
        </p:nvSpPr>
        <p:spPr>
          <a:xfrm>
            <a:off x="627492" y="1325026"/>
            <a:ext cx="6223931" cy="5362102"/>
          </a:xfrm>
        </p:spPr>
        <p:txBody>
          <a:bodyPr>
            <a:noAutofit/>
          </a:bodyPr>
          <a:lstStyle/>
          <a:p>
            <a:pPr algn="just">
              <a:lnSpc>
                <a:spcPct val="170000"/>
              </a:lnSpc>
            </a:pPr>
            <a:r>
              <a:rPr lang="ru-RU" sz="1700" b="0" i="0" dirty="0">
                <a:solidFill>
                  <a:schemeClr val="tx1"/>
                </a:solidFill>
                <a:effectLst/>
                <a:latin typeface="Times New Roman" panose="02020603050405020304" pitchFamily="18" charset="0"/>
                <a:cs typeface="Times New Roman" panose="02020603050405020304" pitchFamily="18" charset="0"/>
              </a:rPr>
              <a:t>«У 6562-ге (1054 році) місяця лютого 20-го успіння царя нашого в неділю у тиждень мученика Феодора». Напис повідомляє про поховання 20 лютого 1054 року в Софійському соборі князя Ярослава Мудрого.</a:t>
            </a:r>
          </a:p>
          <a:p>
            <a:pPr algn="just">
              <a:lnSpc>
                <a:spcPct val="170000"/>
              </a:lnSpc>
            </a:pPr>
            <a:r>
              <a:rPr lang="uk-UA" sz="1700" dirty="0">
                <a:solidFill>
                  <a:schemeClr val="tx1"/>
                </a:solidFill>
                <a:latin typeface="Times New Roman" panose="02020603050405020304" pitchFamily="18" charset="0"/>
                <a:cs typeface="Times New Roman" panose="02020603050405020304" pitchFamily="18" charset="0"/>
              </a:rPr>
              <a:t>Помер Ярослав Мудрий 20.02.1054 року у Вишгороді. Ця дата, приведена у Іпатіївському літописі, не приймається всіма дослідниками. Дискусію навколо точної дати смерті Ярослава Мудрого не можна вважати закінченою. Графіті на стіні собору </a:t>
            </a:r>
            <a:r>
              <a:rPr lang="uk-UA" sz="1700" dirty="0" err="1">
                <a:solidFill>
                  <a:schemeClr val="tx1"/>
                </a:solidFill>
                <a:latin typeface="Times New Roman" panose="02020603050405020304" pitchFamily="18" charset="0"/>
                <a:cs typeface="Times New Roman" panose="02020603050405020304" pitchFamily="18" charset="0"/>
              </a:rPr>
              <a:t>св</a:t>
            </a:r>
            <a:r>
              <a:rPr lang="uk-UA" sz="1700" dirty="0">
                <a:solidFill>
                  <a:schemeClr val="tx1"/>
                </a:solidFill>
                <a:latin typeface="Times New Roman" panose="02020603050405020304" pitchFamily="18" charset="0"/>
                <a:cs typeface="Times New Roman" panose="02020603050405020304" pitchFamily="18" charset="0"/>
              </a:rPr>
              <a:t>. Софії з вказівкою на точну дату смерті також немає поки – що однозначної інтерпретації.</a:t>
            </a:r>
          </a:p>
        </p:txBody>
      </p:sp>
      <p:pic>
        <p:nvPicPr>
          <p:cNvPr id="5" name="Рисунок 4">
            <a:extLst>
              <a:ext uri="{FF2B5EF4-FFF2-40B4-BE49-F238E27FC236}">
                <a16:creationId xmlns:a16="http://schemas.microsoft.com/office/drawing/2014/main" id="{F416CCA1-FEBA-BDCC-DEBD-9569537D1487}"/>
              </a:ext>
            </a:extLst>
          </p:cNvPr>
          <p:cNvPicPr>
            <a:picLocks noChangeAspect="1"/>
          </p:cNvPicPr>
          <p:nvPr/>
        </p:nvPicPr>
        <p:blipFill>
          <a:blip r:embed="rId2"/>
          <a:stretch>
            <a:fillRect/>
          </a:stretch>
        </p:blipFill>
        <p:spPr>
          <a:xfrm>
            <a:off x="7265991" y="1863136"/>
            <a:ext cx="4833708" cy="3429300"/>
          </a:xfrm>
          <a:prstGeom prst="rect">
            <a:avLst/>
          </a:prstGeom>
        </p:spPr>
      </p:pic>
    </p:spTree>
    <p:extLst>
      <p:ext uri="{BB962C8B-B14F-4D97-AF65-F5344CB8AC3E}">
        <p14:creationId xmlns:p14="http://schemas.microsoft.com/office/powerpoint/2010/main" val="28376575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A5435EC-3A2E-537A-9BD4-03250163C58A}"/>
              </a:ext>
            </a:extLst>
          </p:cNvPr>
          <p:cNvSpPr>
            <a:spLocks noGrp="1"/>
          </p:cNvSpPr>
          <p:nvPr>
            <p:ph type="title"/>
          </p:nvPr>
        </p:nvSpPr>
        <p:spPr>
          <a:xfrm>
            <a:off x="1531875" y="315570"/>
            <a:ext cx="10487189" cy="1280890"/>
          </a:xfrm>
        </p:spPr>
        <p:txBody>
          <a:bodyPr>
            <a:noAutofit/>
          </a:bodyPr>
          <a:lstStyle/>
          <a:p>
            <a:pPr algn="ctr"/>
            <a:r>
              <a:rPr lang="uk-UA" sz="4400" b="1" i="1" dirty="0">
                <a:latin typeface="Times New Roman" panose="02020603050405020304" pitchFamily="18" charset="0"/>
                <a:cs typeface="Times New Roman" panose="02020603050405020304" pitchFamily="18" charset="0"/>
              </a:rPr>
              <a:t>Графіті </a:t>
            </a:r>
            <a:r>
              <a:rPr lang="uk-UA" sz="4400" b="1" i="1" dirty="0">
                <a:solidFill>
                  <a:schemeClr val="tx1"/>
                </a:solidFill>
                <a:latin typeface="Times New Roman" panose="02020603050405020304" pitchFamily="18" charset="0"/>
                <a:cs typeface="Times New Roman" panose="02020603050405020304" pitchFamily="18" charset="0"/>
              </a:rPr>
              <a:t>поховання князя Всеволода Ярославовича </a:t>
            </a:r>
            <a:endParaRPr lang="uk-UA" sz="4400" b="1" i="1" dirty="0">
              <a:latin typeface="Times New Roman" panose="02020603050405020304" pitchFamily="18" charset="0"/>
              <a:cs typeface="Times New Roman" panose="02020603050405020304" pitchFamily="18" charset="0"/>
            </a:endParaRPr>
          </a:p>
        </p:txBody>
      </p:sp>
      <p:sp>
        <p:nvSpPr>
          <p:cNvPr id="3" name="Місце для вмісту 2">
            <a:extLst>
              <a:ext uri="{FF2B5EF4-FFF2-40B4-BE49-F238E27FC236}">
                <a16:creationId xmlns:a16="http://schemas.microsoft.com/office/drawing/2014/main" id="{665B34F6-424F-E791-C9A8-EF0E4F5B18E0}"/>
              </a:ext>
            </a:extLst>
          </p:cNvPr>
          <p:cNvSpPr>
            <a:spLocks noGrp="1"/>
          </p:cNvSpPr>
          <p:nvPr>
            <p:ph idx="1"/>
          </p:nvPr>
        </p:nvSpPr>
        <p:spPr>
          <a:xfrm>
            <a:off x="834696" y="1596460"/>
            <a:ext cx="7154759" cy="4617396"/>
          </a:xfrm>
        </p:spPr>
        <p:txBody>
          <a:bodyPr>
            <a:normAutofit/>
          </a:bodyPr>
          <a:lstStyle/>
          <a:p>
            <a:pPr marL="0" indent="0" algn="just">
              <a:lnSpc>
                <a:spcPct val="150000"/>
              </a:lnSpc>
              <a:buNone/>
            </a:pPr>
            <a:r>
              <a:rPr lang="ru-RU" sz="2400" b="0" i="0" dirty="0">
                <a:solidFill>
                  <a:schemeClr val="tx1"/>
                </a:solidFill>
                <a:effectLst/>
                <a:latin typeface="Times New Roman" panose="02020603050405020304" pitchFamily="18" charset="0"/>
                <a:cs typeface="Times New Roman" panose="02020603050405020304" pitchFamily="18" charset="0"/>
              </a:rPr>
              <a:t>	</a:t>
            </a:r>
            <a:r>
              <a:rPr lang="ru-RU" sz="2200" b="0" i="0" dirty="0">
                <a:solidFill>
                  <a:schemeClr val="tx1"/>
                </a:solidFill>
                <a:effectLst/>
                <a:latin typeface="Times New Roman" panose="02020603050405020304" pitchFamily="18" charset="0"/>
                <a:cs typeface="Times New Roman" panose="02020603050405020304" pitchFamily="18" charset="0"/>
              </a:rPr>
              <a:t>«У великий четвер рака (саркофаг) поставлена була, для Андрія, руського князя благого, а Дмитро писав, дружинник його місяця квітня у 14-те, а (князь) був середою помер по обіді». Запис повідомляє про поховання 14 квітня 1092 року в Софійському соборі князя Всеволода Ярославича, названого у тексті хресним ім’ям </a:t>
            </a:r>
            <a:r>
              <a:rPr lang="ru-RU" sz="2200" b="0" i="0" dirty="0" err="1">
                <a:solidFill>
                  <a:schemeClr val="tx1"/>
                </a:solidFill>
                <a:effectLst/>
                <a:latin typeface="Times New Roman" panose="02020603050405020304" pitchFamily="18" charset="0"/>
                <a:cs typeface="Times New Roman" panose="02020603050405020304" pitchFamily="18" charset="0"/>
              </a:rPr>
              <a:t>Андрій</a:t>
            </a:r>
            <a:r>
              <a:rPr lang="ru-RU" sz="2200" b="0" i="0" dirty="0">
                <a:solidFill>
                  <a:schemeClr val="tx1"/>
                </a:solidFill>
                <a:effectLst/>
                <a:latin typeface="Times New Roman" panose="02020603050405020304" pitchFamily="18" charset="0"/>
                <a:cs typeface="Times New Roman" panose="02020603050405020304" pitchFamily="18" charset="0"/>
              </a:rPr>
              <a:t>.</a:t>
            </a:r>
            <a:endParaRPr lang="uk-UA" sz="2200" dirty="0">
              <a:solidFill>
                <a:schemeClr val="tx1"/>
              </a:solidFill>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3AD66B9A-F878-97B2-73BA-06D27BFCE279}"/>
              </a:ext>
            </a:extLst>
          </p:cNvPr>
          <p:cNvPicPr>
            <a:picLocks noChangeAspect="1"/>
          </p:cNvPicPr>
          <p:nvPr/>
        </p:nvPicPr>
        <p:blipFill>
          <a:blip r:embed="rId2"/>
          <a:stretch>
            <a:fillRect/>
          </a:stretch>
        </p:blipFill>
        <p:spPr>
          <a:xfrm>
            <a:off x="8125539" y="1770238"/>
            <a:ext cx="3893525" cy="4778344"/>
          </a:xfrm>
          <a:prstGeom prst="rect">
            <a:avLst/>
          </a:prstGeom>
        </p:spPr>
      </p:pic>
    </p:spTree>
    <p:extLst>
      <p:ext uri="{BB962C8B-B14F-4D97-AF65-F5344CB8AC3E}">
        <p14:creationId xmlns:p14="http://schemas.microsoft.com/office/powerpoint/2010/main" val="21566525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6516870-DA9C-092A-6108-FE4E90D9B7A1}"/>
              </a:ext>
            </a:extLst>
          </p:cNvPr>
          <p:cNvSpPr>
            <a:spLocks noGrp="1"/>
          </p:cNvSpPr>
          <p:nvPr>
            <p:ph type="title"/>
          </p:nvPr>
        </p:nvSpPr>
        <p:spPr>
          <a:xfrm>
            <a:off x="2375674" y="427197"/>
            <a:ext cx="8911687" cy="1280890"/>
          </a:xfrm>
        </p:spPr>
        <p:txBody>
          <a:bodyPr>
            <a:normAutofit/>
          </a:bodyPr>
          <a:lstStyle/>
          <a:p>
            <a:pPr algn="ctr"/>
            <a:r>
              <a:rPr lang="uk-UA" sz="4400" b="1" i="1" dirty="0">
                <a:solidFill>
                  <a:schemeClr val="tx1"/>
                </a:solidFill>
                <a:latin typeface="Times New Roman" panose="02020603050405020304" pitchFamily="18" charset="0"/>
                <a:cs typeface="Times New Roman" panose="02020603050405020304" pitchFamily="18" charset="0"/>
              </a:rPr>
              <a:t>Графіті прокляття Ростислава</a:t>
            </a:r>
          </a:p>
        </p:txBody>
      </p:sp>
      <p:sp>
        <p:nvSpPr>
          <p:cNvPr id="3" name="Місце для вмісту 2">
            <a:extLst>
              <a:ext uri="{FF2B5EF4-FFF2-40B4-BE49-F238E27FC236}">
                <a16:creationId xmlns:a16="http://schemas.microsoft.com/office/drawing/2014/main" id="{E76D92E1-2A51-FF43-B866-3ED88D986FED}"/>
              </a:ext>
            </a:extLst>
          </p:cNvPr>
          <p:cNvSpPr>
            <a:spLocks noGrp="1"/>
          </p:cNvSpPr>
          <p:nvPr>
            <p:ph idx="1"/>
          </p:nvPr>
        </p:nvSpPr>
        <p:spPr>
          <a:xfrm>
            <a:off x="609600" y="1615724"/>
            <a:ext cx="4830617" cy="4475805"/>
          </a:xfrm>
        </p:spPr>
        <p:txBody>
          <a:bodyPr>
            <a:normAutofit/>
          </a:bodyPr>
          <a:lstStyle/>
          <a:p>
            <a:pPr marL="0" indent="0" algn="just">
              <a:lnSpc>
                <a:spcPct val="160000"/>
              </a:lnSpc>
              <a:buNone/>
            </a:pPr>
            <a:r>
              <a:rPr lang="ru-RU" sz="2400" b="0" i="0" dirty="0">
                <a:solidFill>
                  <a:srgbClr val="1F2124"/>
                </a:solidFill>
                <a:effectLst/>
                <a:latin typeface="Times New Roman" panose="02020603050405020304" pitchFamily="18" charset="0"/>
                <a:cs typeface="Times New Roman" panose="02020603050405020304" pitchFamily="18" charset="0"/>
              </a:rPr>
              <a:t>	</a:t>
            </a:r>
            <a:r>
              <a:rPr lang="ru-RU" sz="2200" b="0" i="0" dirty="0">
                <a:solidFill>
                  <a:srgbClr val="1F2124"/>
                </a:solidFill>
                <a:effectLst/>
                <a:latin typeface="Times New Roman" panose="02020603050405020304" pitchFamily="18" charset="0"/>
                <a:cs typeface="Times New Roman" panose="02020603050405020304" pitchFamily="18" charset="0"/>
              </a:rPr>
              <a:t>На цьому написі, де ідеться про князя, який втопився, хтось із киян затер дату смерті, вочеви</a:t>
            </a:r>
            <a:r>
              <a:rPr lang="ru-RU" sz="2200" dirty="0">
                <a:solidFill>
                  <a:srgbClr val="1F2124"/>
                </a:solidFill>
                <a:latin typeface="Times New Roman" panose="02020603050405020304" pitchFamily="18" charset="0"/>
                <a:cs typeface="Times New Roman" panose="02020603050405020304" pitchFamily="18" charset="0"/>
              </a:rPr>
              <a:t>дь</a:t>
            </a:r>
            <a:r>
              <a:rPr lang="ru-RU" sz="2200" b="0" i="0" dirty="0">
                <a:solidFill>
                  <a:srgbClr val="1F2124"/>
                </a:solidFill>
                <a:effectLst/>
                <a:latin typeface="Times New Roman" panose="02020603050405020304" pitchFamily="18" charset="0"/>
                <a:cs typeface="Times New Roman" panose="02020603050405020304" pitchFamily="18" charset="0"/>
              </a:rPr>
              <a:t>, це було зроблено свідомо. А поруч мілкими літерами написане прокляття: «Да не буде </a:t>
            </a:r>
            <a:r>
              <a:rPr lang="ru-RU" sz="2200" b="0" i="0" dirty="0" err="1">
                <a:solidFill>
                  <a:srgbClr val="1F2124"/>
                </a:solidFill>
                <a:effectLst/>
                <a:latin typeface="Times New Roman" panose="02020603050405020304" pitchFamily="18" charset="0"/>
                <a:cs typeface="Times New Roman" panose="02020603050405020304" pitchFamily="18" charset="0"/>
              </a:rPr>
              <a:t>прийнято</a:t>
            </a:r>
            <a:r>
              <a:rPr lang="ru-RU" sz="2200" b="0" i="0" dirty="0">
                <a:solidFill>
                  <a:srgbClr val="1F2124"/>
                </a:solidFill>
                <a:effectLst/>
                <a:latin typeface="Times New Roman" panose="02020603050405020304" pitchFamily="18" charset="0"/>
                <a:cs typeface="Times New Roman" panose="02020603050405020304" pitchFamily="18" charset="0"/>
              </a:rPr>
              <a:t> Ростислава (до Царства небесного)».</a:t>
            </a:r>
          </a:p>
        </p:txBody>
      </p:sp>
      <p:pic>
        <p:nvPicPr>
          <p:cNvPr id="5" name="Рисунок 4">
            <a:extLst>
              <a:ext uri="{FF2B5EF4-FFF2-40B4-BE49-F238E27FC236}">
                <a16:creationId xmlns:a16="http://schemas.microsoft.com/office/drawing/2014/main" id="{49A24A3B-A531-664D-6432-A62B0254B55C}"/>
              </a:ext>
            </a:extLst>
          </p:cNvPr>
          <p:cNvPicPr>
            <a:picLocks noChangeAspect="1"/>
          </p:cNvPicPr>
          <p:nvPr/>
        </p:nvPicPr>
        <p:blipFill>
          <a:blip r:embed="rId2"/>
          <a:stretch>
            <a:fillRect/>
          </a:stretch>
        </p:blipFill>
        <p:spPr>
          <a:xfrm>
            <a:off x="5542174" y="1855870"/>
            <a:ext cx="6434054" cy="3754877"/>
          </a:xfrm>
          <a:prstGeom prst="rect">
            <a:avLst/>
          </a:prstGeom>
        </p:spPr>
      </p:pic>
    </p:spTree>
    <p:extLst>
      <p:ext uri="{BB962C8B-B14F-4D97-AF65-F5344CB8AC3E}">
        <p14:creationId xmlns:p14="http://schemas.microsoft.com/office/powerpoint/2010/main" val="39123351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F67CDD0-66E3-AAFB-1CD7-72912B1D712B}"/>
              </a:ext>
            </a:extLst>
          </p:cNvPr>
          <p:cNvSpPr>
            <a:spLocks noGrp="1"/>
          </p:cNvSpPr>
          <p:nvPr>
            <p:ph type="title"/>
          </p:nvPr>
        </p:nvSpPr>
        <p:spPr>
          <a:xfrm>
            <a:off x="1855732" y="443077"/>
            <a:ext cx="8911687" cy="1280890"/>
          </a:xfrm>
        </p:spPr>
        <p:txBody>
          <a:bodyPr>
            <a:normAutofit/>
          </a:bodyPr>
          <a:lstStyle/>
          <a:p>
            <a:pPr algn="ctr"/>
            <a:r>
              <a:rPr lang="uk-UA" sz="4400" b="1" i="1" dirty="0">
                <a:solidFill>
                  <a:schemeClr val="tx1"/>
                </a:solidFill>
                <a:latin typeface="Times New Roman" panose="02020603050405020304" pitchFamily="18" charset="0"/>
                <a:cs typeface="Times New Roman" panose="02020603050405020304" pitchFamily="18" charset="0"/>
              </a:rPr>
              <a:t>Таємна бібліотека собору</a:t>
            </a:r>
          </a:p>
        </p:txBody>
      </p:sp>
      <p:sp>
        <p:nvSpPr>
          <p:cNvPr id="3" name="Місце для вмісту 2">
            <a:extLst>
              <a:ext uri="{FF2B5EF4-FFF2-40B4-BE49-F238E27FC236}">
                <a16:creationId xmlns:a16="http://schemas.microsoft.com/office/drawing/2014/main" id="{C511C8E2-B094-04DF-FA2C-60BBD1DF568E}"/>
              </a:ext>
            </a:extLst>
          </p:cNvPr>
          <p:cNvSpPr>
            <a:spLocks noGrp="1"/>
          </p:cNvSpPr>
          <p:nvPr>
            <p:ph idx="1"/>
          </p:nvPr>
        </p:nvSpPr>
        <p:spPr>
          <a:xfrm>
            <a:off x="890016" y="1377696"/>
            <a:ext cx="11009375" cy="5096255"/>
          </a:xfrm>
        </p:spPr>
        <p:txBody>
          <a:bodyPr>
            <a:normAutofit fontScale="92500" lnSpcReduction="20000"/>
          </a:bodyPr>
          <a:lstStyle/>
          <a:p>
            <a:pPr marL="0" indent="0" algn="just">
              <a:lnSpc>
                <a:spcPct val="150000"/>
              </a:lnSpc>
              <a:buNone/>
            </a:pPr>
            <a:r>
              <a:rPr lang="uk-UA" sz="2400" kern="100" spc="1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Також таємничості цього собору набуває його бібліотека, яка була зібрана Ярославом Мудрим, але при сучасних дослідженнях бібліотеки не знайшли, вона мовби провалилася крізь землю, наразі невідомо де вона знаходиться. Історики сперечаються над цим питанням є чотири версії де вона може бути:</a:t>
            </a:r>
          </a:p>
          <a:p>
            <a:pPr marL="457200" indent="-457200" algn="just">
              <a:lnSpc>
                <a:spcPct val="150000"/>
              </a:lnSpc>
              <a:buFont typeface="+mj-lt"/>
              <a:buAutoNum type="arabicPeriod"/>
            </a:pPr>
            <a:r>
              <a:rPr lang="uk-UA" sz="2400" kern="100" spc="1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Лавра</a:t>
            </a:r>
          </a:p>
          <a:p>
            <a:pPr marL="457200" indent="-457200" algn="just">
              <a:lnSpc>
                <a:spcPct val="150000"/>
              </a:lnSpc>
              <a:buFont typeface="+mj-lt"/>
              <a:buAutoNum type="arabicPeriod"/>
            </a:pPr>
            <a:r>
              <a:rPr lang="uk-UA" sz="2400" kern="100"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Софія Київська</a:t>
            </a:r>
          </a:p>
          <a:p>
            <a:pPr marL="457200" indent="-457200" algn="just">
              <a:lnSpc>
                <a:spcPct val="150000"/>
              </a:lnSpc>
              <a:buFont typeface="+mj-lt"/>
              <a:buAutoNum type="arabicPeriod"/>
            </a:pPr>
            <a:r>
              <a:rPr lang="uk-UA" sz="2400" kern="100" spc="1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Видубицький монастир</a:t>
            </a:r>
          </a:p>
          <a:p>
            <a:pPr marL="457200" indent="-457200" algn="just">
              <a:lnSpc>
                <a:spcPct val="150000"/>
              </a:lnSpc>
              <a:buFont typeface="+mj-lt"/>
              <a:buAutoNum type="arabicPeriod"/>
            </a:pPr>
            <a:r>
              <a:rPr lang="uk-UA" sz="2400" kern="100"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Межигірський монастир</a:t>
            </a:r>
          </a:p>
          <a:p>
            <a:pPr marL="0" indent="0" algn="just">
              <a:lnSpc>
                <a:spcPct val="150000"/>
              </a:lnSpc>
              <a:buNone/>
            </a:pPr>
            <a:r>
              <a:rPr lang="uk-UA" sz="2400" kern="100" spc="1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Можливо цю бібліотеку знайшли уже дуже давно, а її книги зараз по всьо</a:t>
            </a:r>
            <a:r>
              <a:rPr lang="uk-UA" sz="2400" kern="100"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му світу, або ж вона згоріла при пожежі 1240 року.</a:t>
            </a:r>
            <a:endParaRPr lang="uk-UA" sz="2400" kern="100" spc="1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uk-UA"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uk-UA" dirty="0"/>
          </a:p>
        </p:txBody>
      </p:sp>
    </p:spTree>
    <p:extLst>
      <p:ext uri="{BB962C8B-B14F-4D97-AF65-F5344CB8AC3E}">
        <p14:creationId xmlns:p14="http://schemas.microsoft.com/office/powerpoint/2010/main" val="10238813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1FD8E5-7EA0-B948-D51E-A11C9AC76BA3}"/>
              </a:ext>
            </a:extLst>
          </p:cNvPr>
          <p:cNvSpPr>
            <a:spLocks noGrp="1"/>
          </p:cNvSpPr>
          <p:nvPr>
            <p:ph type="title"/>
          </p:nvPr>
        </p:nvSpPr>
        <p:spPr>
          <a:xfrm>
            <a:off x="1640156" y="556016"/>
            <a:ext cx="8911687" cy="1280890"/>
          </a:xfrm>
        </p:spPr>
        <p:txBody>
          <a:bodyPr>
            <a:noAutofit/>
          </a:bodyPr>
          <a:lstStyle/>
          <a:p>
            <a:pPr algn="ctr"/>
            <a:r>
              <a:rPr lang="uk-UA" sz="4400" b="1" i="1" dirty="0">
                <a:solidFill>
                  <a:schemeClr val="tx1"/>
                </a:solidFill>
                <a:latin typeface="Times New Roman" panose="02020603050405020304" pitchFamily="18" charset="0"/>
                <a:cs typeface="Times New Roman" panose="02020603050405020304" pitchFamily="18" charset="0"/>
              </a:rPr>
              <a:t>Загадковий мармуровий саркофаг</a:t>
            </a:r>
          </a:p>
        </p:txBody>
      </p:sp>
      <p:sp>
        <p:nvSpPr>
          <p:cNvPr id="3" name="Місце для вмісту 2">
            <a:extLst>
              <a:ext uri="{FF2B5EF4-FFF2-40B4-BE49-F238E27FC236}">
                <a16:creationId xmlns:a16="http://schemas.microsoft.com/office/drawing/2014/main" id="{89C859FD-7845-83E6-429E-C3BEEB8EAE08}"/>
              </a:ext>
            </a:extLst>
          </p:cNvPr>
          <p:cNvSpPr>
            <a:spLocks noGrp="1"/>
          </p:cNvSpPr>
          <p:nvPr>
            <p:ph idx="1"/>
          </p:nvPr>
        </p:nvSpPr>
        <p:spPr>
          <a:xfrm>
            <a:off x="585216" y="1331068"/>
            <a:ext cx="6831584" cy="5526932"/>
          </a:xfrm>
        </p:spPr>
        <p:txBody>
          <a:bodyPr>
            <a:normAutofit fontScale="70000" lnSpcReduction="20000"/>
          </a:bodyPr>
          <a:lstStyle/>
          <a:p>
            <a:pPr marL="0" indent="0" algn="just">
              <a:lnSpc>
                <a:spcPct val="170000"/>
              </a:lnSpc>
              <a:buNone/>
            </a:pPr>
            <a:r>
              <a:rPr lang="uk-UA" sz="2600" b="0" i="1" dirty="0">
                <a:solidFill>
                  <a:schemeClr val="tx1"/>
                </a:solidFill>
                <a:effectLst/>
                <a:latin typeface="Times New Roman" panose="02020603050405020304" pitchFamily="18" charset="0"/>
                <a:cs typeface="Times New Roman" panose="02020603050405020304" pitchFamily="18" charset="0"/>
              </a:rPr>
              <a:t>	</a:t>
            </a:r>
            <a:r>
              <a:rPr lang="uk-UA" sz="2600" b="0" dirty="0">
                <a:solidFill>
                  <a:schemeClr val="tx1"/>
                </a:solidFill>
                <a:effectLst/>
                <a:latin typeface="Times New Roman" panose="02020603050405020304" pitchFamily="18" charset="0"/>
                <a:cs typeface="Times New Roman" panose="02020603050405020304" pitchFamily="18" charset="0"/>
              </a:rPr>
              <a:t>У Софійському соборі знаходиться білий мармуровий саркофаг Ярослава Мудрого, в якому нині зберігаються рештки невідомої жінки, що жила понад 900 років тому. Раніше у саркофазі зберігалися кістки двох скелетів – жіночого та чоловічого, останній найімовірніше належав Ярославові. Але після відкриття саркофагу для проведення досліджень у 2008 році виявилося, що скелет князя зник. Сучасні дослідники вважають, що рештки Ярослава Мудрого могли бути вивезені до США під час Другої світової. Тоді, тікаючи з Києва, священики забрали з собою найдавнішу храмову святиню — ікону Миколи Мокрого та частину богослужебної бібліотеки. За однією із версій, рештки великого князя зберігаються у Церкві Святої Трійці у Нью-Йорку, де знаходиться нині ікона Миколая Мокрого.</a:t>
            </a:r>
          </a:p>
          <a:p>
            <a:endParaRPr lang="uk-UA" dirty="0"/>
          </a:p>
        </p:txBody>
      </p:sp>
      <p:pic>
        <p:nvPicPr>
          <p:cNvPr id="5" name="Рисунок 4">
            <a:extLst>
              <a:ext uri="{FF2B5EF4-FFF2-40B4-BE49-F238E27FC236}">
                <a16:creationId xmlns:a16="http://schemas.microsoft.com/office/drawing/2014/main" id="{90931408-048C-89F1-6A5C-8C9CF46990A5}"/>
              </a:ext>
            </a:extLst>
          </p:cNvPr>
          <p:cNvPicPr>
            <a:picLocks noChangeAspect="1"/>
          </p:cNvPicPr>
          <p:nvPr/>
        </p:nvPicPr>
        <p:blipFill>
          <a:blip r:embed="rId2"/>
          <a:stretch>
            <a:fillRect/>
          </a:stretch>
        </p:blipFill>
        <p:spPr>
          <a:xfrm>
            <a:off x="7573818" y="1331068"/>
            <a:ext cx="4485238" cy="5346823"/>
          </a:xfrm>
          <a:prstGeom prst="rect">
            <a:avLst/>
          </a:prstGeom>
        </p:spPr>
      </p:pic>
    </p:spTree>
    <p:extLst>
      <p:ext uri="{BB962C8B-B14F-4D97-AF65-F5344CB8AC3E}">
        <p14:creationId xmlns:p14="http://schemas.microsoft.com/office/powerpoint/2010/main" val="27944091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31635F-EC52-FC15-C665-709C5CCFE1E6}"/>
              </a:ext>
            </a:extLst>
          </p:cNvPr>
          <p:cNvSpPr>
            <a:spLocks noGrp="1"/>
          </p:cNvSpPr>
          <p:nvPr>
            <p:ph type="title"/>
          </p:nvPr>
        </p:nvSpPr>
        <p:spPr>
          <a:xfrm>
            <a:off x="4147121" y="641944"/>
            <a:ext cx="8911687" cy="1280890"/>
          </a:xfrm>
        </p:spPr>
        <p:txBody>
          <a:bodyPr>
            <a:normAutofit/>
          </a:bodyPr>
          <a:lstStyle/>
          <a:p>
            <a:pPr algn="ctr"/>
            <a:r>
              <a:rPr lang="uk-UA" sz="4400" b="1" i="1" dirty="0">
                <a:latin typeface="Times New Roman" panose="02020603050405020304" pitchFamily="18" charset="0"/>
                <a:cs typeface="Times New Roman" panose="02020603050405020304" pitchFamily="18" charset="0"/>
              </a:rPr>
              <a:t>Дзвіниця Мазепи</a:t>
            </a:r>
          </a:p>
        </p:txBody>
      </p:sp>
      <p:sp>
        <p:nvSpPr>
          <p:cNvPr id="3" name="Місце для вмісту 2">
            <a:extLst>
              <a:ext uri="{FF2B5EF4-FFF2-40B4-BE49-F238E27FC236}">
                <a16:creationId xmlns:a16="http://schemas.microsoft.com/office/drawing/2014/main" id="{4D22B9B1-E1C7-D493-587B-C8EAE4BE60A2}"/>
              </a:ext>
            </a:extLst>
          </p:cNvPr>
          <p:cNvSpPr>
            <a:spLocks noGrp="1"/>
          </p:cNvSpPr>
          <p:nvPr>
            <p:ph idx="1"/>
          </p:nvPr>
        </p:nvSpPr>
        <p:spPr>
          <a:xfrm>
            <a:off x="426428" y="1493196"/>
            <a:ext cx="4767157" cy="5288603"/>
          </a:xfrm>
        </p:spPr>
        <p:txBody>
          <a:bodyPr>
            <a:normAutofit/>
          </a:bodyPr>
          <a:lstStyle/>
          <a:p>
            <a:pPr algn="just">
              <a:lnSpc>
                <a:spcPct val="150000"/>
              </a:lnSpc>
            </a:pPr>
            <a:r>
              <a:rPr lang="uk-UA" sz="1900" b="0" dirty="0">
                <a:solidFill>
                  <a:schemeClr val="tx1"/>
                </a:solidFill>
                <a:effectLst/>
                <a:latin typeface="Times New Roman" panose="02020603050405020304" pitchFamily="18" charset="0"/>
                <a:cs typeface="Times New Roman" panose="02020603050405020304" pitchFamily="18" charset="0"/>
              </a:rPr>
              <a:t>Дзвіниця Софії Київської зведена у 1706 році коштом гетьмана Івана Мазепи. Досі тут зберігається великий бронзовий дзвін «Мазепа», виготовлений у 1705 році. Це один з двадцяти дзвонів, розміщених колись у дзвіниці. Заввишки 1,25 м, він важить 13 тонн і є найстарішим із збережених до нині. На дзвоні красується герб Мазепи</a:t>
            </a:r>
            <a:r>
              <a:rPr lang="uk-UA" b="0" dirty="0">
                <a:solidFill>
                  <a:schemeClr val="tx1"/>
                </a:solidFill>
                <a:effectLst/>
                <a:latin typeface="Times New Roman" panose="02020603050405020304" pitchFamily="18" charset="0"/>
                <a:cs typeface="Times New Roman" panose="02020603050405020304" pitchFamily="18" charset="0"/>
              </a:rPr>
              <a:t>.</a:t>
            </a:r>
            <a:endParaRPr lang="uk-UA" dirty="0">
              <a:solidFill>
                <a:schemeClr val="tx1"/>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5193585" y="2209800"/>
            <a:ext cx="6998415" cy="4648201"/>
          </a:xfrm>
          <a:prstGeom prst="rect">
            <a:avLst/>
          </a:prstGeom>
        </p:spPr>
      </p:pic>
    </p:spTree>
    <p:extLst>
      <p:ext uri="{BB962C8B-B14F-4D97-AF65-F5344CB8AC3E}">
        <p14:creationId xmlns:p14="http://schemas.microsoft.com/office/powerpoint/2010/main" val="23113904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BED124E1-9A0F-91EC-A4A1-A8ACA9C38F2E}"/>
              </a:ext>
            </a:extLst>
          </p:cNvPr>
          <p:cNvSpPr>
            <a:spLocks noGrp="1"/>
          </p:cNvSpPr>
          <p:nvPr>
            <p:ph idx="1"/>
          </p:nvPr>
        </p:nvSpPr>
        <p:spPr>
          <a:xfrm>
            <a:off x="6534149" y="1895474"/>
            <a:ext cx="5495926" cy="4829176"/>
          </a:xfrm>
        </p:spPr>
        <p:txBody>
          <a:bodyPr>
            <a:normAutofit/>
          </a:bodyPr>
          <a:lstStyle/>
          <a:p>
            <a:pPr marL="0" indent="0" algn="just">
              <a:lnSpc>
                <a:spcPct val="150000"/>
              </a:lnSpc>
              <a:spcBef>
                <a:spcPts val="0"/>
              </a:spcBef>
              <a:buNone/>
            </a:pPr>
            <a:r>
              <a:rPr lang="uk-UA" sz="1400" dirty="0">
                <a:solidFill>
                  <a:schemeClr val="tx1"/>
                </a:solidFill>
                <a:latin typeface="Times New Roman" panose="02020603050405020304" pitchFamily="18" charset="0"/>
                <a:cs typeface="Times New Roman" panose="02020603050405020304" pitchFamily="18" charset="0"/>
              </a:rPr>
              <a:t>	</a:t>
            </a:r>
            <a:r>
              <a:rPr lang="uk-UA" dirty="0">
                <a:solidFill>
                  <a:schemeClr val="tx1"/>
                </a:solidFill>
                <a:latin typeface="Times New Roman" panose="02020603050405020304" pitchFamily="18" charset="0"/>
                <a:cs typeface="Times New Roman" panose="02020603050405020304" pitchFamily="18" charset="0"/>
              </a:rPr>
              <a:t>При створенні проєкту, дізналася та розширила знання про Софійський собор. </a:t>
            </a:r>
          </a:p>
          <a:p>
            <a:pPr marL="0" indent="0" algn="just">
              <a:lnSpc>
                <a:spcPct val="150000"/>
              </a:lnSpc>
              <a:spcBef>
                <a:spcPts val="0"/>
              </a:spcBef>
              <a:buNone/>
            </a:pPr>
            <a:r>
              <a:rPr lang="uk-UA" dirty="0">
                <a:solidFill>
                  <a:schemeClr val="tx1"/>
                </a:solidFill>
                <a:latin typeface="Times New Roman" panose="02020603050405020304" pitchFamily="18" charset="0"/>
                <a:cs typeface="Times New Roman" panose="02020603050405020304" pitchFamily="18" charset="0"/>
              </a:rPr>
              <a:t>	Собор  є унікальною культурно-історичною пам'яткою. Національним заповідником, який занесений до Списку всесвітньої спадщини ЮНЕСКО. Найвеличніша споруда «Софія Київська» – Софійський собор, храм на честь  Божої Мудрості. </a:t>
            </a:r>
            <a:r>
              <a:rPr lang="uk-UA" kern="1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Це </a:t>
            </a:r>
            <a:r>
              <a:rPr lang="ru-RU" dirty="0" err="1">
                <a:solidFill>
                  <a:schemeClr val="tx1"/>
                </a:solidFill>
                <a:latin typeface="Times New Roman" panose="02020603050405020304" pitchFamily="18" charset="0"/>
                <a:cs typeface="Times New Roman" panose="02020603050405020304" pitchFamily="18" charset="0"/>
              </a:rPr>
              <a:t>неоціненне</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надбання</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людства</a:t>
            </a:r>
            <a:r>
              <a:rPr lang="ru-RU" dirty="0">
                <a:solidFill>
                  <a:schemeClr val="tx1"/>
                </a:solidFill>
                <a:latin typeface="Times New Roman" panose="02020603050405020304" pitchFamily="18" charset="0"/>
                <a:cs typeface="Times New Roman" panose="02020603050405020304" pitchFamily="18" charset="0"/>
              </a:rPr>
              <a:t>, без </a:t>
            </a:r>
            <a:r>
              <a:rPr lang="ru-RU" dirty="0" err="1">
                <a:solidFill>
                  <a:schemeClr val="tx1"/>
                </a:solidFill>
                <a:latin typeface="Times New Roman" panose="02020603050405020304" pitchFamily="18" charset="0"/>
                <a:cs typeface="Times New Roman" panose="02020603050405020304" pitchFamily="18" charset="0"/>
              </a:rPr>
              <a:t>якого</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неможливо</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уявити</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собі</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світової</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культури</a:t>
            </a:r>
            <a:r>
              <a:rPr lang="ru-RU" dirty="0">
                <a:solidFill>
                  <a:schemeClr val="tx1"/>
                </a:solidFill>
                <a:latin typeface="Times New Roman" panose="02020603050405020304" pitchFamily="18" charset="0"/>
                <a:cs typeface="Times New Roman" panose="02020603050405020304" pitchFamily="18" charset="0"/>
              </a:rPr>
              <a:t>. Ми </a:t>
            </a:r>
            <a:r>
              <a:rPr lang="ru-RU" dirty="0" err="1">
                <a:solidFill>
                  <a:schemeClr val="tx1"/>
                </a:solidFill>
                <a:latin typeface="Times New Roman" panose="02020603050405020304" pitchFamily="18" charset="0"/>
                <a:cs typeface="Times New Roman" panose="02020603050405020304" pitchFamily="18" charset="0"/>
              </a:rPr>
              <a:t>пишаємось</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культурними</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здобутками</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своїх</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предків</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бо</a:t>
            </a:r>
            <a:r>
              <a:rPr lang="ru-RU" dirty="0">
                <a:solidFill>
                  <a:schemeClr val="tx1"/>
                </a:solidFill>
                <a:latin typeface="Times New Roman" panose="02020603050405020304" pitchFamily="18" charset="0"/>
                <a:cs typeface="Times New Roman" panose="02020603050405020304" pitchFamily="18" charset="0"/>
              </a:rPr>
              <a:t> в них ми </a:t>
            </a:r>
            <a:r>
              <a:rPr lang="ru-RU" dirty="0" err="1">
                <a:solidFill>
                  <a:schemeClr val="tx1"/>
                </a:solidFill>
                <a:latin typeface="Times New Roman" panose="02020603050405020304" pitchFamily="18" charset="0"/>
                <a:cs typeface="Times New Roman" panose="02020603050405020304" pitchFamily="18" charset="0"/>
              </a:rPr>
              <a:t>бачимо</a:t>
            </a:r>
            <a:r>
              <a:rPr lang="ru-RU" dirty="0">
                <a:solidFill>
                  <a:schemeClr val="tx1"/>
                </a:solidFill>
                <a:latin typeface="Times New Roman" panose="02020603050405020304" pitchFamily="18" charset="0"/>
                <a:cs typeface="Times New Roman" panose="02020603050405020304" pitchFamily="18" charset="0"/>
              </a:rPr>
              <a:t>  не </a:t>
            </a:r>
            <a:r>
              <a:rPr lang="ru-RU" dirty="0" err="1">
                <a:solidFill>
                  <a:schemeClr val="tx1"/>
                </a:solidFill>
                <a:latin typeface="Times New Roman" panose="02020603050405020304" pitchFamily="18" charset="0"/>
                <a:cs typeface="Times New Roman" panose="02020603050405020304" pitchFamily="18" charset="0"/>
              </a:rPr>
              <a:t>тільки</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своє</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минуле</a:t>
            </a:r>
            <a:r>
              <a:rPr lang="ru-RU" dirty="0">
                <a:solidFill>
                  <a:schemeClr val="tx1"/>
                </a:solidFill>
                <a:latin typeface="Times New Roman" panose="02020603050405020304" pitchFamily="18" charset="0"/>
                <a:cs typeface="Times New Roman" panose="02020603050405020304" pitchFamily="18" charset="0"/>
              </a:rPr>
              <a:t>, а й </a:t>
            </a:r>
            <a:r>
              <a:rPr lang="ru-RU" dirty="0" err="1">
                <a:solidFill>
                  <a:schemeClr val="tx1"/>
                </a:solidFill>
                <a:latin typeface="Times New Roman" panose="02020603050405020304" pitchFamily="18" charset="0"/>
                <a:cs typeface="Times New Roman" panose="02020603050405020304" pitchFamily="18" charset="0"/>
              </a:rPr>
              <a:t>сучасне</a:t>
            </a:r>
            <a:r>
              <a:rPr lang="ru-RU" dirty="0">
                <a:solidFill>
                  <a:schemeClr val="tx1"/>
                </a:solidFill>
                <a:latin typeface="Times New Roman" panose="02020603050405020304" pitchFamily="18" charset="0"/>
                <a:cs typeface="Times New Roman" panose="02020603050405020304" pitchFamily="18" charset="0"/>
              </a:rPr>
              <a:t> і </a:t>
            </a:r>
            <a:r>
              <a:rPr lang="ru-RU" dirty="0" err="1">
                <a:solidFill>
                  <a:schemeClr val="tx1"/>
                </a:solidFill>
                <a:latin typeface="Times New Roman" panose="02020603050405020304" pitchFamily="18" charset="0"/>
                <a:cs typeface="Times New Roman" panose="02020603050405020304" pitchFamily="18" charset="0"/>
              </a:rPr>
              <a:t>майбутнє</a:t>
            </a:r>
            <a:r>
              <a:rPr lang="ru-RU" dirty="0">
                <a:solidFill>
                  <a:schemeClr val="tx1"/>
                </a:solidFill>
                <a:latin typeface="Times New Roman" panose="02020603050405020304" pitchFamily="18" charset="0"/>
                <a:cs typeface="Times New Roman" panose="02020603050405020304" pitchFamily="18" charset="0"/>
              </a:rPr>
              <a:t>.</a:t>
            </a:r>
            <a:endParaRPr lang="uk-UA"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152845" y="133349"/>
            <a:ext cx="6086029" cy="4600575"/>
          </a:xfrm>
          <a:prstGeom prst="rect">
            <a:avLst/>
          </a:prstGeom>
        </p:spPr>
      </p:pic>
    </p:spTree>
    <p:extLst>
      <p:ext uri="{BB962C8B-B14F-4D97-AF65-F5344CB8AC3E}">
        <p14:creationId xmlns:p14="http://schemas.microsoft.com/office/powerpoint/2010/main" val="17270252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515535-EA3A-5381-F09F-F8DCDAC447AC}"/>
              </a:ext>
            </a:extLst>
          </p:cNvPr>
          <p:cNvSpPr>
            <a:spLocks noGrp="1"/>
          </p:cNvSpPr>
          <p:nvPr>
            <p:ph type="title"/>
          </p:nvPr>
        </p:nvSpPr>
        <p:spPr>
          <a:xfrm>
            <a:off x="1582332" y="198201"/>
            <a:ext cx="9743906" cy="1535349"/>
          </a:xfrm>
        </p:spPr>
        <p:txBody>
          <a:bodyPr>
            <a:noAutofit/>
          </a:bodyPr>
          <a:lstStyle/>
          <a:p>
            <a:pPr algn="ctr"/>
            <a:r>
              <a:rPr lang="uk-UA" sz="4400" b="1" dirty="0">
                <a:solidFill>
                  <a:schemeClr val="tx1"/>
                </a:solidFill>
                <a:latin typeface="Times New Roman" panose="02020603050405020304" pitchFamily="18" charset="0"/>
                <a:cs typeface="Times New Roman" panose="02020603050405020304" pitchFamily="18" charset="0"/>
              </a:rPr>
              <a:t>Софійський собор сьогодні</a:t>
            </a:r>
          </a:p>
        </p:txBody>
      </p:sp>
      <p:sp>
        <p:nvSpPr>
          <p:cNvPr id="3" name="Объект 2"/>
          <p:cNvSpPr>
            <a:spLocks noGrp="1"/>
          </p:cNvSpPr>
          <p:nvPr>
            <p:ph idx="1"/>
          </p:nvPr>
        </p:nvSpPr>
        <p:spPr/>
        <p:txBody>
          <a:bodyPr/>
          <a:lstStyle/>
          <a:p>
            <a:endParaRPr lang="ru-RU" dirty="0"/>
          </a:p>
        </p:txBody>
      </p:sp>
      <p:pic>
        <p:nvPicPr>
          <p:cNvPr id="4" name="Рисунок 3"/>
          <p:cNvPicPr>
            <a:picLocks noChangeAspect="1"/>
          </p:cNvPicPr>
          <p:nvPr/>
        </p:nvPicPr>
        <p:blipFill>
          <a:blip r:embed="rId2"/>
          <a:stretch>
            <a:fillRect/>
          </a:stretch>
        </p:blipFill>
        <p:spPr>
          <a:xfrm>
            <a:off x="4472220" y="929059"/>
            <a:ext cx="4181475" cy="2781314"/>
          </a:xfrm>
          <a:prstGeom prst="rect">
            <a:avLst/>
          </a:prstGeom>
        </p:spPr>
      </p:pic>
      <p:pic>
        <p:nvPicPr>
          <p:cNvPr id="6" name="Рисунок 5"/>
          <p:cNvPicPr>
            <a:picLocks noChangeAspect="1"/>
          </p:cNvPicPr>
          <p:nvPr/>
        </p:nvPicPr>
        <p:blipFill>
          <a:blip r:embed="rId3"/>
          <a:stretch>
            <a:fillRect/>
          </a:stretch>
        </p:blipFill>
        <p:spPr>
          <a:xfrm>
            <a:off x="94696" y="3836092"/>
            <a:ext cx="4361298" cy="3010387"/>
          </a:xfrm>
          <a:prstGeom prst="rect">
            <a:avLst/>
          </a:prstGeom>
        </p:spPr>
      </p:pic>
      <p:pic>
        <p:nvPicPr>
          <p:cNvPr id="8" name="Рисунок 7"/>
          <p:cNvPicPr>
            <a:picLocks noChangeAspect="1"/>
          </p:cNvPicPr>
          <p:nvPr/>
        </p:nvPicPr>
        <p:blipFill>
          <a:blip r:embed="rId4"/>
          <a:stretch>
            <a:fillRect/>
          </a:stretch>
        </p:blipFill>
        <p:spPr>
          <a:xfrm>
            <a:off x="8630684" y="3848194"/>
            <a:ext cx="3561315" cy="2998285"/>
          </a:xfrm>
          <a:prstGeom prst="rect">
            <a:avLst/>
          </a:prstGeom>
        </p:spPr>
      </p:pic>
      <p:pic>
        <p:nvPicPr>
          <p:cNvPr id="9" name="Рисунок 8"/>
          <p:cNvPicPr>
            <a:picLocks noChangeAspect="1"/>
          </p:cNvPicPr>
          <p:nvPr/>
        </p:nvPicPr>
        <p:blipFill>
          <a:blip r:embed="rId5"/>
          <a:stretch>
            <a:fillRect/>
          </a:stretch>
        </p:blipFill>
        <p:spPr>
          <a:xfrm>
            <a:off x="99889" y="932737"/>
            <a:ext cx="4372331" cy="2915457"/>
          </a:xfrm>
          <a:prstGeom prst="rect">
            <a:avLst/>
          </a:prstGeom>
        </p:spPr>
      </p:pic>
      <p:pic>
        <p:nvPicPr>
          <p:cNvPr id="10" name="Рисунок 9"/>
          <p:cNvPicPr>
            <a:picLocks noChangeAspect="1"/>
          </p:cNvPicPr>
          <p:nvPr/>
        </p:nvPicPr>
        <p:blipFill>
          <a:blip r:embed="rId6"/>
          <a:stretch>
            <a:fillRect/>
          </a:stretch>
        </p:blipFill>
        <p:spPr>
          <a:xfrm>
            <a:off x="4455994" y="3710373"/>
            <a:ext cx="4181475" cy="3136106"/>
          </a:xfrm>
          <a:prstGeom prst="rect">
            <a:avLst/>
          </a:prstGeom>
        </p:spPr>
      </p:pic>
      <p:pic>
        <p:nvPicPr>
          <p:cNvPr id="11" name="Рисунок 10"/>
          <p:cNvPicPr>
            <a:picLocks noChangeAspect="1"/>
          </p:cNvPicPr>
          <p:nvPr/>
        </p:nvPicPr>
        <p:blipFill rotWithShape="1">
          <a:blip r:embed="rId7"/>
          <a:srcRect l="8148" r="8056"/>
          <a:stretch/>
        </p:blipFill>
        <p:spPr>
          <a:xfrm>
            <a:off x="8630684" y="920635"/>
            <a:ext cx="3561315" cy="2936990"/>
          </a:xfrm>
          <a:prstGeom prst="rect">
            <a:avLst/>
          </a:prstGeom>
        </p:spPr>
      </p:pic>
    </p:spTree>
    <p:extLst>
      <p:ext uri="{BB962C8B-B14F-4D97-AF65-F5344CB8AC3E}">
        <p14:creationId xmlns:p14="http://schemas.microsoft.com/office/powerpoint/2010/main" val="12905215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Віхоть">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709</TotalTime>
  <Words>1086</Words>
  <Application>Microsoft Office PowerPoint</Application>
  <PresentationFormat>Широкий екран</PresentationFormat>
  <Paragraphs>43</Paragraphs>
  <Slides>14</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14</vt:i4>
      </vt:variant>
    </vt:vector>
  </HeadingPairs>
  <TitlesOfParts>
    <vt:vector size="20" baseType="lpstr">
      <vt:lpstr>Arial</vt:lpstr>
      <vt:lpstr>Century Gothic</vt:lpstr>
      <vt:lpstr>times new roman</vt:lpstr>
      <vt:lpstr>times new roman</vt:lpstr>
      <vt:lpstr>Wingdings 3</vt:lpstr>
      <vt:lpstr>Віхоть</vt:lpstr>
      <vt:lpstr>Софійський собор –  історична пам'ятка України</vt:lpstr>
      <vt:lpstr>План проєкту:</vt:lpstr>
      <vt:lpstr>Список використаних джерел</vt:lpstr>
      <vt:lpstr>Історія Софійського собору</vt:lpstr>
      <vt:lpstr>Перші літописні згадки про  «Софію Київську»</vt:lpstr>
      <vt:lpstr>Про що розповідають графіті «Софії Київської»</vt:lpstr>
      <vt:lpstr>Графіті поховання Ярослава Мудрого</vt:lpstr>
      <vt:lpstr>Графіті поховання князя Всеволода Ярославовича </vt:lpstr>
      <vt:lpstr>Графіті прокляття Ростислава</vt:lpstr>
      <vt:lpstr>Таємна бібліотека собору</vt:lpstr>
      <vt:lpstr>Загадковий мармуровий саркофаг</vt:lpstr>
      <vt:lpstr>Дзвіниця Мазепи</vt:lpstr>
      <vt:lpstr>Презентація PowerPoint</vt:lpstr>
      <vt:lpstr>Софійський собор сьогодні</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Дослідження побудови та історія Софіївського собору.</dc:title>
  <dc:creator>Анастасія Росінська</dc:creator>
  <cp:lastModifiedBy>Анастасія Росінська</cp:lastModifiedBy>
  <cp:revision>30</cp:revision>
  <dcterms:created xsi:type="dcterms:W3CDTF">2023-03-31T14:31:32Z</dcterms:created>
  <dcterms:modified xsi:type="dcterms:W3CDTF">2023-04-08T12:30:36Z</dcterms:modified>
</cp:coreProperties>
</file>