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17"/>
  </p:notesMasterIdLst>
  <p:sldIdLst>
    <p:sldId id="256" r:id="rId2"/>
    <p:sldId id="273" r:id="rId3"/>
    <p:sldId id="259" r:id="rId4"/>
    <p:sldId id="265" r:id="rId5"/>
    <p:sldId id="315" r:id="rId6"/>
    <p:sldId id="280" r:id="rId7"/>
    <p:sldId id="316" r:id="rId8"/>
    <p:sldId id="258" r:id="rId9"/>
    <p:sldId id="262" r:id="rId10"/>
    <p:sldId id="278" r:id="rId11"/>
    <p:sldId id="260" r:id="rId12"/>
    <p:sldId id="317" r:id="rId13"/>
    <p:sldId id="279" r:id="rId14"/>
    <p:sldId id="314" r:id="rId15"/>
    <p:sldId id="261" r:id="rId16"/>
  </p:sldIdLst>
  <p:sldSz cx="9144000" cy="5143500" type="screen16x9"/>
  <p:notesSz cx="6858000" cy="9144000"/>
  <p:embeddedFontLst>
    <p:embeddedFont>
      <p:font typeface="BenchNine" panose="020B0604020202020204" charset="0"/>
      <p:regular r:id="rId18"/>
      <p:bold r:id="rId19"/>
    </p:embeddedFont>
    <p:embeddedFont>
      <p:font typeface="Franklin Gothic Medium" panose="020B0603020102020204" pitchFamily="34" charset="0"/>
      <p:regular r:id="rId20"/>
      <p:italic r:id="rId21"/>
    </p:embeddedFont>
    <p:embeddedFont>
      <p:font typeface="Roboto Condensed" panose="020B0604020202020204" charset="0"/>
      <p:regular r:id="rId22"/>
      <p:bold r:id="rId23"/>
      <p:italic r:id="rId24"/>
      <p:boldItalic r:id="rId25"/>
    </p:embeddedFont>
    <p:embeddedFont>
      <p:font typeface="Roboto Mono" panose="020B0604020202020204" charset="0"/>
      <p:regular r:id="rId26"/>
      <p:bold r:id="rId27"/>
      <p:italic r:id="rId28"/>
      <p:boldItalic r:id="rId29"/>
    </p:embeddedFont>
    <p:embeddedFont>
      <p:font typeface="Roboto Mono Regular" panose="020B0604020202020204" charset="0"/>
      <p:regular r:id="rId30"/>
      <p:bold r:id="rId31"/>
      <p:italic r:id="rId32"/>
      <p:boldItalic r:id="rId3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61229B0A-E78A-43CC-8BB9-9C712B5B6B32}">
  <a:tblStyle styleId="{61229B0A-E78A-43CC-8BB9-9C712B5B6B32}" styleName="Table_0">
    <a:wholeTbl>
      <a:tcTxStyle b="off" i="off">
        <a:font>
          <a:latin typeface="Calibri"/>
          <a:ea typeface="Calibri"/>
          <a:cs typeface="Calibri"/>
        </a:font>
        <a:srgbClr val="000000"/>
      </a:tcTxStyle>
      <a:tcStyle>
        <a:tcBdr>
          <a:lef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48C63AC1-CDC3-4BEA-BECF-B7AFC4448270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31" autoAdjust="0"/>
    <p:restoredTop sz="94660"/>
  </p:normalViewPr>
  <p:slideViewPr>
    <p:cSldViewPr snapToGrid="0">
      <p:cViewPr varScale="1">
        <p:scale>
          <a:sx n="90" d="100"/>
          <a:sy n="90" d="100"/>
        </p:scale>
        <p:origin x="840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83212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70a378bcc7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70a378bcc7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g70a71bd9d4_2_8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9" name="Google Shape;2149;g70a71bd9d4_2_8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70a9dbe49f_0_127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70a9dbe49f_0_127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70a71bd9d4_2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1" name="Google Shape;361;g70a71bd9d4_2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70a378bcc7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70a378bcc7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g70a378bcc7_0_3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3" name="Google Shape;283;g70a378bcc7_0_3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8" name="Google Shape;2388;g70a71bd9d4_3_19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9" name="Google Shape;2389;g70a71bd9d4_3_19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70a378bcc7_0_3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1" name="Google Shape;241;g70a378bcc7_0_3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1508729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225" y="-12275"/>
            <a:ext cx="9150225" cy="5168100"/>
            <a:chOff x="-6225" y="-12275"/>
            <a:chExt cx="9150225" cy="5168100"/>
          </a:xfrm>
        </p:grpSpPr>
        <p:sp>
          <p:nvSpPr>
            <p:cNvPr id="10" name="Google Shape;10;p2"/>
            <p:cNvSpPr/>
            <p:nvPr/>
          </p:nvSpPr>
          <p:spPr>
            <a:xfrm>
              <a:off x="-6225" y="0"/>
              <a:ext cx="1007100" cy="514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0" y="0"/>
              <a:ext cx="1998600" cy="4049400"/>
            </a:xfrm>
            <a:prstGeom prst="rect">
              <a:avLst/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 rot="10800000">
              <a:off x="8844600" y="-12275"/>
              <a:ext cx="299400" cy="5168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ctrTitle"/>
          </p:nvPr>
        </p:nvSpPr>
        <p:spPr>
          <a:xfrm>
            <a:off x="1178000" y="2028600"/>
            <a:ext cx="5289000" cy="74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1178000" y="2698800"/>
            <a:ext cx="6603300" cy="41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  <a:defRPr sz="2000">
                <a:latin typeface="Roboto Mono"/>
                <a:ea typeface="Roboto Mono"/>
                <a:cs typeface="Roboto Mono"/>
                <a:sym typeface="Roboto Mono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>
  <p:cSld name="BLANK_1_1_1_1_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18"/>
          <p:cNvSpPr/>
          <p:nvPr/>
        </p:nvSpPr>
        <p:spPr>
          <a:xfrm>
            <a:off x="-6225" y="0"/>
            <a:ext cx="10071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18"/>
          <p:cNvSpPr/>
          <p:nvPr/>
        </p:nvSpPr>
        <p:spPr>
          <a:xfrm rot="10800000">
            <a:off x="5328600" y="-12275"/>
            <a:ext cx="3815400" cy="516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8"/>
          <p:cNvSpPr txBox="1">
            <a:spLocks noGrp="1"/>
          </p:cNvSpPr>
          <p:nvPr>
            <p:ph type="title"/>
          </p:nvPr>
        </p:nvSpPr>
        <p:spPr>
          <a:xfrm>
            <a:off x="3885425" y="1232241"/>
            <a:ext cx="45297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36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116" name="Google Shape;116;p18"/>
          <p:cNvSpPr txBox="1">
            <a:spLocks noGrp="1"/>
          </p:cNvSpPr>
          <p:nvPr>
            <p:ph type="subTitle" idx="1"/>
          </p:nvPr>
        </p:nvSpPr>
        <p:spPr>
          <a:xfrm>
            <a:off x="5153300" y="2714550"/>
            <a:ext cx="3261900" cy="76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SECTION_TITLE_AND_DESCRIPTION_2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1"/>
          <p:cNvSpPr/>
          <p:nvPr/>
        </p:nvSpPr>
        <p:spPr>
          <a:xfrm rot="10800000">
            <a:off x="6960600" y="-12275"/>
            <a:ext cx="2183400" cy="51681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7" name="Google Shape;147;p21"/>
          <p:cNvSpPr/>
          <p:nvPr/>
        </p:nvSpPr>
        <p:spPr>
          <a:xfrm>
            <a:off x="-6225" y="0"/>
            <a:ext cx="10071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p21"/>
          <p:cNvSpPr txBox="1">
            <a:spLocks noGrp="1"/>
          </p:cNvSpPr>
          <p:nvPr>
            <p:ph type="subTitle" idx="1"/>
          </p:nvPr>
        </p:nvSpPr>
        <p:spPr>
          <a:xfrm>
            <a:off x="5570775" y="1701075"/>
            <a:ext cx="2853300" cy="174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149" name="Google Shape;149;p21"/>
          <p:cNvSpPr txBox="1">
            <a:spLocks noGrp="1"/>
          </p:cNvSpPr>
          <p:nvPr>
            <p:ph type="title"/>
          </p:nvPr>
        </p:nvSpPr>
        <p:spPr>
          <a:xfrm>
            <a:off x="720000" y="1603825"/>
            <a:ext cx="1222800" cy="193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LANK_1_1_1_1_1_1_1_1_1">
    <p:bg>
      <p:bgPr>
        <a:solidFill>
          <a:schemeClr val="accent4"/>
        </a:solidFill>
        <a:effectLst/>
      </p:bgPr>
    </p:bg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6C4FF-7CEF-4D0A-8885-52D88CC840A8}" type="datetimeFigureOut">
              <a:rPr lang="ru-RU" smtClean="0">
                <a:solidFill>
                  <a:prstClr val="black"/>
                </a:solidFill>
              </a:rPr>
              <a:pPr/>
              <a:t>10.04.2023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22B81B-FEB2-47FC-B173-DA9AC7EA30AB}" type="slidenum">
              <a:rPr lang="ru-RU" smtClean="0">
                <a:solidFill>
                  <a:prstClr val="black"/>
                </a:solidFill>
              </a:rPr>
              <a:pPr/>
              <a:t>‹№›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  <p:extLst>
      <p:ext uri="{BB962C8B-B14F-4D97-AF65-F5344CB8AC3E}">
        <p14:creationId xmlns:p14="http://schemas.microsoft.com/office/powerpoint/2010/main" val="21388109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6;p3"/>
          <p:cNvGrpSpPr/>
          <p:nvPr/>
        </p:nvGrpSpPr>
        <p:grpSpPr>
          <a:xfrm>
            <a:off x="-6225" y="-12275"/>
            <a:ext cx="9150225" cy="5168100"/>
            <a:chOff x="-6225" y="-12275"/>
            <a:chExt cx="9150225" cy="5168100"/>
          </a:xfrm>
        </p:grpSpPr>
        <p:sp>
          <p:nvSpPr>
            <p:cNvPr id="17" name="Google Shape;17;p3"/>
            <p:cNvSpPr/>
            <p:nvPr/>
          </p:nvSpPr>
          <p:spPr>
            <a:xfrm>
              <a:off x="-6225" y="0"/>
              <a:ext cx="10071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8;p3"/>
            <p:cNvSpPr/>
            <p:nvPr/>
          </p:nvSpPr>
          <p:spPr>
            <a:xfrm rot="10800000">
              <a:off x="8844600" y="-12275"/>
              <a:ext cx="299400" cy="5168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119300" y="852350"/>
            <a:ext cx="4905300" cy="3438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oogle Shape;36;p7"/>
          <p:cNvGrpSpPr/>
          <p:nvPr/>
        </p:nvGrpSpPr>
        <p:grpSpPr>
          <a:xfrm>
            <a:off x="-6225" y="-12275"/>
            <a:ext cx="9150225" cy="5168100"/>
            <a:chOff x="-6225" y="-12275"/>
            <a:chExt cx="9150225" cy="5168100"/>
          </a:xfrm>
        </p:grpSpPr>
        <p:sp>
          <p:nvSpPr>
            <p:cNvPr id="37" name="Google Shape;37;p7"/>
            <p:cNvSpPr/>
            <p:nvPr/>
          </p:nvSpPr>
          <p:spPr>
            <a:xfrm>
              <a:off x="-6225" y="0"/>
              <a:ext cx="1007100" cy="514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7"/>
            <p:cNvSpPr/>
            <p:nvPr/>
          </p:nvSpPr>
          <p:spPr>
            <a:xfrm rot="10800000">
              <a:off x="8844600" y="-12275"/>
              <a:ext cx="299400" cy="5168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39;p7"/>
          <p:cNvSpPr/>
          <p:nvPr/>
        </p:nvSpPr>
        <p:spPr>
          <a:xfrm>
            <a:off x="0" y="0"/>
            <a:ext cx="7708500" cy="404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2982342" y="927000"/>
            <a:ext cx="3179100" cy="1314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ubTitle" idx="1"/>
          </p:nvPr>
        </p:nvSpPr>
        <p:spPr>
          <a:xfrm>
            <a:off x="2468675" y="2554674"/>
            <a:ext cx="4206600" cy="10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2pPr>
            <a:lvl3pPr lvl="2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3pPr>
            <a:lvl4pPr lvl="3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4pPr>
            <a:lvl5pPr lvl="4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5pPr>
            <a:lvl6pPr lvl="5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6pPr>
            <a:lvl7pPr lvl="6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7pPr>
            <a:lvl8pPr lvl="7" algn="ct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 sz="1400"/>
            </a:lvl8pPr>
            <a:lvl9pPr lvl="8" algn="ct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 sz="1400"/>
            </a:lvl9pPr>
          </a:lstStyle>
          <a:p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" name="Google Shape;45;p9"/>
          <p:cNvGrpSpPr/>
          <p:nvPr/>
        </p:nvGrpSpPr>
        <p:grpSpPr>
          <a:xfrm>
            <a:off x="-6225" y="-12275"/>
            <a:ext cx="9150225" cy="5168100"/>
            <a:chOff x="-6225" y="-12275"/>
            <a:chExt cx="9150225" cy="5168100"/>
          </a:xfrm>
        </p:grpSpPr>
        <p:sp>
          <p:nvSpPr>
            <p:cNvPr id="46" name="Google Shape;46;p9"/>
            <p:cNvSpPr/>
            <p:nvPr/>
          </p:nvSpPr>
          <p:spPr>
            <a:xfrm>
              <a:off x="-6225" y="0"/>
              <a:ext cx="10071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9"/>
            <p:cNvSpPr/>
            <p:nvPr/>
          </p:nvSpPr>
          <p:spPr>
            <a:xfrm rot="10800000">
              <a:off x="8844600" y="-12275"/>
              <a:ext cx="299400" cy="5168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1688875" y="1386675"/>
            <a:ext cx="57663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3027000" y="2991650"/>
            <a:ext cx="30900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0"/>
          <p:cNvSpPr/>
          <p:nvPr/>
        </p:nvSpPr>
        <p:spPr>
          <a:xfrm>
            <a:off x="-6225" y="0"/>
            <a:ext cx="10071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10"/>
          <p:cNvSpPr/>
          <p:nvPr/>
        </p:nvSpPr>
        <p:spPr>
          <a:xfrm>
            <a:off x="6963700" y="0"/>
            <a:ext cx="2180100" cy="3426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0"/>
          <p:cNvSpPr/>
          <p:nvPr/>
        </p:nvSpPr>
        <p:spPr>
          <a:xfrm>
            <a:off x="6963700" y="4800900"/>
            <a:ext cx="2180100" cy="3672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title"/>
          </p:nvPr>
        </p:nvSpPr>
        <p:spPr>
          <a:xfrm>
            <a:off x="720000" y="1603825"/>
            <a:ext cx="1821600" cy="1935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BLANK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oogle Shape;63;p13"/>
          <p:cNvGrpSpPr/>
          <p:nvPr/>
        </p:nvGrpSpPr>
        <p:grpSpPr>
          <a:xfrm>
            <a:off x="-6225" y="-12275"/>
            <a:ext cx="9150225" cy="5168100"/>
            <a:chOff x="-6225" y="-12275"/>
            <a:chExt cx="9150225" cy="5168100"/>
          </a:xfrm>
        </p:grpSpPr>
        <p:sp>
          <p:nvSpPr>
            <p:cNvPr id="64" name="Google Shape;64;p13"/>
            <p:cNvSpPr/>
            <p:nvPr/>
          </p:nvSpPr>
          <p:spPr>
            <a:xfrm>
              <a:off x="-6225" y="0"/>
              <a:ext cx="10071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13"/>
            <p:cNvSpPr/>
            <p:nvPr/>
          </p:nvSpPr>
          <p:spPr>
            <a:xfrm rot="10800000">
              <a:off x="8844600" y="-12275"/>
              <a:ext cx="299400" cy="51681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6" name="Google Shape;66;p13"/>
          <p:cNvSpPr txBox="1">
            <a:spLocks noGrp="1"/>
          </p:cNvSpPr>
          <p:nvPr>
            <p:ph type="title"/>
          </p:nvPr>
        </p:nvSpPr>
        <p:spPr>
          <a:xfrm>
            <a:off x="6492268" y="3066250"/>
            <a:ext cx="1931700" cy="36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200"/>
              <a:buNone/>
              <a:defRPr sz="14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1300"/>
              <a:buFont typeface="BenchNine"/>
              <a:buNone/>
              <a:defRPr sz="1300">
                <a:latin typeface="BenchNine"/>
                <a:ea typeface="BenchNine"/>
                <a:cs typeface="BenchNine"/>
                <a:sym typeface="BenchNi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300"/>
              <a:buFont typeface="BenchNine"/>
              <a:buNone/>
              <a:defRPr sz="1300">
                <a:latin typeface="BenchNine"/>
                <a:ea typeface="BenchNine"/>
                <a:cs typeface="BenchNine"/>
                <a:sym typeface="BenchNi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300"/>
              <a:buFont typeface="BenchNine"/>
              <a:buNone/>
              <a:defRPr sz="1300">
                <a:latin typeface="BenchNine"/>
                <a:ea typeface="BenchNine"/>
                <a:cs typeface="BenchNine"/>
                <a:sym typeface="BenchNi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300"/>
              <a:buFont typeface="BenchNine"/>
              <a:buNone/>
              <a:defRPr sz="1300">
                <a:latin typeface="BenchNine"/>
                <a:ea typeface="BenchNine"/>
                <a:cs typeface="BenchNine"/>
                <a:sym typeface="BenchNi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300"/>
              <a:buFont typeface="BenchNine"/>
              <a:buNone/>
              <a:defRPr sz="1300">
                <a:latin typeface="BenchNine"/>
                <a:ea typeface="BenchNine"/>
                <a:cs typeface="BenchNine"/>
                <a:sym typeface="BenchNi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300"/>
              <a:buFont typeface="BenchNine"/>
              <a:buNone/>
              <a:defRPr sz="1300">
                <a:latin typeface="BenchNine"/>
                <a:ea typeface="BenchNine"/>
                <a:cs typeface="BenchNine"/>
                <a:sym typeface="BenchNi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300"/>
              <a:buFont typeface="BenchNine"/>
              <a:buNone/>
              <a:defRPr sz="1300">
                <a:latin typeface="BenchNine"/>
                <a:ea typeface="BenchNine"/>
                <a:cs typeface="BenchNine"/>
                <a:sym typeface="BenchNi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300"/>
              <a:buFont typeface="BenchNine"/>
              <a:buNone/>
              <a:defRPr sz="1300">
                <a:latin typeface="BenchNine"/>
                <a:ea typeface="BenchNine"/>
                <a:cs typeface="BenchNine"/>
                <a:sym typeface="BenchNine"/>
              </a:defRPr>
            </a:lvl9pPr>
          </a:lstStyle>
          <a:p>
            <a:endParaRPr/>
          </a:p>
        </p:txBody>
      </p:sp>
      <p:sp>
        <p:nvSpPr>
          <p:cNvPr id="67" name="Google Shape;67;p13"/>
          <p:cNvSpPr txBox="1">
            <a:spLocks noGrp="1"/>
          </p:cNvSpPr>
          <p:nvPr>
            <p:ph type="subTitle" idx="1"/>
          </p:nvPr>
        </p:nvSpPr>
        <p:spPr>
          <a:xfrm>
            <a:off x="3855850" y="1924150"/>
            <a:ext cx="4568400" cy="1263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1800"/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 sz="1800"/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 sz="1800"/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 sz="1800"/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 sz="1800"/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 sz="1800"/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 sz="1800"/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 sz="1800"/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 sz="1800"/>
            </a:lvl9pPr>
          </a:lstStyle>
          <a:p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BLANK_1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4"/>
          <p:cNvSpPr/>
          <p:nvPr/>
        </p:nvSpPr>
        <p:spPr>
          <a:xfrm>
            <a:off x="720000" y="0"/>
            <a:ext cx="8424000" cy="40494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0" name="Google Shape;70;p14"/>
          <p:cNvGrpSpPr/>
          <p:nvPr/>
        </p:nvGrpSpPr>
        <p:grpSpPr>
          <a:xfrm>
            <a:off x="-6225" y="-12275"/>
            <a:ext cx="9150225" cy="5168100"/>
            <a:chOff x="-6225" y="-12275"/>
            <a:chExt cx="9150225" cy="5168100"/>
          </a:xfrm>
        </p:grpSpPr>
        <p:sp>
          <p:nvSpPr>
            <p:cNvPr id="71" name="Google Shape;71;p14"/>
            <p:cNvSpPr/>
            <p:nvPr/>
          </p:nvSpPr>
          <p:spPr>
            <a:xfrm>
              <a:off x="-6225" y="0"/>
              <a:ext cx="1007100" cy="514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14"/>
            <p:cNvSpPr/>
            <p:nvPr/>
          </p:nvSpPr>
          <p:spPr>
            <a:xfrm rot="10800000">
              <a:off x="8844600" y="-12275"/>
              <a:ext cx="299400" cy="5168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" name="Google Shape;73;p14"/>
          <p:cNvSpPr txBox="1">
            <a:spLocks noGrp="1"/>
          </p:cNvSpPr>
          <p:nvPr>
            <p:ph type="title"/>
          </p:nvPr>
        </p:nvSpPr>
        <p:spPr>
          <a:xfrm>
            <a:off x="1708929" y="540000"/>
            <a:ext cx="67140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600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4" name="Google Shape;74;p14"/>
          <p:cNvSpPr txBox="1">
            <a:spLocks noGrp="1"/>
          </p:cNvSpPr>
          <p:nvPr>
            <p:ph type="subTitle" idx="1"/>
          </p:nvPr>
        </p:nvSpPr>
        <p:spPr>
          <a:xfrm>
            <a:off x="2493950" y="837400"/>
            <a:ext cx="5928600" cy="491400"/>
          </a:xfrm>
          <a:prstGeom prst="rect">
            <a:avLst/>
          </a:prstGeom>
        </p:spPr>
        <p:txBody>
          <a:bodyPr spcFirstLastPara="1" wrap="square" lIns="91425" tIns="91425" rIns="36000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14"/>
          <p:cNvSpPr txBox="1">
            <a:spLocks noGrp="1"/>
          </p:cNvSpPr>
          <p:nvPr>
            <p:ph type="title" idx="2"/>
          </p:nvPr>
        </p:nvSpPr>
        <p:spPr>
          <a:xfrm>
            <a:off x="1708929" y="1328800"/>
            <a:ext cx="67140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600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6" name="Google Shape;76;p14"/>
          <p:cNvSpPr txBox="1">
            <a:spLocks noGrp="1"/>
          </p:cNvSpPr>
          <p:nvPr>
            <p:ph type="subTitle" idx="3"/>
          </p:nvPr>
        </p:nvSpPr>
        <p:spPr>
          <a:xfrm>
            <a:off x="2493950" y="1626200"/>
            <a:ext cx="5928600" cy="491400"/>
          </a:xfrm>
          <a:prstGeom prst="rect">
            <a:avLst/>
          </a:prstGeom>
        </p:spPr>
        <p:txBody>
          <a:bodyPr spcFirstLastPara="1" wrap="square" lIns="91425" tIns="91425" rIns="36000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14"/>
          <p:cNvSpPr txBox="1">
            <a:spLocks noGrp="1"/>
          </p:cNvSpPr>
          <p:nvPr>
            <p:ph type="title" idx="4"/>
          </p:nvPr>
        </p:nvSpPr>
        <p:spPr>
          <a:xfrm>
            <a:off x="1708929" y="2117600"/>
            <a:ext cx="67140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600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8" name="Google Shape;78;p14"/>
          <p:cNvSpPr txBox="1">
            <a:spLocks noGrp="1"/>
          </p:cNvSpPr>
          <p:nvPr>
            <p:ph type="subTitle" idx="5"/>
          </p:nvPr>
        </p:nvSpPr>
        <p:spPr>
          <a:xfrm>
            <a:off x="2493950" y="2415000"/>
            <a:ext cx="5928600" cy="491400"/>
          </a:xfrm>
          <a:prstGeom prst="rect">
            <a:avLst/>
          </a:prstGeom>
        </p:spPr>
        <p:txBody>
          <a:bodyPr spcFirstLastPara="1" wrap="square" lIns="91425" tIns="91425" rIns="36000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4"/>
          <p:cNvSpPr txBox="1">
            <a:spLocks noGrp="1"/>
          </p:cNvSpPr>
          <p:nvPr>
            <p:ph type="title" idx="6"/>
          </p:nvPr>
        </p:nvSpPr>
        <p:spPr>
          <a:xfrm>
            <a:off x="1708929" y="2906400"/>
            <a:ext cx="6714000" cy="42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36000" bIns="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2000" i="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80" name="Google Shape;80;p14"/>
          <p:cNvSpPr txBox="1">
            <a:spLocks noGrp="1"/>
          </p:cNvSpPr>
          <p:nvPr>
            <p:ph type="subTitle" idx="7"/>
          </p:nvPr>
        </p:nvSpPr>
        <p:spPr>
          <a:xfrm>
            <a:off x="2493950" y="3203800"/>
            <a:ext cx="5928600" cy="491400"/>
          </a:xfrm>
          <a:prstGeom prst="rect">
            <a:avLst/>
          </a:prstGeom>
        </p:spPr>
        <p:txBody>
          <a:bodyPr spcFirstLastPara="1" wrap="square" lIns="91425" tIns="91425" rIns="36000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algn="r" rtl="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algn="r" rtl="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ONE_COLUMN_TEXT_1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15"/>
          <p:cNvGrpSpPr/>
          <p:nvPr/>
        </p:nvGrpSpPr>
        <p:grpSpPr>
          <a:xfrm>
            <a:off x="-6225" y="-12275"/>
            <a:ext cx="9150225" cy="5168100"/>
            <a:chOff x="-6225" y="-12275"/>
            <a:chExt cx="9150225" cy="5168100"/>
          </a:xfrm>
        </p:grpSpPr>
        <p:sp>
          <p:nvSpPr>
            <p:cNvPr id="83" name="Google Shape;83;p15"/>
            <p:cNvSpPr/>
            <p:nvPr/>
          </p:nvSpPr>
          <p:spPr>
            <a:xfrm>
              <a:off x="-6225" y="0"/>
              <a:ext cx="1007100" cy="51435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5"/>
            <p:cNvSpPr/>
            <p:nvPr/>
          </p:nvSpPr>
          <p:spPr>
            <a:xfrm rot="10800000">
              <a:off x="8844600" y="-12275"/>
              <a:ext cx="299400" cy="51681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15"/>
          <p:cNvSpPr/>
          <p:nvPr/>
        </p:nvSpPr>
        <p:spPr>
          <a:xfrm>
            <a:off x="2216950" y="0"/>
            <a:ext cx="6908400" cy="5143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15"/>
          <p:cNvSpPr txBox="1">
            <a:spLocks noGrp="1"/>
          </p:cNvSpPr>
          <p:nvPr>
            <p:ph type="title"/>
          </p:nvPr>
        </p:nvSpPr>
        <p:spPr>
          <a:xfrm>
            <a:off x="2888450" y="804850"/>
            <a:ext cx="5535600" cy="1563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87" name="Google Shape;87;p15"/>
          <p:cNvSpPr txBox="1">
            <a:spLocks noGrp="1"/>
          </p:cNvSpPr>
          <p:nvPr>
            <p:ph type="subTitle" idx="1"/>
          </p:nvPr>
        </p:nvSpPr>
        <p:spPr>
          <a:xfrm>
            <a:off x="2888450" y="2469125"/>
            <a:ext cx="5096700" cy="2136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Roboto Condensed"/>
              <a:buNone/>
              <a:defRPr sz="28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ono Regular"/>
              <a:buChar char="●"/>
              <a:defRPr>
                <a:solidFill>
                  <a:schemeClr val="lt1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ono Regular"/>
              <a:buChar char="○"/>
              <a:defRPr>
                <a:solidFill>
                  <a:schemeClr val="lt1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ono Regular"/>
              <a:buChar char="■"/>
              <a:defRPr>
                <a:solidFill>
                  <a:schemeClr val="lt1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ono Regular"/>
              <a:buChar char="●"/>
              <a:defRPr>
                <a:solidFill>
                  <a:schemeClr val="lt1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ono Regular"/>
              <a:buChar char="○"/>
              <a:defRPr>
                <a:solidFill>
                  <a:schemeClr val="lt1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ono Regular"/>
              <a:buChar char="■"/>
              <a:defRPr>
                <a:solidFill>
                  <a:schemeClr val="lt1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ono Regular"/>
              <a:buChar char="●"/>
              <a:defRPr>
                <a:solidFill>
                  <a:schemeClr val="lt1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ono Regular"/>
              <a:buChar char="○"/>
              <a:defRPr>
                <a:solidFill>
                  <a:schemeClr val="lt1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Roboto Mono Regular"/>
              <a:buChar char="■"/>
              <a:defRPr>
                <a:solidFill>
                  <a:schemeClr val="lt1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5" r:id="rId4"/>
    <p:sldLayoutId id="2147483656" r:id="rId5"/>
    <p:sldLayoutId id="2147483658" r:id="rId6"/>
    <p:sldLayoutId id="2147483659" r:id="rId7"/>
    <p:sldLayoutId id="2147483660" r:id="rId8"/>
    <p:sldLayoutId id="2147483661" r:id="rId9"/>
    <p:sldLayoutId id="2147483664" r:id="rId10"/>
    <p:sldLayoutId id="2147483667" r:id="rId11"/>
    <p:sldLayoutId id="2147483670" r:id="rId12"/>
    <p:sldLayoutId id="2147483673" r:id="rId13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27"/>
          <p:cNvSpPr txBox="1">
            <a:spLocks noGrp="1"/>
          </p:cNvSpPr>
          <p:nvPr>
            <p:ph type="ctrTitle"/>
          </p:nvPr>
        </p:nvSpPr>
        <p:spPr>
          <a:xfrm>
            <a:off x="1944318" y="57395"/>
            <a:ext cx="6504305" cy="142713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 algn="ctr"/>
            <a:r>
              <a:rPr lang="uk-UA" dirty="0"/>
              <a:t>Гіпотези виникнення Сонячної системи </a:t>
            </a:r>
            <a:endParaRPr dirty="0"/>
          </a:p>
        </p:txBody>
      </p:sp>
      <p:sp>
        <p:nvSpPr>
          <p:cNvPr id="172" name="Google Shape;172;p27"/>
          <p:cNvSpPr txBox="1">
            <a:spLocks noGrp="1"/>
          </p:cNvSpPr>
          <p:nvPr>
            <p:ph type="subTitle" idx="1"/>
          </p:nvPr>
        </p:nvSpPr>
        <p:spPr>
          <a:xfrm>
            <a:off x="2061621" y="3141637"/>
            <a:ext cx="7082379" cy="79615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u="sng" dirty="0">
                <a:latin typeface="+mn-lt"/>
              </a:rPr>
              <a:t>Виконала: </a:t>
            </a:r>
            <a:r>
              <a:rPr lang="uk-UA" sz="1600" dirty="0">
                <a:latin typeface="+mn-lt"/>
              </a:rPr>
              <a:t>студентка ІІ курсу </a:t>
            </a:r>
            <a:r>
              <a:rPr lang="uk-UA" sz="1600" dirty="0" err="1">
                <a:latin typeface="+mn-lt"/>
              </a:rPr>
              <a:t>Процик</a:t>
            </a:r>
            <a:r>
              <a:rPr lang="uk-UA" sz="1600" dirty="0">
                <a:latin typeface="+mn-lt"/>
              </a:rPr>
              <a:t> Софія Володимирівна</a:t>
            </a:r>
          </a:p>
          <a:p>
            <a:pPr marL="0" indent="0"/>
            <a:r>
              <a:rPr lang="ru-RU" sz="1600" u="sng" dirty="0" err="1">
                <a:latin typeface="+mn-lt"/>
              </a:rPr>
              <a:t>Спеціальність</a:t>
            </a:r>
            <a:r>
              <a:rPr lang="ru-RU" sz="1600" dirty="0">
                <a:latin typeface="+mn-lt"/>
              </a:rPr>
              <a:t> 123 </a:t>
            </a:r>
            <a:r>
              <a:rPr lang="ru-RU" sz="1600" dirty="0" err="1">
                <a:latin typeface="+mn-lt"/>
              </a:rPr>
              <a:t>Комп’ютерна</a:t>
            </a:r>
            <a:r>
              <a:rPr lang="ru-RU" sz="1600" dirty="0">
                <a:latin typeface="+mn-lt"/>
              </a:rPr>
              <a:t> </a:t>
            </a:r>
            <a:r>
              <a:rPr lang="ru-RU" sz="1600" dirty="0" err="1">
                <a:latin typeface="+mn-lt"/>
              </a:rPr>
              <a:t>інженерія</a:t>
            </a:r>
            <a:endParaRPr lang="uk-UA" sz="1600" dirty="0">
              <a:latin typeface="+mn-lt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dirty="0">
                <a:latin typeface="+mn-lt"/>
              </a:rPr>
              <a:t> </a:t>
            </a:r>
            <a:r>
              <a:rPr lang="uk-UA" sz="1600" u="sng" dirty="0">
                <a:latin typeface="+mn-lt"/>
              </a:rPr>
              <a:t>Навчальний заклад: </a:t>
            </a:r>
            <a:r>
              <a:rPr lang="uk-UA" sz="1600" dirty="0">
                <a:latin typeface="+mn-lt"/>
              </a:rPr>
              <a:t>Відокремлений структурний підрозділ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dirty="0">
                <a:latin typeface="+mn-lt"/>
              </a:rPr>
              <a:t>«Бережанський фаховий коледж Національного університету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dirty="0">
                <a:latin typeface="+mn-lt"/>
              </a:rPr>
              <a:t>біоресурсів і природокористування України»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u="sng" dirty="0">
                <a:latin typeface="+mn-lt"/>
              </a:rPr>
              <a:t>Населений пункт: </a:t>
            </a:r>
            <a:r>
              <a:rPr lang="uk-UA" sz="1600" dirty="0">
                <a:latin typeface="+mn-lt"/>
              </a:rPr>
              <a:t>м. Бережани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1600" u="sng" dirty="0">
                <a:latin typeface="+mn-lt"/>
              </a:rPr>
              <a:t>Керівник: </a:t>
            </a:r>
            <a:r>
              <a:rPr lang="uk-UA" sz="1600" dirty="0" err="1">
                <a:latin typeface="+mn-lt"/>
              </a:rPr>
              <a:t>Ломницька</a:t>
            </a:r>
            <a:r>
              <a:rPr lang="uk-UA" sz="1600" dirty="0">
                <a:latin typeface="+mn-lt"/>
              </a:rPr>
              <a:t> Роксолана Ярославівна </a:t>
            </a:r>
            <a:endParaRPr lang="ru-RU" sz="1600" dirty="0">
              <a:latin typeface="+mn-lt"/>
            </a:endParaRPr>
          </a:p>
        </p:txBody>
      </p:sp>
      <p:grpSp>
        <p:nvGrpSpPr>
          <p:cNvPr id="173" name="Google Shape;173;p27"/>
          <p:cNvGrpSpPr/>
          <p:nvPr/>
        </p:nvGrpSpPr>
        <p:grpSpPr>
          <a:xfrm>
            <a:off x="454836" y="348188"/>
            <a:ext cx="96000" cy="4447149"/>
            <a:chOff x="288275" y="348188"/>
            <a:chExt cx="96000" cy="4447149"/>
          </a:xfrm>
        </p:grpSpPr>
        <p:grpSp>
          <p:nvGrpSpPr>
            <p:cNvPr id="174" name="Google Shape;174;p27"/>
            <p:cNvGrpSpPr/>
            <p:nvPr/>
          </p:nvGrpSpPr>
          <p:grpSpPr>
            <a:xfrm>
              <a:off x="288275" y="4408413"/>
              <a:ext cx="96000" cy="386925"/>
              <a:chOff x="288275" y="4466225"/>
              <a:chExt cx="96000" cy="386925"/>
            </a:xfrm>
          </p:grpSpPr>
          <p:cxnSp>
            <p:nvCxnSpPr>
              <p:cNvPr id="175" name="Google Shape;175;p27"/>
              <p:cNvCxnSpPr/>
              <p:nvPr/>
            </p:nvCxnSpPr>
            <p:spPr>
              <a:xfrm>
                <a:off x="288275" y="4466225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6" name="Google Shape;176;p27"/>
              <p:cNvCxnSpPr/>
              <p:nvPr/>
            </p:nvCxnSpPr>
            <p:spPr>
              <a:xfrm>
                <a:off x="288275" y="4595200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7" name="Google Shape;177;p27"/>
              <p:cNvCxnSpPr/>
              <p:nvPr/>
            </p:nvCxnSpPr>
            <p:spPr>
              <a:xfrm>
                <a:off x="288275" y="4724175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78" name="Google Shape;178;p27"/>
              <p:cNvCxnSpPr/>
              <p:nvPr/>
            </p:nvCxnSpPr>
            <p:spPr>
              <a:xfrm>
                <a:off x="288275" y="4853150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179" name="Google Shape;179;p27"/>
            <p:cNvCxnSpPr/>
            <p:nvPr/>
          </p:nvCxnSpPr>
          <p:spPr>
            <a:xfrm rot="10800000">
              <a:off x="336275" y="1603813"/>
              <a:ext cx="0" cy="19359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180" name="Google Shape;180;p27"/>
            <p:cNvGrpSpPr/>
            <p:nvPr/>
          </p:nvGrpSpPr>
          <p:grpSpPr>
            <a:xfrm>
              <a:off x="288275" y="348188"/>
              <a:ext cx="96000" cy="386925"/>
              <a:chOff x="288275" y="4466225"/>
              <a:chExt cx="96000" cy="386925"/>
            </a:xfrm>
          </p:grpSpPr>
          <p:cxnSp>
            <p:nvCxnSpPr>
              <p:cNvPr id="181" name="Google Shape;181;p27"/>
              <p:cNvCxnSpPr/>
              <p:nvPr/>
            </p:nvCxnSpPr>
            <p:spPr>
              <a:xfrm>
                <a:off x="288275" y="4466225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2" name="Google Shape;182;p27"/>
              <p:cNvCxnSpPr/>
              <p:nvPr/>
            </p:nvCxnSpPr>
            <p:spPr>
              <a:xfrm>
                <a:off x="288275" y="4595200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3" name="Google Shape;183;p27"/>
              <p:cNvCxnSpPr/>
              <p:nvPr/>
            </p:nvCxnSpPr>
            <p:spPr>
              <a:xfrm>
                <a:off x="288275" y="4724175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84" name="Google Shape;184;p27"/>
              <p:cNvCxnSpPr/>
              <p:nvPr/>
            </p:nvCxnSpPr>
            <p:spPr>
              <a:xfrm>
                <a:off x="288275" y="4853150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</p:spTree>
  </p:cSld>
  <p:clrMapOvr>
    <a:masterClrMapping/>
  </p:clrMapOvr>
  <p:transition spd="slow">
    <p:wip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3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92" name="Google Shape;2392;p49"/>
          <p:cNvGrpSpPr/>
          <p:nvPr/>
        </p:nvGrpSpPr>
        <p:grpSpPr>
          <a:xfrm>
            <a:off x="454836" y="348188"/>
            <a:ext cx="96000" cy="4447149"/>
            <a:chOff x="288275" y="348188"/>
            <a:chExt cx="96000" cy="4447149"/>
          </a:xfrm>
        </p:grpSpPr>
        <p:grpSp>
          <p:nvGrpSpPr>
            <p:cNvPr id="2393" name="Google Shape;2393;p49"/>
            <p:cNvGrpSpPr/>
            <p:nvPr/>
          </p:nvGrpSpPr>
          <p:grpSpPr>
            <a:xfrm>
              <a:off x="288275" y="4408413"/>
              <a:ext cx="96000" cy="386925"/>
              <a:chOff x="288275" y="4466225"/>
              <a:chExt cx="96000" cy="386925"/>
            </a:xfrm>
          </p:grpSpPr>
          <p:cxnSp>
            <p:nvCxnSpPr>
              <p:cNvPr id="2394" name="Google Shape;2394;p49"/>
              <p:cNvCxnSpPr/>
              <p:nvPr/>
            </p:nvCxnSpPr>
            <p:spPr>
              <a:xfrm>
                <a:off x="288275" y="4466225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5" name="Google Shape;2395;p49"/>
              <p:cNvCxnSpPr/>
              <p:nvPr/>
            </p:nvCxnSpPr>
            <p:spPr>
              <a:xfrm>
                <a:off x="288275" y="4595200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6" name="Google Shape;2396;p49"/>
              <p:cNvCxnSpPr/>
              <p:nvPr/>
            </p:nvCxnSpPr>
            <p:spPr>
              <a:xfrm>
                <a:off x="288275" y="4724175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97" name="Google Shape;2397;p49"/>
              <p:cNvCxnSpPr/>
              <p:nvPr/>
            </p:nvCxnSpPr>
            <p:spPr>
              <a:xfrm>
                <a:off x="288275" y="4853150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398" name="Google Shape;2398;p49"/>
            <p:cNvCxnSpPr/>
            <p:nvPr/>
          </p:nvCxnSpPr>
          <p:spPr>
            <a:xfrm rot="10800000">
              <a:off x="336275" y="1603813"/>
              <a:ext cx="0" cy="19359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399" name="Google Shape;2399;p49"/>
            <p:cNvGrpSpPr/>
            <p:nvPr/>
          </p:nvGrpSpPr>
          <p:grpSpPr>
            <a:xfrm>
              <a:off x="288275" y="348188"/>
              <a:ext cx="96000" cy="386925"/>
              <a:chOff x="288275" y="4466225"/>
              <a:chExt cx="96000" cy="386925"/>
            </a:xfrm>
          </p:grpSpPr>
          <p:cxnSp>
            <p:nvCxnSpPr>
              <p:cNvPr id="2400" name="Google Shape;2400;p49"/>
              <p:cNvCxnSpPr/>
              <p:nvPr/>
            </p:nvCxnSpPr>
            <p:spPr>
              <a:xfrm>
                <a:off x="288275" y="4466225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1" name="Google Shape;2401;p49"/>
              <p:cNvCxnSpPr/>
              <p:nvPr/>
            </p:nvCxnSpPr>
            <p:spPr>
              <a:xfrm>
                <a:off x="288275" y="4595200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2" name="Google Shape;2402;p49"/>
              <p:cNvCxnSpPr/>
              <p:nvPr/>
            </p:nvCxnSpPr>
            <p:spPr>
              <a:xfrm>
                <a:off x="288275" y="4724175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03" name="Google Shape;2403;p49"/>
              <p:cNvCxnSpPr/>
              <p:nvPr/>
            </p:nvCxnSpPr>
            <p:spPr>
              <a:xfrm>
                <a:off x="288275" y="4853150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5" name="Прямоугольник 4"/>
          <p:cNvSpPr/>
          <p:nvPr/>
        </p:nvSpPr>
        <p:spPr>
          <a:xfrm>
            <a:off x="1014488" y="432703"/>
            <a:ext cx="4297164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dirty="0">
                <a:solidFill>
                  <a:schemeClr val="bg1"/>
                </a:solidFill>
              </a:rPr>
              <a:t>У 1916 р. з'явилася "гаряча" космогонічна гіпотеза англійського астронома </a:t>
            </a:r>
            <a:r>
              <a:rPr lang="uk-UA" sz="1600" dirty="0" err="1">
                <a:solidFill>
                  <a:schemeClr val="bg1"/>
                </a:solidFill>
              </a:rPr>
              <a:t>Дж</a:t>
            </a:r>
            <a:r>
              <a:rPr lang="uk-UA" sz="1600" dirty="0">
                <a:solidFill>
                  <a:schemeClr val="bg1"/>
                </a:solidFill>
              </a:rPr>
              <a:t>.-Х. </a:t>
            </a:r>
            <a:r>
              <a:rPr lang="uk-UA" sz="1600" dirty="0" err="1">
                <a:solidFill>
                  <a:schemeClr val="bg1"/>
                </a:solidFill>
              </a:rPr>
              <a:t>Джинса</a:t>
            </a:r>
            <a:r>
              <a:rPr lang="uk-UA" sz="1600" dirty="0">
                <a:solidFill>
                  <a:schemeClr val="bg1"/>
                </a:solidFill>
              </a:rPr>
              <a:t>. Згідно з нею, повз Сонце пройшла якась зірка. Внаслідок впливу її сили тяжіння із Сонця вирвався довгий струмінь (протуберанець) й утворив туманність з окремими згущеннями (вузлами) — протопланетами, що почали обертатися навколо Сонця</a:t>
            </a:r>
            <a:endParaRPr lang="ru-RU" sz="1600" dirty="0">
              <a:solidFill>
                <a:schemeClr val="bg1"/>
              </a:solidFill>
              <a:latin typeface="+mn-lt"/>
              <a:ea typeface="Roboto Mono Regular" panose="020B0604020202020204" charset="0"/>
            </a:endParaRPr>
          </a:p>
          <a:p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Гіпотеза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Джинса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припускає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,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що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утворення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нашої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Сонячної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системи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, як й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інших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подібних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,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малоймовірне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, тому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що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близьке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проходження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зір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у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нашій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Галактиці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та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їхнє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зіткнення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-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явище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рідкісне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, а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точніше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, раз на 5 млрд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років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Сонце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має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один шанс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із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десятків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мільярдів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зіштовхнутися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з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якою-небудь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зорею.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1652" y="3694997"/>
            <a:ext cx="3832348" cy="139770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5529426" y="3171777"/>
            <a:ext cx="32815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Схема </a:t>
            </a:r>
            <a:r>
              <a:rPr lang="ru-RU" i="1" dirty="0" err="1">
                <a:solidFill>
                  <a:schemeClr val="bg1"/>
                </a:solidFill>
                <a:latin typeface="Franklin Gothic Medium" panose="020B0603020102020204" pitchFamily="34" charset="0"/>
              </a:rPr>
              <a:t>утворення</a:t>
            </a:r>
            <a:r>
              <a:rPr lang="ru-RU" i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ru-RU" i="1" dirty="0" err="1">
                <a:solidFill>
                  <a:schemeClr val="bg1"/>
                </a:solidFill>
                <a:latin typeface="Franklin Gothic Medium" panose="020B0603020102020204" pitchFamily="34" charset="0"/>
              </a:rPr>
              <a:t>Сонячної</a:t>
            </a:r>
            <a:r>
              <a:rPr lang="ru-RU" i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</a:t>
            </a:r>
            <a:r>
              <a:rPr lang="ru-RU" i="1" dirty="0" err="1">
                <a:solidFill>
                  <a:schemeClr val="bg1"/>
                </a:solidFill>
                <a:latin typeface="Franklin Gothic Medium" panose="020B0603020102020204" pitchFamily="34" charset="0"/>
              </a:rPr>
              <a:t>системи</a:t>
            </a:r>
            <a:r>
              <a:rPr lang="ru-RU" i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за </a:t>
            </a:r>
            <a:r>
              <a:rPr lang="ru-RU" i="1" dirty="0" err="1">
                <a:solidFill>
                  <a:schemeClr val="bg1"/>
                </a:solidFill>
                <a:latin typeface="Franklin Gothic Medium" panose="020B0603020102020204" pitchFamily="34" charset="0"/>
              </a:rPr>
              <a:t>гіпотезою</a:t>
            </a:r>
            <a:r>
              <a:rPr lang="ru-RU" i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Джинса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B4FFADD-2D7B-4837-ACCD-25AE9C8F2C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4865" y="50802"/>
            <a:ext cx="2500828" cy="2809362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Содержимое 2">
            <a:extLst>
              <a:ext uri="{FF2B5EF4-FFF2-40B4-BE49-F238E27FC236}">
                <a16:creationId xmlns:a16="http://schemas.microsoft.com/office/drawing/2014/main" id="{9D1AA7A1-71A2-427F-82FC-856BB99725D5}"/>
              </a:ext>
            </a:extLst>
          </p:cNvPr>
          <p:cNvSpPr txBox="1">
            <a:spLocks/>
          </p:cNvSpPr>
          <p:nvPr/>
        </p:nvSpPr>
        <p:spPr>
          <a:xfrm>
            <a:off x="1116573" y="2262489"/>
            <a:ext cx="7761456" cy="25544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ono Regular"/>
              <a:buNone/>
              <a:defRPr sz="1800" b="0" i="0" u="none" strike="noStrike" cap="none">
                <a:solidFill>
                  <a:schemeClr val="lt1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marR="0" lvl="1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ono Regular"/>
              <a:buNone/>
              <a:defRPr sz="1800" b="0" i="0" u="none" strike="noStrike" cap="none">
                <a:solidFill>
                  <a:schemeClr val="lt1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marR="0" lvl="2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ono Regular"/>
              <a:buNone/>
              <a:defRPr sz="1800" b="0" i="0" u="none" strike="noStrike" cap="none">
                <a:solidFill>
                  <a:schemeClr val="lt1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marR="0" lvl="3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ono Regular"/>
              <a:buNone/>
              <a:defRPr sz="1800" b="0" i="0" u="none" strike="noStrike" cap="none">
                <a:solidFill>
                  <a:schemeClr val="lt1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marR="0" lvl="4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ono Regular"/>
              <a:buNone/>
              <a:defRPr sz="1800" b="0" i="0" u="none" strike="noStrike" cap="none">
                <a:solidFill>
                  <a:schemeClr val="lt1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marR="0" lvl="5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ono Regular"/>
              <a:buNone/>
              <a:defRPr sz="1800" b="0" i="0" u="none" strike="noStrike" cap="none">
                <a:solidFill>
                  <a:schemeClr val="lt1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marR="0" lvl="6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ono Regular"/>
              <a:buNone/>
              <a:defRPr sz="1800" b="0" i="0" u="none" strike="noStrike" cap="none">
                <a:solidFill>
                  <a:schemeClr val="lt1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marR="0" lvl="7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ono Regular"/>
              <a:buNone/>
              <a:defRPr sz="1800" b="0" i="0" u="none" strike="noStrike" cap="none">
                <a:solidFill>
                  <a:schemeClr val="lt1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marR="0" lvl="8" indent="-317500" algn="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Roboto Mono Regular"/>
              <a:buNone/>
              <a:defRPr sz="1800" b="0" i="0" u="none" strike="noStrike" cap="none">
                <a:solidFill>
                  <a:schemeClr val="lt1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pPr marL="0" indent="0" algn="just"/>
            <a:r>
              <a:rPr lang="uk-UA" sz="1600" dirty="0">
                <a:latin typeface="+mn-lt"/>
              </a:rPr>
              <a:t>Сонячна система почала формуватися близько 5 млрд. років тому. Із газопилової хмари, що повільно оберталася, за сотні років - утворилося </a:t>
            </a:r>
            <a:r>
              <a:rPr lang="uk-UA" sz="1600" dirty="0" err="1">
                <a:latin typeface="+mn-lt"/>
              </a:rPr>
              <a:t>Протосонце</a:t>
            </a:r>
            <a:r>
              <a:rPr lang="uk-UA" sz="1600" dirty="0">
                <a:latin typeface="+mn-lt"/>
              </a:rPr>
              <a:t>, яке внаслідок гравітаційного стискання нагрівалося. Протопланетна хмара оберталася все швидше, набуваючи форму диска, у центрі якого містилось Сонце. Молода зоря продовжувала розжарюватись, і під дією тиску її світла легкі хімічні елементи (Н, Не) розсіювались на периферію протопланетного диска, а важчі залишались ближче до центра. Частинки газу та пилу об'єднувалися в невеликі холодні тверді тіла - </a:t>
            </a:r>
            <a:r>
              <a:rPr lang="uk-UA" sz="1600" dirty="0" err="1">
                <a:latin typeface="+mn-lt"/>
              </a:rPr>
              <a:t>планетезималі</a:t>
            </a:r>
            <a:r>
              <a:rPr lang="uk-UA" sz="1600" dirty="0">
                <a:latin typeface="+mn-lt"/>
              </a:rPr>
              <a:t>.</a:t>
            </a:r>
            <a:r>
              <a:rPr lang="uk-UA" sz="1600" dirty="0"/>
              <a:t> </a:t>
            </a:r>
            <a:r>
              <a:rPr lang="uk-UA" sz="1600" dirty="0">
                <a:latin typeface="+mn-lt"/>
              </a:rPr>
              <a:t>Масивніші </a:t>
            </a:r>
            <a:r>
              <a:rPr lang="uk-UA" sz="1600" dirty="0" err="1">
                <a:latin typeface="+mn-lt"/>
              </a:rPr>
              <a:t>планетезималі</a:t>
            </a:r>
            <a:r>
              <a:rPr lang="uk-UA" sz="1600" dirty="0">
                <a:latin typeface="+mn-lt"/>
              </a:rPr>
              <a:t> збільшувались за рахунок налипання на них дрібніших. Таким чином, речовина протопланетного диска зібралася у згустки, з яких і сформувалися планети, їхні супутники, астероїди, комети. Поблизу Сонця утворилися планети з важких хімічних елементів, а віддалені планети складаються переважно з гідрогену та гелію</a:t>
            </a:r>
            <a:r>
              <a:rPr lang="ru-RU" sz="1600" dirty="0">
                <a:latin typeface="+mn-lt"/>
              </a:rPr>
              <a:t>.</a:t>
            </a:r>
          </a:p>
          <a:p>
            <a:pPr marL="0" indent="0" algn="just"/>
            <a:endParaRPr lang="uk-UA" sz="1600" dirty="0">
              <a:latin typeface="+mn-lt"/>
            </a:endParaRPr>
          </a:p>
        </p:txBody>
      </p:sp>
      <p:grpSp>
        <p:nvGrpSpPr>
          <p:cNvPr id="245" name="Google Shape;245;p31"/>
          <p:cNvGrpSpPr/>
          <p:nvPr/>
        </p:nvGrpSpPr>
        <p:grpSpPr>
          <a:xfrm>
            <a:off x="454836" y="348188"/>
            <a:ext cx="96000" cy="4447149"/>
            <a:chOff x="288275" y="348188"/>
            <a:chExt cx="96000" cy="4447149"/>
          </a:xfrm>
        </p:grpSpPr>
        <p:grpSp>
          <p:nvGrpSpPr>
            <p:cNvPr id="246" name="Google Shape;246;p31"/>
            <p:cNvGrpSpPr/>
            <p:nvPr/>
          </p:nvGrpSpPr>
          <p:grpSpPr>
            <a:xfrm>
              <a:off x="288275" y="4408413"/>
              <a:ext cx="96000" cy="386925"/>
              <a:chOff x="288275" y="4466225"/>
              <a:chExt cx="96000" cy="386925"/>
            </a:xfrm>
          </p:grpSpPr>
          <p:cxnSp>
            <p:nvCxnSpPr>
              <p:cNvPr id="247" name="Google Shape;247;p31"/>
              <p:cNvCxnSpPr/>
              <p:nvPr/>
            </p:nvCxnSpPr>
            <p:spPr>
              <a:xfrm>
                <a:off x="288275" y="4466225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8" name="Google Shape;248;p31"/>
              <p:cNvCxnSpPr/>
              <p:nvPr/>
            </p:nvCxnSpPr>
            <p:spPr>
              <a:xfrm>
                <a:off x="288275" y="4595200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49" name="Google Shape;249;p31"/>
              <p:cNvCxnSpPr/>
              <p:nvPr/>
            </p:nvCxnSpPr>
            <p:spPr>
              <a:xfrm>
                <a:off x="288275" y="4724175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0" name="Google Shape;250;p31"/>
              <p:cNvCxnSpPr/>
              <p:nvPr/>
            </p:nvCxnSpPr>
            <p:spPr>
              <a:xfrm>
                <a:off x="288275" y="4853150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51" name="Google Shape;251;p31"/>
            <p:cNvCxnSpPr/>
            <p:nvPr/>
          </p:nvCxnSpPr>
          <p:spPr>
            <a:xfrm rot="10800000">
              <a:off x="336275" y="1603813"/>
              <a:ext cx="0" cy="19359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52" name="Google Shape;252;p31"/>
            <p:cNvGrpSpPr/>
            <p:nvPr/>
          </p:nvGrpSpPr>
          <p:grpSpPr>
            <a:xfrm>
              <a:off x="288275" y="348188"/>
              <a:ext cx="96000" cy="386925"/>
              <a:chOff x="288275" y="4466225"/>
              <a:chExt cx="96000" cy="386925"/>
            </a:xfrm>
          </p:grpSpPr>
          <p:cxnSp>
            <p:nvCxnSpPr>
              <p:cNvPr id="253" name="Google Shape;253;p31"/>
              <p:cNvCxnSpPr/>
              <p:nvPr/>
            </p:nvCxnSpPr>
            <p:spPr>
              <a:xfrm>
                <a:off x="288275" y="4466225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4" name="Google Shape;254;p31"/>
              <p:cNvCxnSpPr/>
              <p:nvPr/>
            </p:nvCxnSpPr>
            <p:spPr>
              <a:xfrm>
                <a:off x="288275" y="4595200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5" name="Google Shape;255;p31"/>
              <p:cNvCxnSpPr/>
              <p:nvPr/>
            </p:nvCxnSpPr>
            <p:spPr>
              <a:xfrm>
                <a:off x="288275" y="4724175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56" name="Google Shape;256;p31"/>
              <p:cNvCxnSpPr/>
              <p:nvPr/>
            </p:nvCxnSpPr>
            <p:spPr>
              <a:xfrm>
                <a:off x="288275" y="4853150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9" name="Заголовок 1">
            <a:extLst>
              <a:ext uri="{FF2B5EF4-FFF2-40B4-BE49-F238E27FC236}">
                <a16:creationId xmlns:a16="http://schemas.microsoft.com/office/drawing/2014/main" id="{66BF334D-1D9B-4C33-856B-0922CA01DC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604" y="246942"/>
            <a:ext cx="3955311" cy="460441"/>
          </a:xfrm>
        </p:spPr>
        <p:txBody>
          <a:bodyPr>
            <a:normAutofit fontScale="90000"/>
          </a:bodyPr>
          <a:lstStyle/>
          <a:p>
            <a:r>
              <a:rPr lang="ru-RU" sz="2000" dirty="0" err="1">
                <a:latin typeface="+mj-lt"/>
              </a:rPr>
              <a:t>Гіпотеза</a:t>
            </a:r>
            <a:r>
              <a:rPr lang="ru-RU" sz="2000" dirty="0">
                <a:latin typeface="+mj-lt"/>
              </a:rPr>
              <a:t> </a:t>
            </a:r>
            <a:r>
              <a:rPr lang="ru-RU" sz="2000" dirty="0">
                <a:solidFill>
                  <a:schemeClr val="bg1"/>
                </a:solidFill>
                <a:latin typeface="+mj-lt"/>
              </a:rPr>
              <a:t>Г. Альфвена – </a:t>
            </a:r>
            <a:r>
              <a:rPr lang="ru-RU" sz="2000" dirty="0" err="1">
                <a:solidFill>
                  <a:schemeClr val="bg1"/>
                </a:solidFill>
                <a:latin typeface="+mj-lt"/>
              </a:rPr>
              <a:t>Ю.Шмідта</a:t>
            </a:r>
            <a:endParaRPr lang="ru-RU" sz="2000" dirty="0">
              <a:latin typeface="+mj-lt"/>
            </a:endParaRPr>
          </a:p>
        </p:txBody>
      </p:sp>
    </p:spTree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>
            <a:extLst>
              <a:ext uri="{FF2B5EF4-FFF2-40B4-BE49-F238E27FC236}">
                <a16:creationId xmlns:a16="http://schemas.microsoft.com/office/drawing/2014/main" id="{F318DA2A-E76E-4067-A5C4-8E1170C40CA2}"/>
              </a:ext>
            </a:extLst>
          </p:cNvPr>
          <p:cNvSpPr/>
          <p:nvPr/>
        </p:nvSpPr>
        <p:spPr>
          <a:xfrm>
            <a:off x="1866441" y="457200"/>
            <a:ext cx="37257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000" dirty="0">
                <a:solidFill>
                  <a:schemeClr val="bg1"/>
                </a:solidFill>
                <a:latin typeface="+mj-lt"/>
              </a:rPr>
              <a:t>Гіпотеза </a:t>
            </a:r>
            <a:r>
              <a:rPr lang="ru-RU" sz="2000" dirty="0" err="1">
                <a:solidFill>
                  <a:schemeClr val="bg1"/>
                </a:solidFill>
                <a:latin typeface="+mj-lt"/>
              </a:rPr>
              <a:t>Персиваля</a:t>
            </a:r>
            <a:r>
              <a:rPr lang="ru-RU" sz="2000" dirty="0">
                <a:solidFill>
                  <a:schemeClr val="bg1"/>
                </a:solidFill>
                <a:latin typeface="+mj-lt"/>
              </a:rPr>
              <a:t> </a:t>
            </a:r>
            <a:r>
              <a:rPr lang="ru-RU" sz="2000" dirty="0" err="1">
                <a:solidFill>
                  <a:schemeClr val="bg1"/>
                </a:solidFill>
                <a:latin typeface="+mj-lt"/>
              </a:rPr>
              <a:t>Лоуелла</a:t>
            </a:r>
            <a:r>
              <a:rPr lang="ru-RU" sz="2000" dirty="0">
                <a:solidFill>
                  <a:schemeClr val="bg1"/>
                </a:solidFill>
                <a:latin typeface="+mj-lt"/>
              </a:rPr>
              <a:t> </a:t>
            </a:r>
            <a:endParaRPr lang="uk-UA" sz="20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139F43D-FDDD-44CF-B321-DBB993A13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8767" y="-23287"/>
            <a:ext cx="2296633" cy="259503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FD69C9-6609-42F7-8792-CB2F061432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8149" y="2561807"/>
            <a:ext cx="2955851" cy="2581693"/>
          </a:xfrm>
          <a:prstGeom prst="rect">
            <a:avLst/>
          </a:prstGeom>
        </p:spPr>
      </p:pic>
      <p:sp>
        <p:nvSpPr>
          <p:cNvPr id="7" name="Содержимое 2">
            <a:extLst>
              <a:ext uri="{FF2B5EF4-FFF2-40B4-BE49-F238E27FC236}">
                <a16:creationId xmlns:a16="http://schemas.microsoft.com/office/drawing/2014/main" id="{92AD66E6-3878-4F7A-BFA0-D8410073A87D}"/>
              </a:ext>
            </a:extLst>
          </p:cNvPr>
          <p:cNvSpPr txBox="1">
            <a:spLocks/>
          </p:cNvSpPr>
          <p:nvPr/>
        </p:nvSpPr>
        <p:spPr>
          <a:xfrm>
            <a:off x="1068415" y="2275282"/>
            <a:ext cx="5321752" cy="37041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ono Regular"/>
              <a:buNone/>
              <a:defRPr sz="1800" b="0" i="0" u="none" strike="noStrike" cap="none">
                <a:solidFill>
                  <a:schemeClr val="lt1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1pPr>
            <a:lvl2pPr marL="914400" marR="0" lvl="1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ono Regular"/>
              <a:buNone/>
              <a:defRPr sz="1800" b="0" i="0" u="none" strike="noStrike" cap="none">
                <a:solidFill>
                  <a:schemeClr val="lt1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2pPr>
            <a:lvl3pPr marL="1371600" marR="0" lvl="2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ono Regular"/>
              <a:buNone/>
              <a:defRPr sz="1800" b="0" i="0" u="none" strike="noStrike" cap="none">
                <a:solidFill>
                  <a:schemeClr val="lt1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3pPr>
            <a:lvl4pPr marL="1828800" marR="0" lvl="3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ono Regular"/>
              <a:buNone/>
              <a:defRPr sz="1800" b="0" i="0" u="none" strike="noStrike" cap="none">
                <a:solidFill>
                  <a:schemeClr val="lt1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4pPr>
            <a:lvl5pPr marL="2286000" marR="0" lvl="4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ono Regular"/>
              <a:buNone/>
              <a:defRPr sz="1800" b="0" i="0" u="none" strike="noStrike" cap="none">
                <a:solidFill>
                  <a:schemeClr val="lt1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5pPr>
            <a:lvl6pPr marL="2743200" marR="0" lvl="5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ono Regular"/>
              <a:buNone/>
              <a:defRPr sz="1800" b="0" i="0" u="none" strike="noStrike" cap="none">
                <a:solidFill>
                  <a:schemeClr val="lt1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6pPr>
            <a:lvl7pPr marL="3200400" marR="0" lvl="6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ono Regular"/>
              <a:buNone/>
              <a:defRPr sz="1800" b="0" i="0" u="none" strike="noStrike" cap="none">
                <a:solidFill>
                  <a:schemeClr val="lt1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7pPr>
            <a:lvl8pPr marL="3657600" marR="0" lvl="7" indent="-317500" algn="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Roboto Mono Regular"/>
              <a:buNone/>
              <a:defRPr sz="1800" b="0" i="0" u="none" strike="noStrike" cap="none">
                <a:solidFill>
                  <a:schemeClr val="lt1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8pPr>
            <a:lvl9pPr marL="4114800" marR="0" lvl="8" indent="-317500" algn="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Font typeface="Roboto Mono Regular"/>
              <a:buNone/>
              <a:defRPr sz="1800" b="0" i="0" u="none" strike="noStrike" cap="none">
                <a:solidFill>
                  <a:schemeClr val="lt1"/>
                </a:solidFill>
                <a:latin typeface="Roboto Mono Regular"/>
                <a:ea typeface="Roboto Mono Regular"/>
                <a:cs typeface="Roboto Mono Regular"/>
                <a:sym typeface="Roboto Mono Regular"/>
              </a:defRPr>
            </a:lvl9pPr>
          </a:lstStyle>
          <a:p>
            <a:pPr marL="0" algn="just"/>
            <a:r>
              <a:rPr lang="uk-UA" sz="1600" dirty="0">
                <a:latin typeface="+mn-lt"/>
              </a:rPr>
              <a:t>Сонячна система виникла внаслідок зіткнення двох великих космічних об</a:t>
            </a:r>
            <a:r>
              <a:rPr lang="en-US" sz="1600" dirty="0">
                <a:latin typeface="+mn-lt"/>
              </a:rPr>
              <a:t>’</a:t>
            </a:r>
            <a:r>
              <a:rPr lang="uk-UA" sz="1600" dirty="0" err="1">
                <a:latin typeface="+mn-lt"/>
              </a:rPr>
              <a:t>єктів</a:t>
            </a:r>
            <a:r>
              <a:rPr lang="uk-UA" sz="1600" dirty="0">
                <a:latin typeface="+mn-lt"/>
              </a:rPr>
              <a:t>.</a:t>
            </a:r>
            <a:r>
              <a:rPr lang="ru-RU" sz="1600" dirty="0">
                <a:latin typeface="+mn-lt"/>
              </a:rPr>
              <a:t>  </a:t>
            </a:r>
            <a:r>
              <a:rPr lang="uk-UA" sz="1600" dirty="0">
                <a:latin typeface="+mn-lt"/>
              </a:rPr>
              <a:t>Із великих і малих осколків утворилися великі і малі небесні тіла. Початок нашому центральному тілу дали уламки ядра, що розлетілося вщент.</a:t>
            </a:r>
          </a:p>
          <a:p>
            <a:pPr marL="0" algn="just"/>
            <a:r>
              <a:rPr lang="uk-UA" sz="1600" dirty="0">
                <a:latin typeface="+mn-lt"/>
              </a:rPr>
              <a:t>Будь-яка планета у Всесвіті проходить шість стадій розвитку:</a:t>
            </a:r>
          </a:p>
          <a:p>
            <a:pPr marL="0" algn="just"/>
            <a:r>
              <a:rPr lang="uk-UA" sz="1600" dirty="0">
                <a:latin typeface="+mn-lt"/>
              </a:rPr>
              <a:t>На </a:t>
            </a:r>
            <a:r>
              <a:rPr lang="uk-UA" sz="1600" b="1" dirty="0">
                <a:latin typeface="+mn-lt"/>
              </a:rPr>
              <a:t>першій</a:t>
            </a:r>
            <a:r>
              <a:rPr lang="uk-UA" sz="1600" dirty="0">
                <a:latin typeface="+mn-lt"/>
              </a:rPr>
              <a:t> стадії вона — самосвітне тіло, подібне до Сонця. Таким же залишається і на </a:t>
            </a:r>
            <a:r>
              <a:rPr lang="uk-UA" sz="1600" b="1" dirty="0">
                <a:latin typeface="+mn-lt"/>
              </a:rPr>
              <a:t>другій</a:t>
            </a:r>
            <a:r>
              <a:rPr lang="uk-UA" sz="1600" dirty="0">
                <a:latin typeface="+mn-lt"/>
              </a:rPr>
              <a:t> стадії.</a:t>
            </a:r>
          </a:p>
          <a:p>
            <a:pPr marL="0" algn="just"/>
            <a:r>
              <a:rPr lang="uk-UA" sz="1600" dirty="0">
                <a:latin typeface="+mn-lt"/>
              </a:rPr>
              <a:t>На </a:t>
            </a:r>
            <a:r>
              <a:rPr lang="uk-UA" sz="1600" b="1" dirty="0">
                <a:latin typeface="+mn-lt"/>
              </a:rPr>
              <a:t>третій</a:t>
            </a:r>
            <a:r>
              <a:rPr lang="uk-UA" sz="1600" dirty="0">
                <a:latin typeface="+mn-lt"/>
              </a:rPr>
              <a:t> стадії планета остигає і твердне.</a:t>
            </a:r>
          </a:p>
          <a:p>
            <a:pPr marL="0" algn="just"/>
            <a:r>
              <a:rPr lang="uk-UA" sz="1600" dirty="0">
                <a:latin typeface="+mn-lt"/>
              </a:rPr>
              <a:t>На </a:t>
            </a:r>
            <a:r>
              <a:rPr lang="uk-UA" sz="1600" b="1" dirty="0">
                <a:latin typeface="+mn-lt"/>
              </a:rPr>
              <a:t>четвертій</a:t>
            </a:r>
            <a:r>
              <a:rPr lang="uk-UA" sz="1600" dirty="0">
                <a:latin typeface="+mn-lt"/>
              </a:rPr>
              <a:t> — на ній утворюються кора і океани.</a:t>
            </a:r>
          </a:p>
          <a:p>
            <a:pPr marL="0" algn="just"/>
            <a:r>
              <a:rPr lang="uk-UA" sz="1600" dirty="0">
                <a:latin typeface="+mn-lt"/>
              </a:rPr>
              <a:t>На </a:t>
            </a:r>
            <a:r>
              <a:rPr lang="uk-UA" sz="1600" b="1" dirty="0">
                <a:latin typeface="+mn-lt"/>
              </a:rPr>
              <a:t>п'ятій</a:t>
            </a:r>
            <a:r>
              <a:rPr lang="uk-UA" sz="1600" dirty="0">
                <a:latin typeface="+mn-lt"/>
              </a:rPr>
              <a:t> і </a:t>
            </a:r>
            <a:r>
              <a:rPr lang="uk-UA" sz="1600" b="1" dirty="0">
                <a:latin typeface="+mn-lt"/>
              </a:rPr>
              <a:t>шостій</a:t>
            </a:r>
            <a:r>
              <a:rPr lang="uk-UA" sz="1600" dirty="0">
                <a:latin typeface="+mn-lt"/>
              </a:rPr>
              <a:t> стадіях випаровуються океани, зникає атмосфера, і планета стає порожнім і </a:t>
            </a:r>
            <a:r>
              <a:rPr lang="uk-UA" sz="1600" dirty="0" err="1">
                <a:latin typeface="+mn-lt"/>
              </a:rPr>
              <a:t>безводим</a:t>
            </a:r>
            <a:r>
              <a:rPr lang="uk-UA" sz="1600" dirty="0">
                <a:latin typeface="+mn-lt"/>
              </a:rPr>
              <a:t> безжиттєвим тілом, подібним до Місяця</a:t>
            </a:r>
          </a:p>
          <a:p>
            <a:pPr marL="109728" indent="0" algn="just"/>
            <a:endParaRPr lang="ru-RU" sz="1600" dirty="0">
              <a:latin typeface="+mn-lt"/>
            </a:endParaRPr>
          </a:p>
          <a:p>
            <a:pPr algn="just"/>
            <a:endParaRPr lang="uk-UA" sz="1600" dirty="0">
              <a:latin typeface="+mn-lt"/>
            </a:endParaRPr>
          </a:p>
          <a:p>
            <a:pPr algn="just"/>
            <a:endParaRPr lang="ru-RU" sz="16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533180949"/>
      </p:ext>
    </p:extLst>
  </p:cSld>
  <p:clrMapOvr>
    <a:masterClrMapping/>
  </p:clrMapOvr>
  <p:transition spd="slow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3921"/>
            <a:ext cx="1849449" cy="25334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1711842" y="546090"/>
            <a:ext cx="4104167" cy="2321467"/>
          </a:xfrm>
        </p:spPr>
        <p:txBody>
          <a:bodyPr>
            <a:noAutofit/>
          </a:bodyPr>
          <a:lstStyle/>
          <a:p>
            <a:pPr marL="139700" indent="0" algn="r">
              <a:buNone/>
            </a:pPr>
            <a:r>
              <a:rPr lang="uk-UA" sz="1800" dirty="0">
                <a:latin typeface="+mn-lt"/>
              </a:rPr>
              <a:t> Він вважав, що утворення туманності відбувалося за рахунок викиду речовини з нової або ж наднової зірки. У центрі туманності існував ущільнений згусток — первинне Сонце, навколо якого сформувалися неоднорідності — велетенські "нитки" і "волокнини", що в подальшому перетворилися на небесні тіла. Планети утворилися з тієї речовини газово-пилової туманності, яка знаходилася в екваторіальній площині Сонця.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30797" y="38259"/>
            <a:ext cx="523858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700" b="1" dirty="0"/>
              <a:t>Гіпотеза В.Г. Фесенкова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8C7E64F-971D-4E2F-A71A-032B27311B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6009" y="546091"/>
            <a:ext cx="3327991" cy="4587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21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 rot="5400000">
            <a:off x="6687339" y="1719667"/>
            <a:ext cx="3179100" cy="952043"/>
          </a:xfrm>
        </p:spPr>
        <p:txBody>
          <a:bodyPr/>
          <a:lstStyle/>
          <a:p>
            <a:r>
              <a:rPr lang="uk-UA" dirty="0"/>
              <a:t>ВИСНОВОК</a:t>
            </a:r>
            <a:endParaRPr lang="en-US" dirty="0"/>
          </a:p>
        </p:txBody>
      </p:sp>
      <p:grpSp>
        <p:nvGrpSpPr>
          <p:cNvPr id="4" name="Google Shape;269;p32"/>
          <p:cNvGrpSpPr/>
          <p:nvPr/>
        </p:nvGrpSpPr>
        <p:grpSpPr>
          <a:xfrm>
            <a:off x="454836" y="348188"/>
            <a:ext cx="96000" cy="4447149"/>
            <a:chOff x="288275" y="348188"/>
            <a:chExt cx="96000" cy="4447149"/>
          </a:xfrm>
        </p:grpSpPr>
        <p:grpSp>
          <p:nvGrpSpPr>
            <p:cNvPr id="5" name="Google Shape;270;p32"/>
            <p:cNvGrpSpPr/>
            <p:nvPr/>
          </p:nvGrpSpPr>
          <p:grpSpPr>
            <a:xfrm>
              <a:off x="288275" y="4408413"/>
              <a:ext cx="96000" cy="386925"/>
              <a:chOff x="288275" y="4466225"/>
              <a:chExt cx="96000" cy="386925"/>
            </a:xfrm>
          </p:grpSpPr>
          <p:cxnSp>
            <p:nvCxnSpPr>
              <p:cNvPr id="12" name="Google Shape;271;p32"/>
              <p:cNvCxnSpPr/>
              <p:nvPr/>
            </p:nvCxnSpPr>
            <p:spPr>
              <a:xfrm>
                <a:off x="288275" y="4466225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3" name="Google Shape;272;p32"/>
              <p:cNvCxnSpPr/>
              <p:nvPr/>
            </p:nvCxnSpPr>
            <p:spPr>
              <a:xfrm>
                <a:off x="288275" y="4595200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4" name="Google Shape;273;p32"/>
              <p:cNvCxnSpPr/>
              <p:nvPr/>
            </p:nvCxnSpPr>
            <p:spPr>
              <a:xfrm>
                <a:off x="288275" y="4724175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5" name="Google Shape;274;p32"/>
              <p:cNvCxnSpPr/>
              <p:nvPr/>
            </p:nvCxnSpPr>
            <p:spPr>
              <a:xfrm>
                <a:off x="288275" y="4853150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6" name="Google Shape;275;p32"/>
            <p:cNvCxnSpPr/>
            <p:nvPr/>
          </p:nvCxnSpPr>
          <p:spPr>
            <a:xfrm rot="10800000">
              <a:off x="336275" y="1603813"/>
              <a:ext cx="0" cy="19359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7" name="Google Shape;276;p32"/>
            <p:cNvGrpSpPr/>
            <p:nvPr/>
          </p:nvGrpSpPr>
          <p:grpSpPr>
            <a:xfrm>
              <a:off x="288275" y="348188"/>
              <a:ext cx="96000" cy="386925"/>
              <a:chOff x="288275" y="4466225"/>
              <a:chExt cx="96000" cy="386925"/>
            </a:xfrm>
          </p:grpSpPr>
          <p:cxnSp>
            <p:nvCxnSpPr>
              <p:cNvPr id="8" name="Google Shape;277;p32"/>
              <p:cNvCxnSpPr/>
              <p:nvPr/>
            </p:nvCxnSpPr>
            <p:spPr>
              <a:xfrm>
                <a:off x="288275" y="4466225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9" name="Google Shape;278;p32"/>
              <p:cNvCxnSpPr/>
              <p:nvPr/>
            </p:nvCxnSpPr>
            <p:spPr>
              <a:xfrm>
                <a:off x="288275" y="4595200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0" name="Google Shape;279;p32"/>
              <p:cNvCxnSpPr/>
              <p:nvPr/>
            </p:nvCxnSpPr>
            <p:spPr>
              <a:xfrm>
                <a:off x="288275" y="4724175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11" name="Google Shape;280;p32"/>
              <p:cNvCxnSpPr/>
              <p:nvPr/>
            </p:nvCxnSpPr>
            <p:spPr>
              <a:xfrm>
                <a:off x="288275" y="4853150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16" name="Подзаголовок 15"/>
          <p:cNvSpPr>
            <a:spLocks noGrp="1"/>
          </p:cNvSpPr>
          <p:nvPr>
            <p:ph type="subTitle" idx="1"/>
          </p:nvPr>
        </p:nvSpPr>
        <p:spPr>
          <a:xfrm>
            <a:off x="1305579" y="1136211"/>
            <a:ext cx="7242628" cy="4007289"/>
          </a:xfrm>
        </p:spPr>
        <p:txBody>
          <a:bodyPr/>
          <a:lstStyle/>
          <a:p>
            <a:r>
              <a:rPr lang="uk-UA" dirty="0"/>
              <a:t>	</a:t>
            </a:r>
            <a:endParaRPr lang="en-US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635844" y="606138"/>
            <a:ext cx="6960320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Отже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,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дослідження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гіпотез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виникнення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Сонячної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системи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є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важливим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,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оскільки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допомагає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краще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зрозуміти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історію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та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механізми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формування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нашої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планетарної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системи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,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що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може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мати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значення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для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подальших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наукових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досліджень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в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галузі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астрономії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та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космології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.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Це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дослідження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може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мати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також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важливе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значення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для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розвитку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технологій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і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міжпланетної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експлорації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.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Знання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про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процеси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,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які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привели до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формування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Сонячної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системи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,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можуть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допомогти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в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плануванні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та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реалізації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космічних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місій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до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інших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планетарних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систем та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дослідження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інших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галактик.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Крім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того,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вивчення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властивостей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Сонячної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системи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може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допомогти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зрозуміти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більше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про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космічне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середовище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, в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якому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ми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живемо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, та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його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вплив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на нашу планету та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життя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на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ній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.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Отже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,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дослідження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гіпотез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виникнення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Сонячної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системи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має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велике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значення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як для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фундаментальної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науки, так і для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практичних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6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застосувань</a:t>
            </a:r>
            <a:r>
              <a:rPr lang="ru-RU" sz="16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501455476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32"/>
          <p:cNvGrpSpPr/>
          <p:nvPr/>
        </p:nvGrpSpPr>
        <p:grpSpPr>
          <a:xfrm>
            <a:off x="454836" y="348188"/>
            <a:ext cx="96000" cy="4447149"/>
            <a:chOff x="288275" y="348188"/>
            <a:chExt cx="96000" cy="4447149"/>
          </a:xfrm>
        </p:grpSpPr>
        <p:grpSp>
          <p:nvGrpSpPr>
            <p:cNvPr id="270" name="Google Shape;270;p32"/>
            <p:cNvGrpSpPr/>
            <p:nvPr/>
          </p:nvGrpSpPr>
          <p:grpSpPr>
            <a:xfrm>
              <a:off x="288275" y="4408413"/>
              <a:ext cx="96000" cy="386925"/>
              <a:chOff x="288275" y="4466225"/>
              <a:chExt cx="96000" cy="386925"/>
            </a:xfrm>
          </p:grpSpPr>
          <p:cxnSp>
            <p:nvCxnSpPr>
              <p:cNvPr id="271" name="Google Shape;271;p32"/>
              <p:cNvCxnSpPr/>
              <p:nvPr/>
            </p:nvCxnSpPr>
            <p:spPr>
              <a:xfrm>
                <a:off x="288275" y="4466225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2" name="Google Shape;272;p32"/>
              <p:cNvCxnSpPr/>
              <p:nvPr/>
            </p:nvCxnSpPr>
            <p:spPr>
              <a:xfrm>
                <a:off x="288275" y="4595200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3" name="Google Shape;273;p32"/>
              <p:cNvCxnSpPr/>
              <p:nvPr/>
            </p:nvCxnSpPr>
            <p:spPr>
              <a:xfrm>
                <a:off x="288275" y="4724175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4" name="Google Shape;274;p32"/>
              <p:cNvCxnSpPr/>
              <p:nvPr/>
            </p:nvCxnSpPr>
            <p:spPr>
              <a:xfrm>
                <a:off x="288275" y="4853150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75" name="Google Shape;275;p32"/>
            <p:cNvCxnSpPr/>
            <p:nvPr/>
          </p:nvCxnSpPr>
          <p:spPr>
            <a:xfrm rot="10800000">
              <a:off x="336275" y="1603813"/>
              <a:ext cx="0" cy="19359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76" name="Google Shape;276;p32"/>
            <p:cNvGrpSpPr/>
            <p:nvPr/>
          </p:nvGrpSpPr>
          <p:grpSpPr>
            <a:xfrm>
              <a:off x="288275" y="348188"/>
              <a:ext cx="96000" cy="386925"/>
              <a:chOff x="288275" y="4466225"/>
              <a:chExt cx="96000" cy="386925"/>
            </a:xfrm>
          </p:grpSpPr>
          <p:cxnSp>
            <p:nvCxnSpPr>
              <p:cNvPr id="277" name="Google Shape;277;p32"/>
              <p:cNvCxnSpPr/>
              <p:nvPr/>
            </p:nvCxnSpPr>
            <p:spPr>
              <a:xfrm>
                <a:off x="288275" y="4466225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8" name="Google Shape;278;p32"/>
              <p:cNvCxnSpPr/>
              <p:nvPr/>
            </p:nvCxnSpPr>
            <p:spPr>
              <a:xfrm>
                <a:off x="288275" y="4595200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79" name="Google Shape;279;p32"/>
              <p:cNvCxnSpPr/>
              <p:nvPr/>
            </p:nvCxnSpPr>
            <p:spPr>
              <a:xfrm>
                <a:off x="288275" y="4724175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80" name="Google Shape;280;p32"/>
              <p:cNvCxnSpPr/>
              <p:nvPr/>
            </p:nvCxnSpPr>
            <p:spPr>
              <a:xfrm>
                <a:off x="288275" y="4853150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631595" y="470905"/>
            <a:ext cx="5928600" cy="491400"/>
          </a:xfrm>
        </p:spPr>
        <p:txBody>
          <a:bodyPr/>
          <a:lstStyle/>
          <a:p>
            <a:r>
              <a:rPr lang="uk-UA" sz="2000" b="1" i="1" dirty="0"/>
              <a:t>Використана література:</a:t>
            </a:r>
            <a:endParaRPr lang="ru-RU" sz="2000" b="1" i="1" dirty="0"/>
          </a:p>
        </p:txBody>
      </p:sp>
      <p:sp>
        <p:nvSpPr>
          <p:cNvPr id="3" name="TextBox 2"/>
          <p:cNvSpPr txBox="1"/>
          <p:nvPr/>
        </p:nvSpPr>
        <p:spPr>
          <a:xfrm>
            <a:off x="952755" y="1157422"/>
            <a:ext cx="7392879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solidFill>
                  <a:schemeClr val="bg1"/>
                </a:solidFill>
              </a:rPr>
              <a:t>1.«Тема 6. </a:t>
            </a:r>
            <a:r>
              <a:rPr lang="ru-RU" sz="1800" dirty="0" err="1">
                <a:solidFill>
                  <a:schemeClr val="bg1"/>
                </a:solidFill>
              </a:rPr>
              <a:t>Космогонія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Сонячної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системи</a:t>
            </a:r>
            <a:r>
              <a:rPr lang="ru-RU" sz="1800" dirty="0">
                <a:solidFill>
                  <a:schemeClr val="bg1"/>
                </a:solidFill>
              </a:rPr>
              <a:t>» (</a:t>
            </a:r>
            <a:r>
              <a:rPr lang="ru-RU" sz="1800" dirty="0" err="1">
                <a:solidFill>
                  <a:schemeClr val="bg1"/>
                </a:solidFill>
              </a:rPr>
              <a:t>Електронний</a:t>
            </a:r>
            <a:r>
              <a:rPr lang="ru-RU" sz="1800" dirty="0">
                <a:solidFill>
                  <a:schemeClr val="bg1"/>
                </a:solidFill>
              </a:rPr>
              <a:t> ресурс) URL:https://moodle.znu.edu.ua/pluginfile.php/252435/mod_resource/content/1/%D0%9B.5.pdf(дата </a:t>
            </a:r>
            <a:r>
              <a:rPr lang="ru-RU" sz="1800" dirty="0" err="1">
                <a:solidFill>
                  <a:schemeClr val="bg1"/>
                </a:solidFill>
              </a:rPr>
              <a:t>звернення</a:t>
            </a:r>
            <a:r>
              <a:rPr lang="ru-RU" sz="1800" dirty="0">
                <a:solidFill>
                  <a:schemeClr val="bg1"/>
                </a:solidFill>
              </a:rPr>
              <a:t> 27.03.2023)</a:t>
            </a:r>
          </a:p>
          <a:p>
            <a:r>
              <a:rPr lang="ru-RU" sz="1800" dirty="0">
                <a:solidFill>
                  <a:schemeClr val="bg1"/>
                </a:solidFill>
              </a:rPr>
              <a:t>3.«Гіпотези І. Канта, П. Лапласа і Д. Джинса» (</a:t>
            </a:r>
            <a:r>
              <a:rPr lang="ru-RU" sz="1800" dirty="0" err="1">
                <a:solidFill>
                  <a:schemeClr val="bg1"/>
                </a:solidFill>
              </a:rPr>
              <a:t>Електронний</a:t>
            </a:r>
            <a:r>
              <a:rPr lang="ru-RU" sz="1800" dirty="0">
                <a:solidFill>
                  <a:schemeClr val="bg1"/>
                </a:solidFill>
              </a:rPr>
              <a:t> ресурс) URL: https://miyklas.com.ua/p/geografia/6/obolonki-zemli-litosfera-37192/vnutrishnia-budova-zemli-38578/re-223e13bb-4c09-4b4e-92b3-98bec30454c8</a:t>
            </a:r>
          </a:p>
          <a:p>
            <a:r>
              <a:rPr lang="ru-RU" sz="1800" dirty="0">
                <a:solidFill>
                  <a:schemeClr val="bg1"/>
                </a:solidFill>
              </a:rPr>
              <a:t>4.«Походження, </a:t>
            </a:r>
            <a:r>
              <a:rPr lang="ru-RU" sz="1800" dirty="0" err="1">
                <a:solidFill>
                  <a:schemeClr val="bg1"/>
                </a:solidFill>
              </a:rPr>
              <a:t>будова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Землі</a:t>
            </a:r>
            <a:r>
              <a:rPr lang="ru-RU" sz="1800" dirty="0">
                <a:solidFill>
                  <a:schemeClr val="bg1"/>
                </a:solidFill>
              </a:rPr>
              <a:t> і </a:t>
            </a:r>
            <a:r>
              <a:rPr lang="ru-RU" sz="1800" dirty="0" err="1">
                <a:solidFill>
                  <a:schemeClr val="bg1"/>
                </a:solidFill>
              </a:rPr>
              <a:t>Сонячної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системи</a:t>
            </a:r>
            <a:r>
              <a:rPr lang="ru-RU" sz="1800" dirty="0">
                <a:solidFill>
                  <a:schemeClr val="bg1"/>
                </a:solidFill>
              </a:rPr>
              <a:t>»(</a:t>
            </a:r>
            <a:r>
              <a:rPr lang="ru-RU" sz="1800" dirty="0" err="1">
                <a:solidFill>
                  <a:schemeClr val="bg1"/>
                </a:solidFill>
              </a:rPr>
              <a:t>Електронний</a:t>
            </a:r>
            <a:r>
              <a:rPr lang="ru-RU" sz="1800" dirty="0">
                <a:solidFill>
                  <a:schemeClr val="bg1"/>
                </a:solidFill>
              </a:rPr>
              <a:t> ресурс)URL:http://um.co.ua/1/1-2/1-27115.html   (дата </a:t>
            </a:r>
            <a:r>
              <a:rPr lang="ru-RU" sz="1800" dirty="0" err="1">
                <a:solidFill>
                  <a:schemeClr val="bg1"/>
                </a:solidFill>
              </a:rPr>
              <a:t>звернення</a:t>
            </a:r>
            <a:r>
              <a:rPr lang="ru-RU" sz="1800" dirty="0">
                <a:solidFill>
                  <a:schemeClr val="bg1"/>
                </a:solidFill>
              </a:rPr>
              <a:t> 27.03.2023)</a:t>
            </a:r>
          </a:p>
          <a:p>
            <a:endParaRPr lang="ru-RU" sz="1800" dirty="0">
              <a:solidFill>
                <a:schemeClr val="bg1"/>
              </a:solidFill>
            </a:endParaRPr>
          </a:p>
          <a:p>
            <a:endParaRPr lang="ru-RU" sz="1800" dirty="0">
              <a:solidFill>
                <a:schemeClr val="bg1"/>
              </a:solidFill>
            </a:endParaRPr>
          </a:p>
          <a:p>
            <a:endParaRPr lang="ru-RU" sz="1800" dirty="0"/>
          </a:p>
        </p:txBody>
      </p:sp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" name="Google Shape;2151;p44"/>
          <p:cNvSpPr txBox="1">
            <a:spLocks noGrp="1"/>
          </p:cNvSpPr>
          <p:nvPr>
            <p:ph type="title"/>
          </p:nvPr>
        </p:nvSpPr>
        <p:spPr>
          <a:xfrm rot="16200000">
            <a:off x="168209" y="2103285"/>
            <a:ext cx="1695397" cy="90722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uk-UA" sz="4800" dirty="0"/>
              <a:t>ПЛАН</a:t>
            </a:r>
            <a:endParaRPr sz="4800" dirty="0"/>
          </a:p>
        </p:txBody>
      </p:sp>
      <p:grpSp>
        <p:nvGrpSpPr>
          <p:cNvPr id="2152" name="Google Shape;2152;p44"/>
          <p:cNvGrpSpPr/>
          <p:nvPr/>
        </p:nvGrpSpPr>
        <p:grpSpPr>
          <a:xfrm>
            <a:off x="4017801" y="4449946"/>
            <a:ext cx="4839300" cy="120300"/>
            <a:chOff x="4308575" y="2511050"/>
            <a:chExt cx="4839300" cy="120300"/>
          </a:xfrm>
        </p:grpSpPr>
        <p:cxnSp>
          <p:nvCxnSpPr>
            <p:cNvPr id="2153" name="Google Shape;2153;p44"/>
            <p:cNvCxnSpPr>
              <a:endCxn id="2154" idx="3"/>
            </p:cNvCxnSpPr>
            <p:nvPr/>
          </p:nvCxnSpPr>
          <p:spPr>
            <a:xfrm>
              <a:off x="4308575" y="2571150"/>
              <a:ext cx="4839300" cy="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oval" w="med" len="med"/>
              <a:tailEnd type="none" w="med" len="med"/>
            </a:ln>
          </p:spPr>
        </p:cxnSp>
        <p:cxnSp>
          <p:nvCxnSpPr>
            <p:cNvPr id="2155" name="Google Shape;2155;p44"/>
            <p:cNvCxnSpPr/>
            <p:nvPr/>
          </p:nvCxnSpPr>
          <p:spPr>
            <a:xfrm>
              <a:off x="7186350" y="2511050"/>
              <a:ext cx="0" cy="1203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158" name="Google Shape;2158;p44"/>
          <p:cNvGrpSpPr/>
          <p:nvPr/>
        </p:nvGrpSpPr>
        <p:grpSpPr>
          <a:xfrm>
            <a:off x="7822831" y="3812866"/>
            <a:ext cx="476276" cy="476276"/>
            <a:chOff x="3440863" y="2673625"/>
            <a:chExt cx="367525" cy="367525"/>
          </a:xfrm>
        </p:grpSpPr>
        <p:sp>
          <p:nvSpPr>
            <p:cNvPr id="2159" name="Google Shape;2159;p44"/>
            <p:cNvSpPr/>
            <p:nvPr/>
          </p:nvSpPr>
          <p:spPr>
            <a:xfrm>
              <a:off x="3559963" y="2792725"/>
              <a:ext cx="129200" cy="129200"/>
            </a:xfrm>
            <a:custGeom>
              <a:avLst/>
              <a:gdLst/>
              <a:ahLst/>
              <a:cxnLst/>
              <a:rect l="l" t="t" r="r" b="b"/>
              <a:pathLst>
                <a:path w="5168" h="5168" extrusionOk="0">
                  <a:moveTo>
                    <a:pt x="3757" y="1149"/>
                  </a:moveTo>
                  <a:cubicBezTo>
                    <a:pt x="3892" y="1149"/>
                    <a:pt x="4024" y="1199"/>
                    <a:pt x="4128" y="1303"/>
                  </a:cubicBezTo>
                  <a:cubicBezTo>
                    <a:pt x="4137" y="1312"/>
                    <a:pt x="4145" y="1320"/>
                    <a:pt x="4155" y="1334"/>
                  </a:cubicBezTo>
                  <a:cubicBezTo>
                    <a:pt x="4164" y="1343"/>
                    <a:pt x="4168" y="1352"/>
                    <a:pt x="4178" y="1361"/>
                  </a:cubicBezTo>
                  <a:cubicBezTo>
                    <a:pt x="4326" y="1564"/>
                    <a:pt x="4308" y="1854"/>
                    <a:pt x="4128" y="2035"/>
                  </a:cubicBezTo>
                  <a:cubicBezTo>
                    <a:pt x="4026" y="2137"/>
                    <a:pt x="3892" y="2187"/>
                    <a:pt x="3759" y="2187"/>
                  </a:cubicBezTo>
                  <a:cubicBezTo>
                    <a:pt x="3626" y="2187"/>
                    <a:pt x="3493" y="2137"/>
                    <a:pt x="3391" y="2035"/>
                  </a:cubicBezTo>
                  <a:cubicBezTo>
                    <a:pt x="3187" y="1831"/>
                    <a:pt x="3187" y="1506"/>
                    <a:pt x="3391" y="1303"/>
                  </a:cubicBezTo>
                  <a:cubicBezTo>
                    <a:pt x="3494" y="1199"/>
                    <a:pt x="3626" y="1149"/>
                    <a:pt x="3757" y="1149"/>
                  </a:cubicBezTo>
                  <a:close/>
                  <a:moveTo>
                    <a:pt x="2586" y="575"/>
                  </a:moveTo>
                  <a:cubicBezTo>
                    <a:pt x="2822" y="575"/>
                    <a:pt x="3052" y="615"/>
                    <a:pt x="3264" y="692"/>
                  </a:cubicBezTo>
                  <a:cubicBezTo>
                    <a:pt x="3164" y="746"/>
                    <a:pt x="3070" y="809"/>
                    <a:pt x="2984" y="896"/>
                  </a:cubicBezTo>
                  <a:cubicBezTo>
                    <a:pt x="2780" y="1103"/>
                    <a:pt x="2663" y="1374"/>
                    <a:pt x="2663" y="1668"/>
                  </a:cubicBezTo>
                  <a:cubicBezTo>
                    <a:pt x="2663" y="1962"/>
                    <a:pt x="2780" y="2234"/>
                    <a:pt x="2984" y="2442"/>
                  </a:cubicBezTo>
                  <a:cubicBezTo>
                    <a:pt x="3201" y="2654"/>
                    <a:pt x="3481" y="2762"/>
                    <a:pt x="3757" y="2762"/>
                  </a:cubicBezTo>
                  <a:cubicBezTo>
                    <a:pt x="4037" y="2762"/>
                    <a:pt x="4318" y="2654"/>
                    <a:pt x="4535" y="2442"/>
                  </a:cubicBezTo>
                  <a:cubicBezTo>
                    <a:pt x="4552" y="2424"/>
                    <a:pt x="4566" y="2405"/>
                    <a:pt x="4585" y="2388"/>
                  </a:cubicBezTo>
                  <a:cubicBezTo>
                    <a:pt x="4593" y="2451"/>
                    <a:pt x="4593" y="2518"/>
                    <a:pt x="4593" y="2586"/>
                  </a:cubicBezTo>
                  <a:cubicBezTo>
                    <a:pt x="4593" y="3694"/>
                    <a:pt x="3694" y="4593"/>
                    <a:pt x="2586" y="4593"/>
                  </a:cubicBezTo>
                  <a:cubicBezTo>
                    <a:pt x="1791" y="4593"/>
                    <a:pt x="1103" y="4132"/>
                    <a:pt x="778" y="3463"/>
                  </a:cubicBezTo>
                  <a:cubicBezTo>
                    <a:pt x="773" y="3454"/>
                    <a:pt x="773" y="3445"/>
                    <a:pt x="773" y="3436"/>
                  </a:cubicBezTo>
                  <a:cubicBezTo>
                    <a:pt x="742" y="3300"/>
                    <a:pt x="765" y="3160"/>
                    <a:pt x="836" y="3043"/>
                  </a:cubicBezTo>
                  <a:cubicBezTo>
                    <a:pt x="913" y="2925"/>
                    <a:pt x="1026" y="2843"/>
                    <a:pt x="1162" y="2812"/>
                  </a:cubicBezTo>
                  <a:cubicBezTo>
                    <a:pt x="1199" y="2803"/>
                    <a:pt x="1237" y="2799"/>
                    <a:pt x="1275" y="2799"/>
                  </a:cubicBezTo>
                  <a:cubicBezTo>
                    <a:pt x="1374" y="2799"/>
                    <a:pt x="1471" y="2828"/>
                    <a:pt x="1556" y="2880"/>
                  </a:cubicBezTo>
                  <a:cubicBezTo>
                    <a:pt x="1673" y="2952"/>
                    <a:pt x="1754" y="3070"/>
                    <a:pt x="1786" y="3206"/>
                  </a:cubicBezTo>
                  <a:cubicBezTo>
                    <a:pt x="1817" y="3337"/>
                    <a:pt x="1934" y="3426"/>
                    <a:pt x="2064" y="3426"/>
                  </a:cubicBezTo>
                  <a:cubicBezTo>
                    <a:pt x="2086" y="3426"/>
                    <a:pt x="2108" y="3423"/>
                    <a:pt x="2130" y="3418"/>
                  </a:cubicBezTo>
                  <a:cubicBezTo>
                    <a:pt x="2284" y="3386"/>
                    <a:pt x="2378" y="3233"/>
                    <a:pt x="2346" y="3074"/>
                  </a:cubicBezTo>
                  <a:cubicBezTo>
                    <a:pt x="2279" y="2789"/>
                    <a:pt x="2107" y="2550"/>
                    <a:pt x="1858" y="2392"/>
                  </a:cubicBezTo>
                  <a:cubicBezTo>
                    <a:pt x="1684" y="2282"/>
                    <a:pt x="1483" y="2225"/>
                    <a:pt x="1279" y="2225"/>
                  </a:cubicBezTo>
                  <a:cubicBezTo>
                    <a:pt x="1198" y="2225"/>
                    <a:pt x="1117" y="2234"/>
                    <a:pt x="1036" y="2252"/>
                  </a:cubicBezTo>
                  <a:cubicBezTo>
                    <a:pt x="863" y="2292"/>
                    <a:pt x="710" y="2369"/>
                    <a:pt x="579" y="2478"/>
                  </a:cubicBezTo>
                  <a:cubicBezTo>
                    <a:pt x="633" y="1420"/>
                    <a:pt x="1510" y="575"/>
                    <a:pt x="2586" y="575"/>
                  </a:cubicBezTo>
                  <a:close/>
                  <a:moveTo>
                    <a:pt x="2586" y="1"/>
                  </a:moveTo>
                  <a:cubicBezTo>
                    <a:pt x="1157" y="1"/>
                    <a:pt x="1" y="1162"/>
                    <a:pt x="1" y="2586"/>
                  </a:cubicBezTo>
                  <a:cubicBezTo>
                    <a:pt x="1" y="4010"/>
                    <a:pt x="1157" y="5167"/>
                    <a:pt x="2586" y="5167"/>
                  </a:cubicBezTo>
                  <a:cubicBezTo>
                    <a:pt x="4010" y="5167"/>
                    <a:pt x="5167" y="4010"/>
                    <a:pt x="5167" y="2586"/>
                  </a:cubicBezTo>
                  <a:cubicBezTo>
                    <a:pt x="5167" y="2003"/>
                    <a:pt x="4973" y="1460"/>
                    <a:pt x="4648" y="1032"/>
                  </a:cubicBezTo>
                  <a:cubicBezTo>
                    <a:pt x="4629" y="1009"/>
                    <a:pt x="4612" y="986"/>
                    <a:pt x="4593" y="963"/>
                  </a:cubicBezTo>
                  <a:cubicBezTo>
                    <a:pt x="4124" y="375"/>
                    <a:pt x="3396" y="1"/>
                    <a:pt x="258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0" name="Google Shape;2160;p44"/>
            <p:cNvSpPr/>
            <p:nvPr/>
          </p:nvSpPr>
          <p:spPr>
            <a:xfrm>
              <a:off x="3465838" y="2712375"/>
              <a:ext cx="303800" cy="303800"/>
            </a:xfrm>
            <a:custGeom>
              <a:avLst/>
              <a:gdLst/>
              <a:ahLst/>
              <a:cxnLst/>
              <a:rect l="l" t="t" r="r" b="b"/>
              <a:pathLst>
                <a:path w="12152" h="12152" extrusionOk="0">
                  <a:moveTo>
                    <a:pt x="1347" y="10027"/>
                  </a:moveTo>
                  <a:cubicBezTo>
                    <a:pt x="1776" y="10027"/>
                    <a:pt x="2125" y="10375"/>
                    <a:pt x="2125" y="10799"/>
                  </a:cubicBezTo>
                  <a:cubicBezTo>
                    <a:pt x="2125" y="11229"/>
                    <a:pt x="1776" y="11577"/>
                    <a:pt x="1347" y="11577"/>
                  </a:cubicBezTo>
                  <a:cubicBezTo>
                    <a:pt x="922" y="11577"/>
                    <a:pt x="574" y="11229"/>
                    <a:pt x="574" y="10799"/>
                  </a:cubicBezTo>
                  <a:cubicBezTo>
                    <a:pt x="574" y="10375"/>
                    <a:pt x="922" y="10027"/>
                    <a:pt x="1347" y="10027"/>
                  </a:cubicBezTo>
                  <a:close/>
                  <a:moveTo>
                    <a:pt x="6351" y="0"/>
                  </a:moveTo>
                  <a:cubicBezTo>
                    <a:pt x="3151" y="0"/>
                    <a:pt x="551" y="2600"/>
                    <a:pt x="551" y="5800"/>
                  </a:cubicBezTo>
                  <a:cubicBezTo>
                    <a:pt x="551" y="7256"/>
                    <a:pt x="1090" y="8589"/>
                    <a:pt x="1980" y="9610"/>
                  </a:cubicBezTo>
                  <a:cubicBezTo>
                    <a:pt x="1795" y="9512"/>
                    <a:pt x="1578" y="9453"/>
                    <a:pt x="1347" y="9453"/>
                  </a:cubicBezTo>
                  <a:cubicBezTo>
                    <a:pt x="606" y="9453"/>
                    <a:pt x="0" y="10058"/>
                    <a:pt x="0" y="10799"/>
                  </a:cubicBezTo>
                  <a:cubicBezTo>
                    <a:pt x="0" y="11546"/>
                    <a:pt x="606" y="12151"/>
                    <a:pt x="1347" y="12151"/>
                  </a:cubicBezTo>
                  <a:cubicBezTo>
                    <a:pt x="2093" y="12151"/>
                    <a:pt x="2698" y="11546"/>
                    <a:pt x="2698" y="10799"/>
                  </a:cubicBezTo>
                  <a:cubicBezTo>
                    <a:pt x="2698" y="10574"/>
                    <a:pt x="2640" y="10357"/>
                    <a:pt x="2540" y="10167"/>
                  </a:cubicBezTo>
                  <a:lnTo>
                    <a:pt x="2540" y="10167"/>
                  </a:lnTo>
                  <a:cubicBezTo>
                    <a:pt x="3558" y="11058"/>
                    <a:pt x="4891" y="11600"/>
                    <a:pt x="6351" y="11600"/>
                  </a:cubicBezTo>
                  <a:cubicBezTo>
                    <a:pt x="9547" y="11600"/>
                    <a:pt x="12151" y="8996"/>
                    <a:pt x="12151" y="5800"/>
                  </a:cubicBezTo>
                  <a:cubicBezTo>
                    <a:pt x="12151" y="4995"/>
                    <a:pt x="11988" y="4213"/>
                    <a:pt x="11667" y="3481"/>
                  </a:cubicBezTo>
                  <a:cubicBezTo>
                    <a:pt x="11620" y="3373"/>
                    <a:pt x="11515" y="3309"/>
                    <a:pt x="11403" y="3309"/>
                  </a:cubicBezTo>
                  <a:cubicBezTo>
                    <a:pt x="11365" y="3309"/>
                    <a:pt x="11325" y="3316"/>
                    <a:pt x="11287" y="3332"/>
                  </a:cubicBezTo>
                  <a:cubicBezTo>
                    <a:pt x="11143" y="3395"/>
                    <a:pt x="11079" y="3568"/>
                    <a:pt x="11143" y="3712"/>
                  </a:cubicBezTo>
                  <a:cubicBezTo>
                    <a:pt x="11427" y="4371"/>
                    <a:pt x="11577" y="5072"/>
                    <a:pt x="11577" y="5800"/>
                  </a:cubicBezTo>
                  <a:cubicBezTo>
                    <a:pt x="11577" y="8680"/>
                    <a:pt x="9231" y="11026"/>
                    <a:pt x="6351" y="11026"/>
                  </a:cubicBezTo>
                  <a:cubicBezTo>
                    <a:pt x="3468" y="11026"/>
                    <a:pt x="1125" y="8680"/>
                    <a:pt x="1125" y="5800"/>
                  </a:cubicBezTo>
                  <a:cubicBezTo>
                    <a:pt x="1125" y="2917"/>
                    <a:pt x="3468" y="574"/>
                    <a:pt x="6351" y="574"/>
                  </a:cubicBezTo>
                  <a:cubicBezTo>
                    <a:pt x="6754" y="574"/>
                    <a:pt x="7151" y="620"/>
                    <a:pt x="7540" y="710"/>
                  </a:cubicBezTo>
                  <a:cubicBezTo>
                    <a:pt x="7562" y="715"/>
                    <a:pt x="7583" y="718"/>
                    <a:pt x="7605" y="718"/>
                  </a:cubicBezTo>
                  <a:cubicBezTo>
                    <a:pt x="7734" y="718"/>
                    <a:pt x="7852" y="625"/>
                    <a:pt x="7883" y="493"/>
                  </a:cubicBezTo>
                  <a:cubicBezTo>
                    <a:pt x="7920" y="340"/>
                    <a:pt x="7825" y="186"/>
                    <a:pt x="7666" y="150"/>
                  </a:cubicBezTo>
                  <a:cubicBezTo>
                    <a:pt x="7238" y="50"/>
                    <a:pt x="6794" y="0"/>
                    <a:pt x="635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1" name="Google Shape;2161;p44"/>
            <p:cNvSpPr/>
            <p:nvPr/>
          </p:nvSpPr>
          <p:spPr>
            <a:xfrm>
              <a:off x="3673538" y="2724700"/>
              <a:ext cx="16650" cy="14500"/>
            </a:xfrm>
            <a:custGeom>
              <a:avLst/>
              <a:gdLst/>
              <a:ahLst/>
              <a:cxnLst/>
              <a:rect l="l" t="t" r="r" b="b"/>
              <a:pathLst>
                <a:path w="666" h="580" extrusionOk="0">
                  <a:moveTo>
                    <a:pt x="330" y="1"/>
                  </a:moveTo>
                  <a:cubicBezTo>
                    <a:pt x="220" y="1"/>
                    <a:pt x="115" y="66"/>
                    <a:pt x="69" y="173"/>
                  </a:cubicBezTo>
                  <a:cubicBezTo>
                    <a:pt x="0" y="317"/>
                    <a:pt x="63" y="484"/>
                    <a:pt x="209" y="552"/>
                  </a:cubicBezTo>
                  <a:lnTo>
                    <a:pt x="217" y="557"/>
                  </a:lnTo>
                  <a:cubicBezTo>
                    <a:pt x="259" y="574"/>
                    <a:pt x="299" y="579"/>
                    <a:pt x="340" y="579"/>
                  </a:cubicBezTo>
                  <a:cubicBezTo>
                    <a:pt x="448" y="579"/>
                    <a:pt x="552" y="515"/>
                    <a:pt x="597" y="411"/>
                  </a:cubicBezTo>
                  <a:cubicBezTo>
                    <a:pt x="665" y="267"/>
                    <a:pt x="601" y="95"/>
                    <a:pt x="457" y="31"/>
                  </a:cubicBezTo>
                  <a:lnTo>
                    <a:pt x="448" y="27"/>
                  </a:lnTo>
                  <a:cubicBezTo>
                    <a:pt x="410" y="9"/>
                    <a:pt x="370" y="1"/>
                    <a:pt x="3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2" name="Google Shape;2162;p44"/>
            <p:cNvSpPr/>
            <p:nvPr/>
          </p:nvSpPr>
          <p:spPr>
            <a:xfrm>
              <a:off x="3509563" y="2752550"/>
              <a:ext cx="229975" cy="200350"/>
            </a:xfrm>
            <a:custGeom>
              <a:avLst/>
              <a:gdLst/>
              <a:ahLst/>
              <a:cxnLst/>
              <a:rect l="l" t="t" r="r" b="b"/>
              <a:pathLst>
                <a:path w="9199" h="8014" extrusionOk="0">
                  <a:moveTo>
                    <a:pt x="4602" y="0"/>
                  </a:moveTo>
                  <a:cubicBezTo>
                    <a:pt x="3529" y="0"/>
                    <a:pt x="2455" y="410"/>
                    <a:pt x="1637" y="1228"/>
                  </a:cubicBezTo>
                  <a:cubicBezTo>
                    <a:pt x="0" y="2864"/>
                    <a:pt x="0" y="5522"/>
                    <a:pt x="1637" y="7158"/>
                  </a:cubicBezTo>
                  <a:cubicBezTo>
                    <a:pt x="1980" y="7498"/>
                    <a:pt x="2374" y="7778"/>
                    <a:pt x="2808" y="7982"/>
                  </a:cubicBezTo>
                  <a:cubicBezTo>
                    <a:pt x="2848" y="8003"/>
                    <a:pt x="2889" y="8013"/>
                    <a:pt x="2929" y="8013"/>
                  </a:cubicBezTo>
                  <a:cubicBezTo>
                    <a:pt x="3038" y="8013"/>
                    <a:pt x="3142" y="7949"/>
                    <a:pt x="3192" y="7846"/>
                  </a:cubicBezTo>
                  <a:cubicBezTo>
                    <a:pt x="3259" y="7701"/>
                    <a:pt x="3196" y="7534"/>
                    <a:pt x="3056" y="7466"/>
                  </a:cubicBezTo>
                  <a:cubicBezTo>
                    <a:pt x="2681" y="7285"/>
                    <a:pt x="2337" y="7045"/>
                    <a:pt x="2044" y="6751"/>
                  </a:cubicBezTo>
                  <a:cubicBezTo>
                    <a:pt x="634" y="5341"/>
                    <a:pt x="634" y="3045"/>
                    <a:pt x="2044" y="1635"/>
                  </a:cubicBezTo>
                  <a:cubicBezTo>
                    <a:pt x="2749" y="930"/>
                    <a:pt x="3676" y="577"/>
                    <a:pt x="4602" y="577"/>
                  </a:cubicBezTo>
                  <a:cubicBezTo>
                    <a:pt x="5529" y="577"/>
                    <a:pt x="6455" y="930"/>
                    <a:pt x="7160" y="1635"/>
                  </a:cubicBezTo>
                  <a:cubicBezTo>
                    <a:pt x="8571" y="3045"/>
                    <a:pt x="8571" y="5341"/>
                    <a:pt x="7160" y="6751"/>
                  </a:cubicBezTo>
                  <a:cubicBezTo>
                    <a:pt x="7066" y="6847"/>
                    <a:pt x="6962" y="6937"/>
                    <a:pt x="6858" y="7018"/>
                  </a:cubicBezTo>
                  <a:cubicBezTo>
                    <a:pt x="6736" y="7118"/>
                    <a:pt x="6713" y="7298"/>
                    <a:pt x="6812" y="7425"/>
                  </a:cubicBezTo>
                  <a:cubicBezTo>
                    <a:pt x="6870" y="7496"/>
                    <a:pt x="6954" y="7533"/>
                    <a:pt x="7038" y="7533"/>
                  </a:cubicBezTo>
                  <a:cubicBezTo>
                    <a:pt x="7101" y="7533"/>
                    <a:pt x="7163" y="7513"/>
                    <a:pt x="7215" y="7471"/>
                  </a:cubicBezTo>
                  <a:cubicBezTo>
                    <a:pt x="7337" y="7371"/>
                    <a:pt x="7454" y="7267"/>
                    <a:pt x="7563" y="7158"/>
                  </a:cubicBezTo>
                  <a:cubicBezTo>
                    <a:pt x="9199" y="5522"/>
                    <a:pt x="9199" y="2864"/>
                    <a:pt x="7563" y="1228"/>
                  </a:cubicBezTo>
                  <a:cubicBezTo>
                    <a:pt x="6747" y="410"/>
                    <a:pt x="5675" y="0"/>
                    <a:pt x="460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3" name="Google Shape;2163;p44"/>
            <p:cNvSpPr/>
            <p:nvPr/>
          </p:nvSpPr>
          <p:spPr>
            <a:xfrm>
              <a:off x="3656113" y="2939125"/>
              <a:ext cx="16875" cy="14650"/>
            </a:xfrm>
            <a:custGeom>
              <a:avLst/>
              <a:gdLst/>
              <a:ahLst/>
              <a:cxnLst/>
              <a:rect l="l" t="t" r="r" b="b"/>
              <a:pathLst>
                <a:path w="675" h="586" extrusionOk="0">
                  <a:moveTo>
                    <a:pt x="344" y="1"/>
                  </a:moveTo>
                  <a:cubicBezTo>
                    <a:pt x="305" y="1"/>
                    <a:pt x="265" y="9"/>
                    <a:pt x="228" y="25"/>
                  </a:cubicBezTo>
                  <a:lnTo>
                    <a:pt x="209" y="35"/>
                  </a:lnTo>
                  <a:cubicBezTo>
                    <a:pt x="65" y="98"/>
                    <a:pt x="1" y="269"/>
                    <a:pt x="65" y="415"/>
                  </a:cubicBezTo>
                  <a:cubicBezTo>
                    <a:pt x="109" y="523"/>
                    <a:pt x="218" y="586"/>
                    <a:pt x="326" y="586"/>
                  </a:cubicBezTo>
                  <a:cubicBezTo>
                    <a:pt x="368" y="586"/>
                    <a:pt x="403" y="577"/>
                    <a:pt x="445" y="559"/>
                  </a:cubicBezTo>
                  <a:lnTo>
                    <a:pt x="467" y="550"/>
                  </a:lnTo>
                  <a:cubicBezTo>
                    <a:pt x="612" y="486"/>
                    <a:pt x="675" y="315"/>
                    <a:pt x="607" y="170"/>
                  </a:cubicBezTo>
                  <a:cubicBezTo>
                    <a:pt x="560" y="63"/>
                    <a:pt x="454" y="1"/>
                    <a:pt x="3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4" name="Google Shape;2164;p44"/>
            <p:cNvSpPr/>
            <p:nvPr/>
          </p:nvSpPr>
          <p:spPr>
            <a:xfrm>
              <a:off x="3440863" y="2673625"/>
              <a:ext cx="367525" cy="367525"/>
            </a:xfrm>
            <a:custGeom>
              <a:avLst/>
              <a:gdLst/>
              <a:ahLst/>
              <a:cxnLst/>
              <a:rect l="l" t="t" r="r" b="b"/>
              <a:pathLst>
                <a:path w="14701" h="14701" extrusionOk="0">
                  <a:moveTo>
                    <a:pt x="7350" y="0"/>
                  </a:moveTo>
                  <a:cubicBezTo>
                    <a:pt x="5383" y="0"/>
                    <a:pt x="3539" y="764"/>
                    <a:pt x="2151" y="2152"/>
                  </a:cubicBezTo>
                  <a:cubicBezTo>
                    <a:pt x="764" y="3539"/>
                    <a:pt x="0" y="5383"/>
                    <a:pt x="0" y="7350"/>
                  </a:cubicBezTo>
                  <a:cubicBezTo>
                    <a:pt x="0" y="8611"/>
                    <a:pt x="326" y="9859"/>
                    <a:pt x="941" y="10953"/>
                  </a:cubicBezTo>
                  <a:cubicBezTo>
                    <a:pt x="992" y="11045"/>
                    <a:pt x="1091" y="11098"/>
                    <a:pt x="1191" y="11098"/>
                  </a:cubicBezTo>
                  <a:cubicBezTo>
                    <a:pt x="1238" y="11098"/>
                    <a:pt x="1286" y="11086"/>
                    <a:pt x="1329" y="11062"/>
                  </a:cubicBezTo>
                  <a:cubicBezTo>
                    <a:pt x="1469" y="10985"/>
                    <a:pt x="1519" y="10808"/>
                    <a:pt x="1442" y="10668"/>
                  </a:cubicBezTo>
                  <a:cubicBezTo>
                    <a:pt x="872" y="9660"/>
                    <a:pt x="574" y="8512"/>
                    <a:pt x="574" y="7350"/>
                  </a:cubicBezTo>
                  <a:cubicBezTo>
                    <a:pt x="574" y="3612"/>
                    <a:pt x="3612" y="574"/>
                    <a:pt x="7350" y="574"/>
                  </a:cubicBezTo>
                  <a:cubicBezTo>
                    <a:pt x="11084" y="574"/>
                    <a:pt x="14126" y="3612"/>
                    <a:pt x="14126" y="7350"/>
                  </a:cubicBezTo>
                  <a:cubicBezTo>
                    <a:pt x="14126" y="11084"/>
                    <a:pt x="11084" y="14126"/>
                    <a:pt x="7350" y="14126"/>
                  </a:cubicBezTo>
                  <a:cubicBezTo>
                    <a:pt x="6224" y="14126"/>
                    <a:pt x="5112" y="13845"/>
                    <a:pt x="4131" y="13317"/>
                  </a:cubicBezTo>
                  <a:cubicBezTo>
                    <a:pt x="4087" y="13293"/>
                    <a:pt x="4039" y="13281"/>
                    <a:pt x="3992" y="13281"/>
                  </a:cubicBezTo>
                  <a:cubicBezTo>
                    <a:pt x="3892" y="13281"/>
                    <a:pt x="3796" y="13334"/>
                    <a:pt x="3743" y="13430"/>
                  </a:cubicBezTo>
                  <a:cubicBezTo>
                    <a:pt x="3666" y="13570"/>
                    <a:pt x="3720" y="13747"/>
                    <a:pt x="3860" y="13818"/>
                  </a:cubicBezTo>
                  <a:cubicBezTo>
                    <a:pt x="4922" y="14398"/>
                    <a:pt x="6130" y="14700"/>
                    <a:pt x="7350" y="14700"/>
                  </a:cubicBezTo>
                  <a:cubicBezTo>
                    <a:pt x="9312" y="14700"/>
                    <a:pt x="11156" y="13937"/>
                    <a:pt x="12544" y="12549"/>
                  </a:cubicBezTo>
                  <a:cubicBezTo>
                    <a:pt x="13937" y="11156"/>
                    <a:pt x="14700" y="9312"/>
                    <a:pt x="14700" y="7350"/>
                  </a:cubicBezTo>
                  <a:cubicBezTo>
                    <a:pt x="14700" y="5383"/>
                    <a:pt x="13937" y="3539"/>
                    <a:pt x="12544" y="2152"/>
                  </a:cubicBezTo>
                  <a:cubicBezTo>
                    <a:pt x="11156" y="764"/>
                    <a:pt x="9312" y="0"/>
                    <a:pt x="735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5" name="Google Shape;2165;p44"/>
            <p:cNvSpPr/>
            <p:nvPr/>
          </p:nvSpPr>
          <p:spPr>
            <a:xfrm>
              <a:off x="3696138" y="2734075"/>
              <a:ext cx="51800" cy="51650"/>
            </a:xfrm>
            <a:custGeom>
              <a:avLst/>
              <a:gdLst/>
              <a:ahLst/>
              <a:cxnLst/>
              <a:rect l="l" t="t" r="r" b="b"/>
              <a:pathLst>
                <a:path w="2072" h="2066" extrusionOk="0">
                  <a:moveTo>
                    <a:pt x="1036" y="574"/>
                  </a:moveTo>
                  <a:cubicBezTo>
                    <a:pt x="1289" y="574"/>
                    <a:pt x="1497" y="778"/>
                    <a:pt x="1497" y="1031"/>
                  </a:cubicBezTo>
                  <a:cubicBezTo>
                    <a:pt x="1497" y="1284"/>
                    <a:pt x="1289" y="1492"/>
                    <a:pt x="1036" y="1492"/>
                  </a:cubicBezTo>
                  <a:cubicBezTo>
                    <a:pt x="782" y="1492"/>
                    <a:pt x="575" y="1284"/>
                    <a:pt x="575" y="1031"/>
                  </a:cubicBezTo>
                  <a:cubicBezTo>
                    <a:pt x="575" y="778"/>
                    <a:pt x="782" y="574"/>
                    <a:pt x="1036" y="574"/>
                  </a:cubicBezTo>
                  <a:close/>
                  <a:moveTo>
                    <a:pt x="1036" y="0"/>
                  </a:moveTo>
                  <a:cubicBezTo>
                    <a:pt x="467" y="0"/>
                    <a:pt x="0" y="461"/>
                    <a:pt x="0" y="1031"/>
                  </a:cubicBezTo>
                  <a:cubicBezTo>
                    <a:pt x="0" y="1605"/>
                    <a:pt x="467" y="2066"/>
                    <a:pt x="1036" y="2066"/>
                  </a:cubicBezTo>
                  <a:cubicBezTo>
                    <a:pt x="1606" y="2066"/>
                    <a:pt x="2071" y="1605"/>
                    <a:pt x="2071" y="1031"/>
                  </a:cubicBezTo>
                  <a:cubicBezTo>
                    <a:pt x="2071" y="461"/>
                    <a:pt x="1606" y="0"/>
                    <a:pt x="1036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6" name="Google Shape;2166;p44"/>
            <p:cNvSpPr/>
            <p:nvPr/>
          </p:nvSpPr>
          <p:spPr>
            <a:xfrm>
              <a:off x="3603013" y="2933425"/>
              <a:ext cx="43100" cy="43100"/>
            </a:xfrm>
            <a:custGeom>
              <a:avLst/>
              <a:gdLst/>
              <a:ahLst/>
              <a:cxnLst/>
              <a:rect l="l" t="t" r="r" b="b"/>
              <a:pathLst>
                <a:path w="1724" h="1724" extrusionOk="0">
                  <a:moveTo>
                    <a:pt x="864" y="574"/>
                  </a:moveTo>
                  <a:cubicBezTo>
                    <a:pt x="1023" y="574"/>
                    <a:pt x="1148" y="705"/>
                    <a:pt x="1148" y="864"/>
                  </a:cubicBezTo>
                  <a:cubicBezTo>
                    <a:pt x="1148" y="1022"/>
                    <a:pt x="1023" y="1148"/>
                    <a:pt x="864" y="1148"/>
                  </a:cubicBezTo>
                  <a:cubicBezTo>
                    <a:pt x="706" y="1148"/>
                    <a:pt x="575" y="1022"/>
                    <a:pt x="575" y="864"/>
                  </a:cubicBezTo>
                  <a:cubicBezTo>
                    <a:pt x="575" y="705"/>
                    <a:pt x="706" y="574"/>
                    <a:pt x="864" y="574"/>
                  </a:cubicBezTo>
                  <a:close/>
                  <a:moveTo>
                    <a:pt x="864" y="0"/>
                  </a:moveTo>
                  <a:cubicBezTo>
                    <a:pt x="389" y="0"/>
                    <a:pt x="1" y="389"/>
                    <a:pt x="1" y="864"/>
                  </a:cubicBezTo>
                  <a:cubicBezTo>
                    <a:pt x="1" y="1338"/>
                    <a:pt x="389" y="1723"/>
                    <a:pt x="864" y="1723"/>
                  </a:cubicBezTo>
                  <a:cubicBezTo>
                    <a:pt x="1338" y="1723"/>
                    <a:pt x="1723" y="1338"/>
                    <a:pt x="1723" y="864"/>
                  </a:cubicBezTo>
                  <a:cubicBezTo>
                    <a:pt x="1723" y="389"/>
                    <a:pt x="1338" y="0"/>
                    <a:pt x="86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7" name="Google Shape;2167;p44"/>
            <p:cNvSpPr/>
            <p:nvPr/>
          </p:nvSpPr>
          <p:spPr>
            <a:xfrm>
              <a:off x="3641763" y="2877500"/>
              <a:ext cx="14375" cy="14375"/>
            </a:xfrm>
            <a:custGeom>
              <a:avLst/>
              <a:gdLst/>
              <a:ahLst/>
              <a:cxnLst/>
              <a:rect l="l" t="t" r="r" b="b"/>
              <a:pathLst>
                <a:path w="575" h="575" extrusionOk="0">
                  <a:moveTo>
                    <a:pt x="291" y="0"/>
                  </a:moveTo>
                  <a:cubicBezTo>
                    <a:pt x="214" y="0"/>
                    <a:pt x="141" y="27"/>
                    <a:pt x="87" y="82"/>
                  </a:cubicBezTo>
                  <a:cubicBezTo>
                    <a:pt x="32" y="136"/>
                    <a:pt x="1" y="207"/>
                    <a:pt x="1" y="284"/>
                  </a:cubicBezTo>
                  <a:cubicBezTo>
                    <a:pt x="1" y="362"/>
                    <a:pt x="32" y="434"/>
                    <a:pt x="87" y="488"/>
                  </a:cubicBezTo>
                  <a:cubicBezTo>
                    <a:pt x="141" y="543"/>
                    <a:pt x="214" y="574"/>
                    <a:pt x="291" y="574"/>
                  </a:cubicBezTo>
                  <a:cubicBezTo>
                    <a:pt x="363" y="574"/>
                    <a:pt x="439" y="543"/>
                    <a:pt x="494" y="488"/>
                  </a:cubicBezTo>
                  <a:cubicBezTo>
                    <a:pt x="543" y="434"/>
                    <a:pt x="575" y="362"/>
                    <a:pt x="575" y="284"/>
                  </a:cubicBezTo>
                  <a:cubicBezTo>
                    <a:pt x="575" y="207"/>
                    <a:pt x="543" y="136"/>
                    <a:pt x="494" y="82"/>
                  </a:cubicBezTo>
                  <a:cubicBezTo>
                    <a:pt x="439" y="27"/>
                    <a:pt x="363" y="0"/>
                    <a:pt x="29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8" name="Google Shape;2168;p44"/>
            <p:cNvSpPr/>
            <p:nvPr/>
          </p:nvSpPr>
          <p:spPr>
            <a:xfrm>
              <a:off x="3593988" y="2825050"/>
              <a:ext cx="14375" cy="14350"/>
            </a:xfrm>
            <a:custGeom>
              <a:avLst/>
              <a:gdLst/>
              <a:ahLst/>
              <a:cxnLst/>
              <a:rect l="l" t="t" r="r" b="b"/>
              <a:pathLst>
                <a:path w="575" h="574" extrusionOk="0">
                  <a:moveTo>
                    <a:pt x="289" y="0"/>
                  </a:moveTo>
                  <a:cubicBezTo>
                    <a:pt x="213" y="0"/>
                    <a:pt x="140" y="32"/>
                    <a:pt x="86" y="86"/>
                  </a:cubicBezTo>
                  <a:cubicBezTo>
                    <a:pt x="32" y="136"/>
                    <a:pt x="0" y="213"/>
                    <a:pt x="0" y="285"/>
                  </a:cubicBezTo>
                  <a:cubicBezTo>
                    <a:pt x="0" y="362"/>
                    <a:pt x="32" y="438"/>
                    <a:pt x="86" y="488"/>
                  </a:cubicBezTo>
                  <a:cubicBezTo>
                    <a:pt x="140" y="543"/>
                    <a:pt x="213" y="574"/>
                    <a:pt x="289" y="574"/>
                  </a:cubicBezTo>
                  <a:cubicBezTo>
                    <a:pt x="362" y="574"/>
                    <a:pt x="439" y="543"/>
                    <a:pt x="493" y="488"/>
                  </a:cubicBezTo>
                  <a:cubicBezTo>
                    <a:pt x="543" y="438"/>
                    <a:pt x="574" y="362"/>
                    <a:pt x="574" y="285"/>
                  </a:cubicBezTo>
                  <a:cubicBezTo>
                    <a:pt x="574" y="213"/>
                    <a:pt x="543" y="136"/>
                    <a:pt x="493" y="86"/>
                  </a:cubicBezTo>
                  <a:cubicBezTo>
                    <a:pt x="439" y="32"/>
                    <a:pt x="362" y="0"/>
                    <a:pt x="28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9" name="Google Shape;2169;p44"/>
          <p:cNvGrpSpPr/>
          <p:nvPr/>
        </p:nvGrpSpPr>
        <p:grpSpPr>
          <a:xfrm>
            <a:off x="5382131" y="3850561"/>
            <a:ext cx="316362" cy="476178"/>
            <a:chOff x="6586238" y="2111700"/>
            <a:chExt cx="244125" cy="367450"/>
          </a:xfrm>
        </p:grpSpPr>
        <p:sp>
          <p:nvSpPr>
            <p:cNvPr id="2170" name="Google Shape;2170;p44"/>
            <p:cNvSpPr/>
            <p:nvPr/>
          </p:nvSpPr>
          <p:spPr>
            <a:xfrm>
              <a:off x="6660938" y="2220800"/>
              <a:ext cx="94725" cy="94725"/>
            </a:xfrm>
            <a:custGeom>
              <a:avLst/>
              <a:gdLst/>
              <a:ahLst/>
              <a:cxnLst/>
              <a:rect l="l" t="t" r="r" b="b"/>
              <a:pathLst>
                <a:path w="3789" h="3789" extrusionOk="0">
                  <a:moveTo>
                    <a:pt x="1894" y="574"/>
                  </a:moveTo>
                  <a:cubicBezTo>
                    <a:pt x="2147" y="574"/>
                    <a:pt x="2391" y="647"/>
                    <a:pt x="2604" y="778"/>
                  </a:cubicBezTo>
                  <a:lnTo>
                    <a:pt x="778" y="2604"/>
                  </a:lnTo>
                  <a:cubicBezTo>
                    <a:pt x="647" y="2391"/>
                    <a:pt x="574" y="2147"/>
                    <a:pt x="574" y="1894"/>
                  </a:cubicBezTo>
                  <a:cubicBezTo>
                    <a:pt x="574" y="1542"/>
                    <a:pt x="710" y="1212"/>
                    <a:pt x="958" y="958"/>
                  </a:cubicBezTo>
                  <a:cubicBezTo>
                    <a:pt x="1207" y="710"/>
                    <a:pt x="1542" y="574"/>
                    <a:pt x="1894" y="574"/>
                  </a:cubicBezTo>
                  <a:close/>
                  <a:moveTo>
                    <a:pt x="3006" y="1185"/>
                  </a:moveTo>
                  <a:cubicBezTo>
                    <a:pt x="3142" y="1397"/>
                    <a:pt x="3214" y="1641"/>
                    <a:pt x="3214" y="1894"/>
                  </a:cubicBezTo>
                  <a:cubicBezTo>
                    <a:pt x="3214" y="2247"/>
                    <a:pt x="3078" y="2577"/>
                    <a:pt x="2830" y="2829"/>
                  </a:cubicBezTo>
                  <a:cubicBezTo>
                    <a:pt x="2572" y="3085"/>
                    <a:pt x="2234" y="3213"/>
                    <a:pt x="1897" y="3213"/>
                  </a:cubicBezTo>
                  <a:cubicBezTo>
                    <a:pt x="1649" y="3213"/>
                    <a:pt x="1401" y="3144"/>
                    <a:pt x="1185" y="3006"/>
                  </a:cubicBezTo>
                  <a:lnTo>
                    <a:pt x="3006" y="1185"/>
                  </a:lnTo>
                  <a:close/>
                  <a:moveTo>
                    <a:pt x="1894" y="0"/>
                  </a:moveTo>
                  <a:cubicBezTo>
                    <a:pt x="1388" y="0"/>
                    <a:pt x="914" y="194"/>
                    <a:pt x="551" y="557"/>
                  </a:cubicBezTo>
                  <a:cubicBezTo>
                    <a:pt x="194" y="914"/>
                    <a:pt x="0" y="1388"/>
                    <a:pt x="0" y="1894"/>
                  </a:cubicBezTo>
                  <a:cubicBezTo>
                    <a:pt x="0" y="2401"/>
                    <a:pt x="194" y="2875"/>
                    <a:pt x="551" y="3232"/>
                  </a:cubicBezTo>
                  <a:cubicBezTo>
                    <a:pt x="922" y="3603"/>
                    <a:pt x="1410" y="3788"/>
                    <a:pt x="1894" y="3788"/>
                  </a:cubicBezTo>
                  <a:cubicBezTo>
                    <a:pt x="2378" y="3788"/>
                    <a:pt x="2866" y="3603"/>
                    <a:pt x="3232" y="3232"/>
                  </a:cubicBezTo>
                  <a:cubicBezTo>
                    <a:pt x="3593" y="2875"/>
                    <a:pt x="3789" y="2401"/>
                    <a:pt x="3789" y="1894"/>
                  </a:cubicBezTo>
                  <a:cubicBezTo>
                    <a:pt x="3789" y="1388"/>
                    <a:pt x="3593" y="914"/>
                    <a:pt x="3232" y="557"/>
                  </a:cubicBezTo>
                  <a:cubicBezTo>
                    <a:pt x="2875" y="194"/>
                    <a:pt x="2400" y="0"/>
                    <a:pt x="189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1" name="Google Shape;2171;p44"/>
            <p:cNvSpPr/>
            <p:nvPr/>
          </p:nvSpPr>
          <p:spPr>
            <a:xfrm>
              <a:off x="6815988" y="2367925"/>
              <a:ext cx="14375" cy="14375"/>
            </a:xfrm>
            <a:custGeom>
              <a:avLst/>
              <a:gdLst/>
              <a:ahLst/>
              <a:cxnLst/>
              <a:rect l="l" t="t" r="r" b="b"/>
              <a:pathLst>
                <a:path w="575" h="575" extrusionOk="0">
                  <a:moveTo>
                    <a:pt x="285" y="1"/>
                  </a:moveTo>
                  <a:cubicBezTo>
                    <a:pt x="208" y="1"/>
                    <a:pt x="136" y="32"/>
                    <a:pt x="82" y="82"/>
                  </a:cubicBezTo>
                  <a:cubicBezTo>
                    <a:pt x="28" y="136"/>
                    <a:pt x="0" y="213"/>
                    <a:pt x="0" y="286"/>
                  </a:cubicBezTo>
                  <a:cubicBezTo>
                    <a:pt x="0" y="362"/>
                    <a:pt x="28" y="434"/>
                    <a:pt x="82" y="489"/>
                  </a:cubicBezTo>
                  <a:cubicBezTo>
                    <a:pt x="136" y="543"/>
                    <a:pt x="208" y="574"/>
                    <a:pt x="285" y="574"/>
                  </a:cubicBezTo>
                  <a:cubicBezTo>
                    <a:pt x="362" y="574"/>
                    <a:pt x="434" y="543"/>
                    <a:pt x="489" y="489"/>
                  </a:cubicBezTo>
                  <a:cubicBezTo>
                    <a:pt x="543" y="434"/>
                    <a:pt x="574" y="362"/>
                    <a:pt x="574" y="286"/>
                  </a:cubicBezTo>
                  <a:cubicBezTo>
                    <a:pt x="574" y="213"/>
                    <a:pt x="543" y="136"/>
                    <a:pt x="489" y="82"/>
                  </a:cubicBezTo>
                  <a:cubicBezTo>
                    <a:pt x="434" y="32"/>
                    <a:pt x="362" y="1"/>
                    <a:pt x="28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2" name="Google Shape;2172;p44"/>
            <p:cNvSpPr/>
            <p:nvPr/>
          </p:nvSpPr>
          <p:spPr>
            <a:xfrm>
              <a:off x="6586238" y="2111700"/>
              <a:ext cx="244125" cy="309350"/>
            </a:xfrm>
            <a:custGeom>
              <a:avLst/>
              <a:gdLst/>
              <a:ahLst/>
              <a:cxnLst/>
              <a:rect l="l" t="t" r="r" b="b"/>
              <a:pathLst>
                <a:path w="9765" h="12374" extrusionOk="0">
                  <a:moveTo>
                    <a:pt x="4882" y="644"/>
                  </a:moveTo>
                  <a:cubicBezTo>
                    <a:pt x="5126" y="838"/>
                    <a:pt x="5619" y="1268"/>
                    <a:pt x="6116" y="1937"/>
                  </a:cubicBezTo>
                  <a:cubicBezTo>
                    <a:pt x="6301" y="2186"/>
                    <a:pt x="6500" y="2488"/>
                    <a:pt x="6685" y="2841"/>
                  </a:cubicBezTo>
                  <a:lnTo>
                    <a:pt x="3074" y="2841"/>
                  </a:lnTo>
                  <a:cubicBezTo>
                    <a:pt x="3237" y="2538"/>
                    <a:pt x="3422" y="2240"/>
                    <a:pt x="3635" y="1955"/>
                  </a:cubicBezTo>
                  <a:cubicBezTo>
                    <a:pt x="4132" y="1276"/>
                    <a:pt x="4634" y="838"/>
                    <a:pt x="4882" y="644"/>
                  </a:cubicBezTo>
                  <a:close/>
                  <a:moveTo>
                    <a:pt x="6961" y="3415"/>
                  </a:moveTo>
                  <a:cubicBezTo>
                    <a:pt x="7282" y="4179"/>
                    <a:pt x="7522" y="5119"/>
                    <a:pt x="7522" y="6227"/>
                  </a:cubicBezTo>
                  <a:cubicBezTo>
                    <a:pt x="7522" y="7908"/>
                    <a:pt x="7088" y="9138"/>
                    <a:pt x="6717" y="9870"/>
                  </a:cubicBezTo>
                  <a:cubicBezTo>
                    <a:pt x="6424" y="10462"/>
                    <a:pt x="6126" y="10838"/>
                    <a:pt x="5990" y="10996"/>
                  </a:cubicBezTo>
                  <a:lnTo>
                    <a:pt x="5167" y="10996"/>
                  </a:lnTo>
                  <a:lnTo>
                    <a:pt x="5167" y="9830"/>
                  </a:lnTo>
                  <a:cubicBezTo>
                    <a:pt x="5167" y="9671"/>
                    <a:pt x="5041" y="9540"/>
                    <a:pt x="4882" y="9540"/>
                  </a:cubicBezTo>
                  <a:cubicBezTo>
                    <a:pt x="4724" y="9540"/>
                    <a:pt x="4593" y="9671"/>
                    <a:pt x="4593" y="9830"/>
                  </a:cubicBezTo>
                  <a:lnTo>
                    <a:pt x="4593" y="10996"/>
                  </a:lnTo>
                  <a:lnTo>
                    <a:pt x="3775" y="10996"/>
                  </a:lnTo>
                  <a:cubicBezTo>
                    <a:pt x="3458" y="10629"/>
                    <a:pt x="2237" y="9052"/>
                    <a:pt x="2237" y="6227"/>
                  </a:cubicBezTo>
                  <a:cubicBezTo>
                    <a:pt x="2237" y="5228"/>
                    <a:pt x="2427" y="4287"/>
                    <a:pt x="2798" y="3415"/>
                  </a:cubicBezTo>
                  <a:close/>
                  <a:moveTo>
                    <a:pt x="1786" y="7768"/>
                  </a:moveTo>
                  <a:cubicBezTo>
                    <a:pt x="1953" y="8803"/>
                    <a:pt x="2269" y="9607"/>
                    <a:pt x="2545" y="10155"/>
                  </a:cubicBezTo>
                  <a:cubicBezTo>
                    <a:pt x="2617" y="10304"/>
                    <a:pt x="2694" y="10439"/>
                    <a:pt x="2767" y="10562"/>
                  </a:cubicBezTo>
                  <a:lnTo>
                    <a:pt x="574" y="11628"/>
                  </a:lnTo>
                  <a:lnTo>
                    <a:pt x="574" y="9183"/>
                  </a:lnTo>
                  <a:cubicBezTo>
                    <a:pt x="574" y="8645"/>
                    <a:pt x="895" y="8157"/>
                    <a:pt x="1388" y="7940"/>
                  </a:cubicBezTo>
                  <a:lnTo>
                    <a:pt x="1786" y="7768"/>
                  </a:lnTo>
                  <a:close/>
                  <a:moveTo>
                    <a:pt x="4882" y="0"/>
                  </a:moveTo>
                  <a:cubicBezTo>
                    <a:pt x="4826" y="0"/>
                    <a:pt x="4771" y="16"/>
                    <a:pt x="4724" y="47"/>
                  </a:cubicBezTo>
                  <a:cubicBezTo>
                    <a:pt x="4692" y="70"/>
                    <a:pt x="3937" y="576"/>
                    <a:pt x="3187" y="1593"/>
                  </a:cubicBezTo>
                  <a:cubicBezTo>
                    <a:pt x="2491" y="2528"/>
                    <a:pt x="1663" y="4093"/>
                    <a:pt x="1663" y="6227"/>
                  </a:cubicBezTo>
                  <a:cubicBezTo>
                    <a:pt x="1663" y="6557"/>
                    <a:pt x="1682" y="6873"/>
                    <a:pt x="1709" y="7172"/>
                  </a:cubicBezTo>
                  <a:lnTo>
                    <a:pt x="1157" y="7416"/>
                  </a:lnTo>
                  <a:cubicBezTo>
                    <a:pt x="457" y="7723"/>
                    <a:pt x="0" y="8419"/>
                    <a:pt x="0" y="9183"/>
                  </a:cubicBezTo>
                  <a:lnTo>
                    <a:pt x="0" y="12085"/>
                  </a:lnTo>
                  <a:cubicBezTo>
                    <a:pt x="0" y="12184"/>
                    <a:pt x="50" y="12275"/>
                    <a:pt x="136" y="12329"/>
                  </a:cubicBezTo>
                  <a:cubicBezTo>
                    <a:pt x="180" y="12361"/>
                    <a:pt x="235" y="12374"/>
                    <a:pt x="289" y="12374"/>
                  </a:cubicBezTo>
                  <a:cubicBezTo>
                    <a:pt x="330" y="12374"/>
                    <a:pt x="376" y="12365"/>
                    <a:pt x="412" y="12342"/>
                  </a:cubicBezTo>
                  <a:lnTo>
                    <a:pt x="3083" y="11045"/>
                  </a:lnTo>
                  <a:cubicBezTo>
                    <a:pt x="3291" y="11330"/>
                    <a:pt x="3441" y="11474"/>
                    <a:pt x="3449" y="11488"/>
                  </a:cubicBezTo>
                  <a:cubicBezTo>
                    <a:pt x="3503" y="11538"/>
                    <a:pt x="3576" y="11570"/>
                    <a:pt x="3648" y="11570"/>
                  </a:cubicBezTo>
                  <a:lnTo>
                    <a:pt x="4593" y="11570"/>
                  </a:lnTo>
                  <a:lnTo>
                    <a:pt x="4593" y="12085"/>
                  </a:lnTo>
                  <a:cubicBezTo>
                    <a:pt x="4593" y="12244"/>
                    <a:pt x="4724" y="12374"/>
                    <a:pt x="4882" y="12374"/>
                  </a:cubicBezTo>
                  <a:cubicBezTo>
                    <a:pt x="5041" y="12374"/>
                    <a:pt x="5167" y="12244"/>
                    <a:pt x="5167" y="12085"/>
                  </a:cubicBezTo>
                  <a:lnTo>
                    <a:pt x="5167" y="11570"/>
                  </a:lnTo>
                  <a:lnTo>
                    <a:pt x="6112" y="11570"/>
                  </a:lnTo>
                  <a:cubicBezTo>
                    <a:pt x="6189" y="11570"/>
                    <a:pt x="6261" y="11538"/>
                    <a:pt x="6315" y="11488"/>
                  </a:cubicBezTo>
                  <a:cubicBezTo>
                    <a:pt x="6324" y="11474"/>
                    <a:pt x="6473" y="11330"/>
                    <a:pt x="6681" y="11045"/>
                  </a:cubicBezTo>
                  <a:lnTo>
                    <a:pt x="9348" y="12342"/>
                  </a:lnTo>
                  <a:cubicBezTo>
                    <a:pt x="9389" y="12365"/>
                    <a:pt x="9435" y="12374"/>
                    <a:pt x="9475" y="12374"/>
                  </a:cubicBezTo>
                  <a:cubicBezTo>
                    <a:pt x="9529" y="12374"/>
                    <a:pt x="9583" y="12361"/>
                    <a:pt x="9629" y="12329"/>
                  </a:cubicBezTo>
                  <a:cubicBezTo>
                    <a:pt x="9710" y="12279"/>
                    <a:pt x="9764" y="12184"/>
                    <a:pt x="9764" y="12085"/>
                  </a:cubicBezTo>
                  <a:lnTo>
                    <a:pt x="9764" y="11647"/>
                  </a:lnTo>
                  <a:cubicBezTo>
                    <a:pt x="9764" y="11488"/>
                    <a:pt x="9633" y="11357"/>
                    <a:pt x="9475" y="11357"/>
                  </a:cubicBezTo>
                  <a:cubicBezTo>
                    <a:pt x="9321" y="11357"/>
                    <a:pt x="9199" y="11479"/>
                    <a:pt x="9190" y="11628"/>
                  </a:cubicBezTo>
                  <a:lnTo>
                    <a:pt x="6998" y="10562"/>
                  </a:lnTo>
                  <a:cubicBezTo>
                    <a:pt x="7069" y="10439"/>
                    <a:pt x="7142" y="10304"/>
                    <a:pt x="7219" y="10155"/>
                  </a:cubicBezTo>
                  <a:cubicBezTo>
                    <a:pt x="7495" y="9607"/>
                    <a:pt x="7807" y="8803"/>
                    <a:pt x="7979" y="7768"/>
                  </a:cubicBezTo>
                  <a:lnTo>
                    <a:pt x="8377" y="7940"/>
                  </a:lnTo>
                  <a:cubicBezTo>
                    <a:pt x="8869" y="8157"/>
                    <a:pt x="9190" y="8645"/>
                    <a:pt x="9190" y="9183"/>
                  </a:cubicBezTo>
                  <a:lnTo>
                    <a:pt x="9190" y="9292"/>
                  </a:lnTo>
                  <a:cubicBezTo>
                    <a:pt x="9190" y="9450"/>
                    <a:pt x="9316" y="9580"/>
                    <a:pt x="9475" y="9580"/>
                  </a:cubicBezTo>
                  <a:cubicBezTo>
                    <a:pt x="9633" y="9580"/>
                    <a:pt x="9764" y="9450"/>
                    <a:pt x="9764" y="9292"/>
                  </a:cubicBezTo>
                  <a:lnTo>
                    <a:pt x="9764" y="9183"/>
                  </a:lnTo>
                  <a:cubicBezTo>
                    <a:pt x="9764" y="8419"/>
                    <a:pt x="9308" y="7723"/>
                    <a:pt x="8607" y="7416"/>
                  </a:cubicBezTo>
                  <a:lnTo>
                    <a:pt x="8051" y="7172"/>
                  </a:lnTo>
                  <a:cubicBezTo>
                    <a:pt x="8083" y="6873"/>
                    <a:pt x="8096" y="6557"/>
                    <a:pt x="8096" y="6227"/>
                  </a:cubicBezTo>
                  <a:cubicBezTo>
                    <a:pt x="8096" y="4093"/>
                    <a:pt x="7269" y="2528"/>
                    <a:pt x="6577" y="1593"/>
                  </a:cubicBezTo>
                  <a:cubicBezTo>
                    <a:pt x="5822" y="576"/>
                    <a:pt x="5072" y="70"/>
                    <a:pt x="5041" y="47"/>
                  </a:cubicBezTo>
                  <a:cubicBezTo>
                    <a:pt x="4993" y="16"/>
                    <a:pt x="4937" y="0"/>
                    <a:pt x="488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3" name="Google Shape;2173;p44"/>
            <p:cNvSpPr/>
            <p:nvPr/>
          </p:nvSpPr>
          <p:spPr>
            <a:xfrm>
              <a:off x="6598763" y="2420350"/>
              <a:ext cx="219025" cy="58800"/>
            </a:xfrm>
            <a:custGeom>
              <a:avLst/>
              <a:gdLst/>
              <a:ahLst/>
              <a:cxnLst/>
              <a:rect l="l" t="t" r="r" b="b"/>
              <a:pathLst>
                <a:path w="8761" h="2352" extrusionOk="0">
                  <a:moveTo>
                    <a:pt x="3124" y="1"/>
                  </a:moveTo>
                  <a:cubicBezTo>
                    <a:pt x="2604" y="1"/>
                    <a:pt x="2126" y="263"/>
                    <a:pt x="1845" y="688"/>
                  </a:cubicBezTo>
                  <a:cubicBezTo>
                    <a:pt x="1714" y="647"/>
                    <a:pt x="1578" y="630"/>
                    <a:pt x="1438" y="630"/>
                  </a:cubicBezTo>
                  <a:cubicBezTo>
                    <a:pt x="647" y="630"/>
                    <a:pt x="1" y="1271"/>
                    <a:pt x="1" y="2067"/>
                  </a:cubicBezTo>
                  <a:cubicBezTo>
                    <a:pt x="1" y="2225"/>
                    <a:pt x="132" y="2352"/>
                    <a:pt x="290" y="2352"/>
                  </a:cubicBezTo>
                  <a:cubicBezTo>
                    <a:pt x="449" y="2352"/>
                    <a:pt x="574" y="2225"/>
                    <a:pt x="574" y="2067"/>
                  </a:cubicBezTo>
                  <a:cubicBezTo>
                    <a:pt x="574" y="1588"/>
                    <a:pt x="964" y="1204"/>
                    <a:pt x="1438" y="1204"/>
                  </a:cubicBezTo>
                  <a:cubicBezTo>
                    <a:pt x="1913" y="1204"/>
                    <a:pt x="2302" y="1588"/>
                    <a:pt x="2302" y="2067"/>
                  </a:cubicBezTo>
                  <a:cubicBezTo>
                    <a:pt x="2302" y="2225"/>
                    <a:pt x="2433" y="2352"/>
                    <a:pt x="2591" y="2352"/>
                  </a:cubicBezTo>
                  <a:cubicBezTo>
                    <a:pt x="2750" y="2352"/>
                    <a:pt x="2876" y="2225"/>
                    <a:pt x="2876" y="2067"/>
                  </a:cubicBezTo>
                  <a:cubicBezTo>
                    <a:pt x="2876" y="1619"/>
                    <a:pt x="2673" y="1221"/>
                    <a:pt x="2356" y="960"/>
                  </a:cubicBezTo>
                  <a:cubicBezTo>
                    <a:pt x="2537" y="720"/>
                    <a:pt x="2817" y="576"/>
                    <a:pt x="3124" y="576"/>
                  </a:cubicBezTo>
                  <a:cubicBezTo>
                    <a:pt x="3658" y="576"/>
                    <a:pt x="4092" y="1010"/>
                    <a:pt x="4092" y="1542"/>
                  </a:cubicBezTo>
                  <a:cubicBezTo>
                    <a:pt x="4092" y="1701"/>
                    <a:pt x="4223" y="1832"/>
                    <a:pt x="4381" y="1832"/>
                  </a:cubicBezTo>
                  <a:lnTo>
                    <a:pt x="4386" y="1832"/>
                  </a:lnTo>
                  <a:cubicBezTo>
                    <a:pt x="4544" y="1832"/>
                    <a:pt x="4670" y="1701"/>
                    <a:pt x="4670" y="1542"/>
                  </a:cubicBezTo>
                  <a:cubicBezTo>
                    <a:pt x="4670" y="1010"/>
                    <a:pt x="5104" y="576"/>
                    <a:pt x="5638" y="576"/>
                  </a:cubicBezTo>
                  <a:cubicBezTo>
                    <a:pt x="5945" y="576"/>
                    <a:pt x="6230" y="720"/>
                    <a:pt x="6411" y="960"/>
                  </a:cubicBezTo>
                  <a:cubicBezTo>
                    <a:pt x="6090" y="1221"/>
                    <a:pt x="5886" y="1619"/>
                    <a:pt x="5886" y="2067"/>
                  </a:cubicBezTo>
                  <a:cubicBezTo>
                    <a:pt x="5886" y="2225"/>
                    <a:pt x="6017" y="2352"/>
                    <a:pt x="6176" y="2352"/>
                  </a:cubicBezTo>
                  <a:cubicBezTo>
                    <a:pt x="6334" y="2352"/>
                    <a:pt x="6460" y="2225"/>
                    <a:pt x="6460" y="2067"/>
                  </a:cubicBezTo>
                  <a:cubicBezTo>
                    <a:pt x="6460" y="1588"/>
                    <a:pt x="6849" y="1204"/>
                    <a:pt x="7324" y="1204"/>
                  </a:cubicBezTo>
                  <a:cubicBezTo>
                    <a:pt x="7803" y="1204"/>
                    <a:pt x="8187" y="1588"/>
                    <a:pt x="8187" y="2067"/>
                  </a:cubicBezTo>
                  <a:cubicBezTo>
                    <a:pt x="8187" y="2225"/>
                    <a:pt x="8318" y="2352"/>
                    <a:pt x="8477" y="2352"/>
                  </a:cubicBezTo>
                  <a:cubicBezTo>
                    <a:pt x="8635" y="2352"/>
                    <a:pt x="8761" y="2225"/>
                    <a:pt x="8761" y="2067"/>
                  </a:cubicBezTo>
                  <a:cubicBezTo>
                    <a:pt x="8761" y="1271"/>
                    <a:pt x="8120" y="630"/>
                    <a:pt x="7324" y="630"/>
                  </a:cubicBezTo>
                  <a:cubicBezTo>
                    <a:pt x="7184" y="630"/>
                    <a:pt x="7048" y="647"/>
                    <a:pt x="6921" y="688"/>
                  </a:cubicBezTo>
                  <a:cubicBezTo>
                    <a:pt x="6637" y="263"/>
                    <a:pt x="6162" y="1"/>
                    <a:pt x="5638" y="1"/>
                  </a:cubicBezTo>
                  <a:cubicBezTo>
                    <a:pt x="5122" y="1"/>
                    <a:pt x="4661" y="259"/>
                    <a:pt x="4381" y="652"/>
                  </a:cubicBezTo>
                  <a:cubicBezTo>
                    <a:pt x="4100" y="259"/>
                    <a:pt x="3645" y="1"/>
                    <a:pt x="31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4" name="Google Shape;2174;p44"/>
            <p:cNvSpPr/>
            <p:nvPr/>
          </p:nvSpPr>
          <p:spPr>
            <a:xfrm>
              <a:off x="6701038" y="2327250"/>
              <a:ext cx="14375" cy="14375"/>
            </a:xfrm>
            <a:custGeom>
              <a:avLst/>
              <a:gdLst/>
              <a:ahLst/>
              <a:cxnLst/>
              <a:rect l="l" t="t" r="r" b="b"/>
              <a:pathLst>
                <a:path w="575" h="575" extrusionOk="0">
                  <a:moveTo>
                    <a:pt x="290" y="0"/>
                  </a:moveTo>
                  <a:cubicBezTo>
                    <a:pt x="213" y="0"/>
                    <a:pt x="141" y="32"/>
                    <a:pt x="86" y="82"/>
                  </a:cubicBezTo>
                  <a:cubicBezTo>
                    <a:pt x="32" y="136"/>
                    <a:pt x="1" y="213"/>
                    <a:pt x="1" y="286"/>
                  </a:cubicBezTo>
                  <a:cubicBezTo>
                    <a:pt x="1" y="361"/>
                    <a:pt x="32" y="434"/>
                    <a:pt x="86" y="488"/>
                  </a:cubicBezTo>
                  <a:cubicBezTo>
                    <a:pt x="141" y="543"/>
                    <a:pt x="213" y="574"/>
                    <a:pt x="290" y="574"/>
                  </a:cubicBezTo>
                  <a:cubicBezTo>
                    <a:pt x="367" y="574"/>
                    <a:pt x="439" y="543"/>
                    <a:pt x="493" y="488"/>
                  </a:cubicBezTo>
                  <a:cubicBezTo>
                    <a:pt x="547" y="434"/>
                    <a:pt x="575" y="361"/>
                    <a:pt x="575" y="286"/>
                  </a:cubicBezTo>
                  <a:cubicBezTo>
                    <a:pt x="575" y="213"/>
                    <a:pt x="547" y="136"/>
                    <a:pt x="493" y="82"/>
                  </a:cubicBezTo>
                  <a:cubicBezTo>
                    <a:pt x="439" y="32"/>
                    <a:pt x="367" y="0"/>
                    <a:pt x="29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75" name="Google Shape;2175;p44"/>
          <p:cNvGrpSpPr/>
          <p:nvPr/>
        </p:nvGrpSpPr>
        <p:grpSpPr>
          <a:xfrm>
            <a:off x="454836" y="348188"/>
            <a:ext cx="96000" cy="4447149"/>
            <a:chOff x="288275" y="348188"/>
            <a:chExt cx="96000" cy="4447149"/>
          </a:xfrm>
        </p:grpSpPr>
        <p:grpSp>
          <p:nvGrpSpPr>
            <p:cNvPr id="2176" name="Google Shape;2176;p44"/>
            <p:cNvGrpSpPr/>
            <p:nvPr/>
          </p:nvGrpSpPr>
          <p:grpSpPr>
            <a:xfrm>
              <a:off x="288275" y="4408413"/>
              <a:ext cx="96000" cy="386925"/>
              <a:chOff x="288275" y="4466225"/>
              <a:chExt cx="96000" cy="386925"/>
            </a:xfrm>
          </p:grpSpPr>
          <p:cxnSp>
            <p:nvCxnSpPr>
              <p:cNvPr id="2177" name="Google Shape;2177;p44"/>
              <p:cNvCxnSpPr/>
              <p:nvPr/>
            </p:nvCxnSpPr>
            <p:spPr>
              <a:xfrm>
                <a:off x="288275" y="4466225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8" name="Google Shape;2178;p44"/>
              <p:cNvCxnSpPr/>
              <p:nvPr/>
            </p:nvCxnSpPr>
            <p:spPr>
              <a:xfrm>
                <a:off x="288275" y="4595200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79" name="Google Shape;2179;p44"/>
              <p:cNvCxnSpPr/>
              <p:nvPr/>
            </p:nvCxnSpPr>
            <p:spPr>
              <a:xfrm>
                <a:off x="288275" y="4724175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0" name="Google Shape;2180;p44"/>
              <p:cNvCxnSpPr/>
              <p:nvPr/>
            </p:nvCxnSpPr>
            <p:spPr>
              <a:xfrm>
                <a:off x="288275" y="4853150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181" name="Google Shape;2181;p44"/>
            <p:cNvCxnSpPr/>
            <p:nvPr/>
          </p:nvCxnSpPr>
          <p:spPr>
            <a:xfrm rot="10800000">
              <a:off x="336275" y="1603813"/>
              <a:ext cx="0" cy="19359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182" name="Google Shape;2182;p44"/>
            <p:cNvGrpSpPr/>
            <p:nvPr/>
          </p:nvGrpSpPr>
          <p:grpSpPr>
            <a:xfrm>
              <a:off x="288275" y="348188"/>
              <a:ext cx="96000" cy="386925"/>
              <a:chOff x="288275" y="4466225"/>
              <a:chExt cx="96000" cy="386925"/>
            </a:xfrm>
          </p:grpSpPr>
          <p:cxnSp>
            <p:nvCxnSpPr>
              <p:cNvPr id="2183" name="Google Shape;2183;p44"/>
              <p:cNvCxnSpPr/>
              <p:nvPr/>
            </p:nvCxnSpPr>
            <p:spPr>
              <a:xfrm>
                <a:off x="288275" y="4466225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4" name="Google Shape;2184;p44"/>
              <p:cNvCxnSpPr/>
              <p:nvPr/>
            </p:nvCxnSpPr>
            <p:spPr>
              <a:xfrm>
                <a:off x="288275" y="4595200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5" name="Google Shape;2185;p44"/>
              <p:cNvCxnSpPr/>
              <p:nvPr/>
            </p:nvCxnSpPr>
            <p:spPr>
              <a:xfrm>
                <a:off x="288275" y="4724175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186" name="Google Shape;2186;p44"/>
              <p:cNvCxnSpPr/>
              <p:nvPr/>
            </p:nvCxnSpPr>
            <p:spPr>
              <a:xfrm>
                <a:off x="288275" y="4853150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6" name="Прямоугольник 5"/>
          <p:cNvSpPr/>
          <p:nvPr/>
        </p:nvSpPr>
        <p:spPr>
          <a:xfrm>
            <a:off x="1528977" y="1083941"/>
            <a:ext cx="7464494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ru-RU" sz="2000" dirty="0" err="1">
                <a:solidFill>
                  <a:schemeClr val="bg1"/>
                </a:solidFill>
              </a:rPr>
              <a:t>Гіпотези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виникнення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Сонячної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системи</a:t>
            </a:r>
            <a:r>
              <a:rPr lang="ru-RU" sz="2000" dirty="0">
                <a:solidFill>
                  <a:schemeClr val="bg1"/>
                </a:solidFill>
              </a:rPr>
              <a:t>(</a:t>
            </a:r>
            <a:r>
              <a:rPr lang="ru-RU" sz="2000" dirty="0" err="1">
                <a:solidFill>
                  <a:schemeClr val="bg1"/>
                </a:solidFill>
              </a:rPr>
              <a:t>Стародавні</a:t>
            </a:r>
            <a:r>
              <a:rPr lang="ru-RU" sz="2000" dirty="0">
                <a:solidFill>
                  <a:schemeClr val="bg1"/>
                </a:solidFill>
              </a:rPr>
              <a:t> </a:t>
            </a:r>
            <a:r>
              <a:rPr lang="ru-RU" sz="2000" dirty="0" err="1">
                <a:solidFill>
                  <a:schemeClr val="bg1"/>
                </a:solidFill>
              </a:rPr>
              <a:t>гіпотези</a:t>
            </a:r>
            <a:r>
              <a:rPr lang="ru-RU" sz="2000" dirty="0">
                <a:solidFill>
                  <a:schemeClr val="bg1"/>
                </a:solidFill>
              </a:rPr>
              <a:t>)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err="1">
                <a:solidFill>
                  <a:schemeClr val="bg1"/>
                </a:solidFill>
              </a:rPr>
              <a:t>Гіпотеза</a:t>
            </a:r>
            <a:r>
              <a:rPr lang="ru-RU" sz="2000" dirty="0">
                <a:solidFill>
                  <a:schemeClr val="bg1"/>
                </a:solidFill>
              </a:rPr>
              <a:t> Канта.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err="1">
                <a:solidFill>
                  <a:schemeClr val="bg1"/>
                </a:solidFill>
              </a:rPr>
              <a:t>Гіпотеза</a:t>
            </a:r>
            <a:r>
              <a:rPr lang="ru-RU" sz="2000" dirty="0">
                <a:solidFill>
                  <a:schemeClr val="bg1"/>
                </a:solidFill>
              </a:rPr>
              <a:t> Лапласа.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err="1">
                <a:solidFill>
                  <a:schemeClr val="bg1"/>
                </a:solidFill>
              </a:rPr>
              <a:t>Гіпотеза</a:t>
            </a:r>
            <a:r>
              <a:rPr lang="ru-RU" sz="2000" dirty="0">
                <a:solidFill>
                  <a:schemeClr val="bg1"/>
                </a:solidFill>
              </a:rPr>
              <a:t> Джинса.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err="1">
                <a:solidFill>
                  <a:schemeClr val="bg1"/>
                </a:solidFill>
              </a:rPr>
              <a:t>Гіпотеза</a:t>
            </a:r>
            <a:r>
              <a:rPr lang="ru-RU" sz="2000" dirty="0">
                <a:solidFill>
                  <a:schemeClr val="bg1"/>
                </a:solidFill>
              </a:rPr>
              <a:t> Г. Альфвена - О.Ю.Шмідта </a:t>
            </a:r>
          </a:p>
          <a:p>
            <a:pPr marL="457200" indent="-457200">
              <a:buFont typeface="+mj-lt"/>
              <a:buAutoNum type="arabicPeriod"/>
            </a:pPr>
            <a:r>
              <a:rPr lang="ru-RU" sz="2000" dirty="0" err="1">
                <a:solidFill>
                  <a:schemeClr val="bg1"/>
                </a:solidFill>
              </a:rPr>
              <a:t>Гіпотези</a:t>
            </a:r>
            <a:r>
              <a:rPr lang="ru-RU" sz="2000" dirty="0">
                <a:solidFill>
                  <a:schemeClr val="bg1"/>
                </a:solidFill>
              </a:rPr>
              <a:t>  </a:t>
            </a:r>
            <a:r>
              <a:rPr lang="ru-RU" sz="2000" dirty="0" err="1">
                <a:solidFill>
                  <a:schemeClr val="bg1"/>
                </a:solidFill>
              </a:rPr>
              <a:t>П.Лоуела</a:t>
            </a:r>
            <a:r>
              <a:rPr lang="ru-RU" sz="2000" dirty="0">
                <a:solidFill>
                  <a:schemeClr val="bg1"/>
                </a:solidFill>
              </a:rPr>
              <a:t> та </a:t>
            </a:r>
            <a:r>
              <a:rPr lang="ru-RU" sz="2000" dirty="0" err="1">
                <a:solidFill>
                  <a:schemeClr val="bg1"/>
                </a:solidFill>
              </a:rPr>
              <a:t>В.Г.Фесенкова</a:t>
            </a:r>
            <a:endParaRPr lang="ru-RU" sz="2000" dirty="0">
              <a:solidFill>
                <a:schemeClr val="bg1"/>
              </a:solidFill>
            </a:endParaRPr>
          </a:p>
          <a:p>
            <a:pPr marL="457200" indent="-457200">
              <a:buFont typeface="+mj-lt"/>
              <a:buAutoNum type="arabicPeriod"/>
            </a:pPr>
            <a:r>
              <a:rPr lang="ru-RU" sz="2000" dirty="0" err="1">
                <a:solidFill>
                  <a:schemeClr val="bg1"/>
                </a:solidFill>
              </a:rPr>
              <a:t>Висновок</a:t>
            </a:r>
            <a:r>
              <a:rPr lang="ru-RU" sz="2000" dirty="0">
                <a:solidFill>
                  <a:schemeClr val="bg1"/>
                </a:solidFill>
              </a:rPr>
              <a:t>.</a:t>
            </a:r>
          </a:p>
          <a:p>
            <a:endParaRPr lang="ru-RU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0"/>
          <p:cNvSpPr txBox="1">
            <a:spLocks noGrp="1"/>
          </p:cNvSpPr>
          <p:nvPr>
            <p:ph type="subTitle" idx="1"/>
          </p:nvPr>
        </p:nvSpPr>
        <p:spPr>
          <a:xfrm>
            <a:off x="2215906" y="893136"/>
            <a:ext cx="6832092" cy="4230252"/>
          </a:xfrm>
          <a:prstGeom prst="rect">
            <a:avLst/>
          </a:prstGeom>
        </p:spPr>
        <p:txBody>
          <a:bodyPr spcFirstLastPara="1" wrap="square" lIns="91425" tIns="270000" rIns="91425" bIns="91425" anchor="ctr" anchorCtr="0">
            <a:noAutofit/>
          </a:bodyPr>
          <a:lstStyle/>
          <a:p>
            <a:endParaRPr lang="ru-RU" sz="1600" dirty="0">
              <a:latin typeface="+mn-lt"/>
            </a:endParaRPr>
          </a:p>
          <a:p>
            <a:r>
              <a:rPr lang="uk-UA" sz="1800" b="1" dirty="0">
                <a:latin typeface="+mn-lt"/>
              </a:rPr>
              <a:t>Мета дослідження </a:t>
            </a:r>
            <a:r>
              <a:rPr lang="uk-UA" sz="1800" dirty="0">
                <a:latin typeface="+mn-lt"/>
              </a:rPr>
              <a:t>гіпотез виникнення Сонячної системи полягає в тому, щоб краще розкрити історію та механізм створення Сонячної системи, поглибити знання про походження нашої планетарної системи.</a:t>
            </a:r>
            <a:endParaRPr lang="ru-RU" sz="1800" dirty="0">
              <a:latin typeface="+mn-lt"/>
            </a:endParaRPr>
          </a:p>
          <a:p>
            <a:r>
              <a:rPr lang="uk-UA" sz="1800" b="1" dirty="0">
                <a:latin typeface="+mn-lt"/>
              </a:rPr>
              <a:t>Завдання</a:t>
            </a:r>
            <a:r>
              <a:rPr lang="uk-UA" sz="1800" dirty="0">
                <a:latin typeface="+mn-lt"/>
              </a:rPr>
              <a:t>:</a:t>
            </a:r>
            <a:endParaRPr lang="ru-RU" sz="1800" dirty="0">
              <a:latin typeface="+mn-lt"/>
            </a:endParaRPr>
          </a:p>
          <a:p>
            <a:pPr lvl="0"/>
            <a:r>
              <a:rPr lang="uk-UA" sz="1800" dirty="0">
                <a:latin typeface="+mn-lt"/>
              </a:rPr>
              <a:t>Аналіз гіпотез про виникнення Сонячної системи, дослідити процеси, які впливали на формування її створення.</a:t>
            </a:r>
            <a:endParaRPr lang="ru-RU" sz="1800" dirty="0">
              <a:latin typeface="+mn-lt"/>
            </a:endParaRPr>
          </a:p>
          <a:p>
            <a:pPr lvl="0"/>
            <a:r>
              <a:rPr lang="uk-UA" sz="1800" dirty="0">
                <a:latin typeface="+mn-lt"/>
              </a:rPr>
              <a:t>Дослідити властивості Сонячної системи(розмір, маса, відстані між об’єктами)</a:t>
            </a:r>
          </a:p>
          <a:p>
            <a:pPr lvl="0"/>
            <a:endParaRPr lang="uk-UA" sz="1800" dirty="0">
              <a:latin typeface="+mn-lt"/>
            </a:endParaRPr>
          </a:p>
          <a:p>
            <a:r>
              <a:rPr lang="uk-UA" sz="1800" b="1" dirty="0">
                <a:latin typeface="+mn-lt"/>
              </a:rPr>
              <a:t>Об’єкт досліджень:</a:t>
            </a:r>
            <a:r>
              <a:rPr lang="uk-UA" sz="1800" dirty="0">
                <a:latin typeface="+mn-lt"/>
              </a:rPr>
              <a:t> Сонячна система.</a:t>
            </a:r>
            <a:endParaRPr lang="ru-RU" sz="1800" dirty="0">
              <a:latin typeface="+mn-lt"/>
            </a:endParaRPr>
          </a:p>
          <a:p>
            <a:r>
              <a:rPr lang="uk-UA" sz="1800" b="1" dirty="0">
                <a:latin typeface="+mn-lt"/>
              </a:rPr>
              <a:t>Предмет досліджень:</a:t>
            </a:r>
            <a:r>
              <a:rPr lang="uk-UA" sz="1800" dirty="0">
                <a:latin typeface="+mn-lt"/>
              </a:rPr>
              <a:t> процеси, які сформували Сонячну систему.</a:t>
            </a:r>
            <a:endParaRPr lang="ru-RU" sz="1800" dirty="0">
              <a:latin typeface="+mn-lt"/>
            </a:endParaRPr>
          </a:p>
          <a:p>
            <a:pPr lvl="0"/>
            <a:endParaRPr lang="ru-RU" sz="1800" dirty="0">
              <a:latin typeface="+mn-lt"/>
            </a:endParaRPr>
          </a:p>
          <a:p>
            <a:r>
              <a:rPr lang="uk-UA" sz="1800" dirty="0">
                <a:latin typeface="+mn-lt"/>
              </a:rPr>
              <a:t> </a:t>
            </a:r>
            <a:endParaRPr lang="ru-RU" sz="1800" dirty="0">
              <a:latin typeface="+mn-lt"/>
            </a:endParaRPr>
          </a:p>
          <a:p>
            <a:endParaRPr lang="en-US" sz="1800" dirty="0">
              <a:latin typeface="+mn-lt"/>
            </a:endParaRPr>
          </a:p>
        </p:txBody>
      </p:sp>
      <p:grpSp>
        <p:nvGrpSpPr>
          <p:cNvPr id="227" name="Google Shape;227;p30"/>
          <p:cNvGrpSpPr/>
          <p:nvPr/>
        </p:nvGrpSpPr>
        <p:grpSpPr>
          <a:xfrm>
            <a:off x="454836" y="348188"/>
            <a:ext cx="96000" cy="4447149"/>
            <a:chOff x="288275" y="348188"/>
            <a:chExt cx="96000" cy="4447149"/>
          </a:xfrm>
        </p:grpSpPr>
        <p:grpSp>
          <p:nvGrpSpPr>
            <p:cNvPr id="228" name="Google Shape;228;p30"/>
            <p:cNvGrpSpPr/>
            <p:nvPr/>
          </p:nvGrpSpPr>
          <p:grpSpPr>
            <a:xfrm>
              <a:off x="288275" y="4408413"/>
              <a:ext cx="96000" cy="386925"/>
              <a:chOff x="288275" y="4466225"/>
              <a:chExt cx="96000" cy="386925"/>
            </a:xfrm>
          </p:grpSpPr>
          <p:cxnSp>
            <p:nvCxnSpPr>
              <p:cNvPr id="229" name="Google Shape;229;p30"/>
              <p:cNvCxnSpPr/>
              <p:nvPr/>
            </p:nvCxnSpPr>
            <p:spPr>
              <a:xfrm>
                <a:off x="288275" y="4466225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0" name="Google Shape;230;p30"/>
              <p:cNvCxnSpPr/>
              <p:nvPr/>
            </p:nvCxnSpPr>
            <p:spPr>
              <a:xfrm>
                <a:off x="288275" y="4595200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1" name="Google Shape;231;p30"/>
              <p:cNvCxnSpPr/>
              <p:nvPr/>
            </p:nvCxnSpPr>
            <p:spPr>
              <a:xfrm>
                <a:off x="288275" y="4724175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2" name="Google Shape;232;p30"/>
              <p:cNvCxnSpPr/>
              <p:nvPr/>
            </p:nvCxnSpPr>
            <p:spPr>
              <a:xfrm>
                <a:off x="288275" y="4853150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33" name="Google Shape;233;p30"/>
            <p:cNvCxnSpPr/>
            <p:nvPr/>
          </p:nvCxnSpPr>
          <p:spPr>
            <a:xfrm rot="10800000">
              <a:off x="336275" y="1603813"/>
              <a:ext cx="0" cy="19359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34" name="Google Shape;234;p30"/>
            <p:cNvGrpSpPr/>
            <p:nvPr/>
          </p:nvGrpSpPr>
          <p:grpSpPr>
            <a:xfrm>
              <a:off x="288275" y="348188"/>
              <a:ext cx="96000" cy="386925"/>
              <a:chOff x="288275" y="4466225"/>
              <a:chExt cx="96000" cy="386925"/>
            </a:xfrm>
          </p:grpSpPr>
          <p:cxnSp>
            <p:nvCxnSpPr>
              <p:cNvPr id="235" name="Google Shape;235;p30"/>
              <p:cNvCxnSpPr/>
              <p:nvPr/>
            </p:nvCxnSpPr>
            <p:spPr>
              <a:xfrm>
                <a:off x="288275" y="4466225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6" name="Google Shape;236;p30"/>
              <p:cNvCxnSpPr/>
              <p:nvPr/>
            </p:nvCxnSpPr>
            <p:spPr>
              <a:xfrm>
                <a:off x="288275" y="4595200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7" name="Google Shape;237;p30"/>
              <p:cNvCxnSpPr/>
              <p:nvPr/>
            </p:nvCxnSpPr>
            <p:spPr>
              <a:xfrm>
                <a:off x="288275" y="4724175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8" name="Google Shape;238;p30"/>
              <p:cNvCxnSpPr/>
              <p:nvPr/>
            </p:nvCxnSpPr>
            <p:spPr>
              <a:xfrm>
                <a:off x="288275" y="4853150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4" name="TextBox 3"/>
          <p:cNvSpPr txBox="1"/>
          <p:nvPr/>
        </p:nvSpPr>
        <p:spPr>
          <a:xfrm>
            <a:off x="2817022" y="266466"/>
            <a:ext cx="59830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>
                <a:solidFill>
                  <a:schemeClr val="bg1"/>
                </a:solidFill>
              </a:rPr>
              <a:t>Мета та завдання дослідження:</a:t>
            </a:r>
            <a:endParaRPr lang="ru-RU" sz="28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3" name="Google Shape;363;p36"/>
          <p:cNvPicPr preferRelativeResize="0"/>
          <p:nvPr/>
        </p:nvPicPr>
        <p:blipFill rotWithShape="1">
          <a:blip r:embed="rId3">
            <a:alphaModFix/>
          </a:blip>
          <a:srcRect l="10433" r="24108"/>
          <a:stretch/>
        </p:blipFill>
        <p:spPr>
          <a:xfrm>
            <a:off x="970353" y="13"/>
            <a:ext cx="7875935" cy="5143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4" name="Google Shape;364;p36"/>
          <p:cNvGrpSpPr/>
          <p:nvPr/>
        </p:nvGrpSpPr>
        <p:grpSpPr>
          <a:xfrm>
            <a:off x="454836" y="348188"/>
            <a:ext cx="96000" cy="4447149"/>
            <a:chOff x="288275" y="348188"/>
            <a:chExt cx="96000" cy="4447149"/>
          </a:xfrm>
        </p:grpSpPr>
        <p:grpSp>
          <p:nvGrpSpPr>
            <p:cNvPr id="365" name="Google Shape;365;p36"/>
            <p:cNvGrpSpPr/>
            <p:nvPr/>
          </p:nvGrpSpPr>
          <p:grpSpPr>
            <a:xfrm>
              <a:off x="288275" y="4408413"/>
              <a:ext cx="96000" cy="386925"/>
              <a:chOff x="288275" y="4466225"/>
              <a:chExt cx="96000" cy="386925"/>
            </a:xfrm>
          </p:grpSpPr>
          <p:cxnSp>
            <p:nvCxnSpPr>
              <p:cNvPr id="366" name="Google Shape;366;p36"/>
              <p:cNvCxnSpPr/>
              <p:nvPr/>
            </p:nvCxnSpPr>
            <p:spPr>
              <a:xfrm>
                <a:off x="288275" y="4466225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7" name="Google Shape;367;p36"/>
              <p:cNvCxnSpPr/>
              <p:nvPr/>
            </p:nvCxnSpPr>
            <p:spPr>
              <a:xfrm>
                <a:off x="288275" y="4595200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8" name="Google Shape;368;p36"/>
              <p:cNvCxnSpPr/>
              <p:nvPr/>
            </p:nvCxnSpPr>
            <p:spPr>
              <a:xfrm>
                <a:off x="288275" y="4724175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69" name="Google Shape;369;p36"/>
              <p:cNvCxnSpPr/>
              <p:nvPr/>
            </p:nvCxnSpPr>
            <p:spPr>
              <a:xfrm>
                <a:off x="288275" y="4853150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370" name="Google Shape;370;p36"/>
            <p:cNvCxnSpPr/>
            <p:nvPr/>
          </p:nvCxnSpPr>
          <p:spPr>
            <a:xfrm rot="10800000">
              <a:off x="336275" y="1603813"/>
              <a:ext cx="0" cy="19359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371" name="Google Shape;371;p36"/>
            <p:cNvGrpSpPr/>
            <p:nvPr/>
          </p:nvGrpSpPr>
          <p:grpSpPr>
            <a:xfrm>
              <a:off x="288275" y="348188"/>
              <a:ext cx="96000" cy="386925"/>
              <a:chOff x="288275" y="4466225"/>
              <a:chExt cx="96000" cy="386925"/>
            </a:xfrm>
          </p:grpSpPr>
          <p:cxnSp>
            <p:nvCxnSpPr>
              <p:cNvPr id="372" name="Google Shape;372;p36"/>
              <p:cNvCxnSpPr/>
              <p:nvPr/>
            </p:nvCxnSpPr>
            <p:spPr>
              <a:xfrm>
                <a:off x="288275" y="4466225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3" name="Google Shape;373;p36"/>
              <p:cNvCxnSpPr/>
              <p:nvPr/>
            </p:nvCxnSpPr>
            <p:spPr>
              <a:xfrm>
                <a:off x="288275" y="4595200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4" name="Google Shape;374;p36"/>
              <p:cNvCxnSpPr/>
              <p:nvPr/>
            </p:nvCxnSpPr>
            <p:spPr>
              <a:xfrm>
                <a:off x="288275" y="4724175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375" name="Google Shape;375;p36"/>
              <p:cNvCxnSpPr/>
              <p:nvPr/>
            </p:nvCxnSpPr>
            <p:spPr>
              <a:xfrm>
                <a:off x="288275" y="4853150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" name="Прямоугольник 1"/>
          <p:cNvSpPr/>
          <p:nvPr/>
        </p:nvSpPr>
        <p:spPr>
          <a:xfrm>
            <a:off x="885039" y="129960"/>
            <a:ext cx="787593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dirty="0" err="1">
                <a:solidFill>
                  <a:schemeClr val="bg1"/>
                </a:solidFill>
                <a:ea typeface="Roboto Mono Regular" panose="020B0604020202020204" charset="0"/>
              </a:rPr>
              <a:t>Протягом</a:t>
            </a:r>
            <a:r>
              <a:rPr lang="ru-RU" sz="1800" dirty="0">
                <a:solidFill>
                  <a:schemeClr val="bg1"/>
                </a:solidFill>
                <a:ea typeface="Roboto Mono Regular" panose="020B0604020202020204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ea typeface="Roboto Mono Regular" panose="020B0604020202020204" charset="0"/>
              </a:rPr>
              <a:t>багатьох</a:t>
            </a:r>
            <a:r>
              <a:rPr lang="ru-RU" sz="1800" dirty="0">
                <a:solidFill>
                  <a:schemeClr val="bg1"/>
                </a:solidFill>
                <a:ea typeface="Roboto Mono Regular" panose="020B0604020202020204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ea typeface="Roboto Mono Regular" panose="020B0604020202020204" charset="0"/>
              </a:rPr>
              <a:t>століть</a:t>
            </a:r>
            <a:r>
              <a:rPr lang="ru-RU" sz="1800" dirty="0">
                <a:solidFill>
                  <a:schemeClr val="bg1"/>
                </a:solidFill>
                <a:ea typeface="Roboto Mono Regular" panose="020B0604020202020204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ea typeface="Roboto Mono Regular" panose="020B0604020202020204" charset="0"/>
              </a:rPr>
              <a:t>вивчення</a:t>
            </a:r>
            <a:r>
              <a:rPr lang="ru-RU" sz="1800" dirty="0">
                <a:solidFill>
                  <a:schemeClr val="bg1"/>
                </a:solidFill>
                <a:ea typeface="Roboto Mono Regular" panose="020B0604020202020204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ea typeface="Roboto Mono Regular" panose="020B0604020202020204" charset="0"/>
              </a:rPr>
              <a:t>Сонячної</a:t>
            </a:r>
            <a:r>
              <a:rPr lang="ru-RU" sz="1800" dirty="0">
                <a:solidFill>
                  <a:schemeClr val="bg1"/>
                </a:solidFill>
                <a:ea typeface="Roboto Mono Regular" panose="020B0604020202020204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ea typeface="Roboto Mono Regular" panose="020B0604020202020204" charset="0"/>
              </a:rPr>
              <a:t>системи</a:t>
            </a:r>
            <a:r>
              <a:rPr lang="ru-RU" sz="1800" dirty="0">
                <a:solidFill>
                  <a:schemeClr val="bg1"/>
                </a:solidFill>
                <a:ea typeface="Roboto Mono Regular" panose="020B0604020202020204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ea typeface="Roboto Mono Regular" panose="020B0604020202020204" charset="0"/>
              </a:rPr>
              <a:t>було</a:t>
            </a:r>
            <a:r>
              <a:rPr lang="ru-RU" sz="1800" dirty="0">
                <a:solidFill>
                  <a:schemeClr val="bg1"/>
                </a:solidFill>
                <a:ea typeface="Roboto Mono Regular" panose="020B0604020202020204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ea typeface="Roboto Mono Regular" panose="020B0604020202020204" charset="0"/>
              </a:rPr>
              <a:t>важливим</a:t>
            </a:r>
            <a:r>
              <a:rPr lang="ru-RU" sz="1800" dirty="0">
                <a:solidFill>
                  <a:schemeClr val="bg1"/>
                </a:solidFill>
                <a:ea typeface="Roboto Mono Regular" panose="020B0604020202020204" charset="0"/>
              </a:rPr>
              <a:t> предметом </a:t>
            </a:r>
            <a:r>
              <a:rPr lang="ru-RU" sz="1800" dirty="0" err="1">
                <a:solidFill>
                  <a:schemeClr val="bg1"/>
                </a:solidFill>
                <a:ea typeface="Roboto Mono Regular" panose="020B0604020202020204" charset="0"/>
              </a:rPr>
              <a:t>досліджень</a:t>
            </a:r>
            <a:r>
              <a:rPr lang="ru-RU" sz="1800" dirty="0">
                <a:solidFill>
                  <a:schemeClr val="bg1"/>
                </a:solidFill>
                <a:ea typeface="Roboto Mono Regular" panose="020B0604020202020204" charset="0"/>
              </a:rPr>
              <a:t> для </a:t>
            </a:r>
            <a:r>
              <a:rPr lang="ru-RU" sz="1800" dirty="0" err="1">
                <a:solidFill>
                  <a:schemeClr val="bg1"/>
                </a:solidFill>
                <a:ea typeface="Roboto Mono Regular" panose="020B0604020202020204" charset="0"/>
              </a:rPr>
              <a:t>науковців</a:t>
            </a:r>
            <a:r>
              <a:rPr lang="ru-RU" sz="1800" dirty="0">
                <a:solidFill>
                  <a:schemeClr val="bg1"/>
                </a:solidFill>
                <a:ea typeface="Roboto Mono Regular" panose="020B0604020202020204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ea typeface="Roboto Mono Regular" panose="020B0604020202020204" charset="0"/>
              </a:rPr>
              <a:t>різних</a:t>
            </a:r>
            <a:r>
              <a:rPr lang="ru-RU" sz="1800" dirty="0">
                <a:solidFill>
                  <a:schemeClr val="bg1"/>
                </a:solidFill>
                <a:ea typeface="Roboto Mono Regular" panose="020B0604020202020204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ea typeface="Roboto Mono Regular" panose="020B0604020202020204" charset="0"/>
              </a:rPr>
              <a:t>галузей</a:t>
            </a:r>
            <a:r>
              <a:rPr lang="ru-RU" sz="1800" dirty="0">
                <a:solidFill>
                  <a:schemeClr val="bg1"/>
                </a:solidFill>
                <a:ea typeface="Roboto Mono Regular" panose="020B0604020202020204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ea typeface="Roboto Mono Regular" panose="020B0604020202020204" charset="0"/>
              </a:rPr>
              <a:t>знань</a:t>
            </a:r>
            <a:r>
              <a:rPr lang="ru-RU" sz="1800" dirty="0">
                <a:solidFill>
                  <a:schemeClr val="bg1"/>
                </a:solidFill>
                <a:ea typeface="Roboto Mono Regular" panose="020B0604020202020204" charset="0"/>
              </a:rPr>
              <a:t>, </a:t>
            </a:r>
            <a:r>
              <a:rPr lang="ru-RU" sz="1800" dirty="0" err="1">
                <a:solidFill>
                  <a:schemeClr val="bg1"/>
                </a:solidFill>
                <a:ea typeface="Roboto Mono Regular" panose="020B0604020202020204" charset="0"/>
              </a:rPr>
              <a:t>починаючи</a:t>
            </a:r>
            <a:r>
              <a:rPr lang="ru-RU" sz="1800" dirty="0">
                <a:solidFill>
                  <a:schemeClr val="bg1"/>
                </a:solidFill>
                <a:ea typeface="Roboto Mono Regular" panose="020B0604020202020204" charset="0"/>
              </a:rPr>
              <a:t> з </a:t>
            </a:r>
            <a:r>
              <a:rPr lang="ru-RU" sz="1800" dirty="0" err="1">
                <a:solidFill>
                  <a:schemeClr val="bg1"/>
                </a:solidFill>
                <a:ea typeface="Roboto Mono Regular" panose="020B0604020202020204" charset="0"/>
              </a:rPr>
              <a:t>грецьких</a:t>
            </a:r>
            <a:r>
              <a:rPr lang="ru-RU" sz="1800" dirty="0">
                <a:solidFill>
                  <a:schemeClr val="bg1"/>
                </a:solidFill>
                <a:ea typeface="Roboto Mono Regular" panose="020B0604020202020204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ea typeface="Roboto Mono Regular" panose="020B0604020202020204" charset="0"/>
              </a:rPr>
              <a:t>філософів</a:t>
            </a:r>
            <a:r>
              <a:rPr lang="ru-RU" sz="1800" dirty="0">
                <a:solidFill>
                  <a:schemeClr val="bg1"/>
                </a:solidFill>
                <a:ea typeface="Roboto Mono Regular" panose="020B0604020202020204" charset="0"/>
              </a:rPr>
              <a:t> і до </a:t>
            </a:r>
            <a:r>
              <a:rPr lang="ru-RU" sz="1800" dirty="0" err="1">
                <a:solidFill>
                  <a:schemeClr val="bg1"/>
                </a:solidFill>
                <a:ea typeface="Roboto Mono Regular" panose="020B0604020202020204" charset="0"/>
              </a:rPr>
              <a:t>сучасних</a:t>
            </a:r>
            <a:r>
              <a:rPr lang="ru-RU" sz="1800" dirty="0">
                <a:solidFill>
                  <a:schemeClr val="bg1"/>
                </a:solidFill>
                <a:ea typeface="Roboto Mono Regular" panose="020B0604020202020204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ea typeface="Roboto Mono Regular" panose="020B0604020202020204" charset="0"/>
              </a:rPr>
              <a:t>астрономів</a:t>
            </a:r>
            <a:r>
              <a:rPr lang="ru-RU" sz="1800" dirty="0">
                <a:solidFill>
                  <a:schemeClr val="bg1"/>
                </a:solidFill>
                <a:ea typeface="Roboto Mono Regular" panose="020B0604020202020204" charset="0"/>
              </a:rPr>
              <a:t> та </a:t>
            </a:r>
            <a:r>
              <a:rPr lang="ru-RU" sz="1800" dirty="0" err="1">
                <a:solidFill>
                  <a:schemeClr val="bg1"/>
                </a:solidFill>
                <a:ea typeface="Roboto Mono Regular" panose="020B0604020202020204" charset="0"/>
              </a:rPr>
              <a:t>фізиків</a:t>
            </a:r>
            <a:r>
              <a:rPr lang="ru-RU" sz="1800" dirty="0">
                <a:solidFill>
                  <a:schemeClr val="bg1"/>
                </a:solidFill>
                <a:ea typeface="Roboto Mono Regular" panose="020B0604020202020204" charset="0"/>
              </a:rPr>
              <a:t> </a:t>
            </a:r>
            <a:r>
              <a:rPr lang="en-US" sz="1800" dirty="0">
                <a:solidFill>
                  <a:schemeClr val="bg1"/>
                </a:solidFill>
                <a:ea typeface="Roboto Mono Regular" panose="020B0604020202020204" charset="0"/>
              </a:rPr>
              <a:t>XXI </a:t>
            </a:r>
            <a:r>
              <a:rPr lang="ru-RU" sz="1800" dirty="0" err="1">
                <a:solidFill>
                  <a:schemeClr val="bg1"/>
                </a:solidFill>
                <a:ea typeface="Roboto Mono Regular" panose="020B0604020202020204" charset="0"/>
              </a:rPr>
              <a:t>століття</a:t>
            </a:r>
            <a:r>
              <a:rPr lang="ru-RU" sz="1800" dirty="0">
                <a:solidFill>
                  <a:schemeClr val="bg1"/>
                </a:solidFill>
                <a:ea typeface="Roboto Mono Regular" panose="020B0604020202020204" charset="0"/>
              </a:rPr>
              <a:t>. </a:t>
            </a:r>
            <a:r>
              <a:rPr lang="ru-RU" sz="1800" dirty="0" err="1">
                <a:solidFill>
                  <a:schemeClr val="bg1"/>
                </a:solidFill>
                <a:ea typeface="Roboto Mono Regular" panose="020B0604020202020204" charset="0"/>
              </a:rPr>
              <a:t>Незважаючи</a:t>
            </a:r>
            <a:r>
              <a:rPr lang="ru-RU" sz="1800" dirty="0">
                <a:solidFill>
                  <a:schemeClr val="bg1"/>
                </a:solidFill>
                <a:ea typeface="Roboto Mono Regular" panose="020B0604020202020204" charset="0"/>
              </a:rPr>
              <a:t> на </a:t>
            </a:r>
            <a:r>
              <a:rPr lang="ru-RU" sz="1800" dirty="0" err="1">
                <a:solidFill>
                  <a:schemeClr val="bg1"/>
                </a:solidFill>
                <a:ea typeface="Roboto Mono Regular" panose="020B0604020202020204" charset="0"/>
              </a:rPr>
              <a:t>значний</a:t>
            </a:r>
            <a:r>
              <a:rPr lang="ru-RU" sz="1800" dirty="0">
                <a:solidFill>
                  <a:schemeClr val="bg1"/>
                </a:solidFill>
                <a:ea typeface="Roboto Mono Regular" panose="020B0604020202020204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ea typeface="Roboto Mono Regular" panose="020B0604020202020204" charset="0"/>
              </a:rPr>
              <a:t>прогрес</a:t>
            </a:r>
            <a:r>
              <a:rPr lang="ru-RU" sz="1800" dirty="0">
                <a:solidFill>
                  <a:schemeClr val="bg1"/>
                </a:solidFill>
                <a:ea typeface="Roboto Mono Regular" panose="020B0604020202020204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ea typeface="Roboto Mono Regular" panose="020B0604020202020204" charset="0"/>
              </a:rPr>
              <a:t>науково-технічного</a:t>
            </a:r>
            <a:r>
              <a:rPr lang="ru-RU" sz="1800" dirty="0">
                <a:solidFill>
                  <a:schemeClr val="bg1"/>
                </a:solidFill>
                <a:ea typeface="Roboto Mono Regular" panose="020B0604020202020204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ea typeface="Roboto Mono Regular" panose="020B0604020202020204" charset="0"/>
              </a:rPr>
              <a:t>розвитку</a:t>
            </a:r>
            <a:r>
              <a:rPr lang="ru-RU" sz="1800" dirty="0">
                <a:solidFill>
                  <a:schemeClr val="bg1"/>
                </a:solidFill>
                <a:ea typeface="Roboto Mono Regular" panose="020B0604020202020204" charset="0"/>
              </a:rPr>
              <a:t>, </a:t>
            </a:r>
            <a:r>
              <a:rPr lang="ru-RU" sz="1800" dirty="0" err="1">
                <a:solidFill>
                  <a:schemeClr val="bg1"/>
                </a:solidFill>
                <a:ea typeface="Roboto Mono Regular" panose="020B0604020202020204" charset="0"/>
              </a:rPr>
              <a:t>наприклад</a:t>
            </a:r>
            <a:r>
              <a:rPr lang="ru-RU" sz="1800" dirty="0">
                <a:solidFill>
                  <a:schemeClr val="bg1"/>
                </a:solidFill>
                <a:ea typeface="Roboto Mono Regular" panose="020B0604020202020204" charset="0"/>
              </a:rPr>
              <a:t>, </a:t>
            </a:r>
            <a:r>
              <a:rPr lang="ru-RU" sz="1800" dirty="0" err="1">
                <a:solidFill>
                  <a:schemeClr val="bg1"/>
                </a:solidFill>
                <a:ea typeface="Roboto Mono Regular" panose="020B0604020202020204" charset="0"/>
              </a:rPr>
              <a:t>можливість</a:t>
            </a:r>
            <a:r>
              <a:rPr lang="ru-RU" sz="1800" dirty="0">
                <a:solidFill>
                  <a:schemeClr val="bg1"/>
                </a:solidFill>
                <a:ea typeface="Roboto Mono Regular" panose="020B0604020202020204" charset="0"/>
              </a:rPr>
              <a:t> запуску </a:t>
            </a:r>
            <a:r>
              <a:rPr lang="ru-RU" sz="1800" dirty="0" err="1">
                <a:solidFill>
                  <a:schemeClr val="bg1"/>
                </a:solidFill>
                <a:ea typeface="Roboto Mono Regular" panose="020B0604020202020204" charset="0"/>
              </a:rPr>
              <a:t>супутників</a:t>
            </a:r>
            <a:r>
              <a:rPr lang="ru-RU" sz="1800" dirty="0">
                <a:solidFill>
                  <a:schemeClr val="bg1"/>
                </a:solidFill>
                <a:ea typeface="Roboto Mono Regular" panose="020B0604020202020204" charset="0"/>
              </a:rPr>
              <a:t> на Марс, </a:t>
            </a:r>
            <a:r>
              <a:rPr lang="ru-RU" sz="1800" dirty="0" err="1">
                <a:solidFill>
                  <a:schemeClr val="bg1"/>
                </a:solidFill>
                <a:ea typeface="Roboto Mono Regular" panose="020B0604020202020204" charset="0"/>
              </a:rPr>
              <a:t>походження</a:t>
            </a:r>
            <a:r>
              <a:rPr lang="ru-RU" sz="1800" dirty="0">
                <a:solidFill>
                  <a:schemeClr val="bg1"/>
                </a:solidFill>
                <a:ea typeface="Roboto Mono Regular" panose="020B0604020202020204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ea typeface="Roboto Mono Regular" panose="020B0604020202020204" charset="0"/>
              </a:rPr>
              <a:t>Сонячної</a:t>
            </a:r>
            <a:r>
              <a:rPr lang="ru-RU" sz="1800" dirty="0">
                <a:solidFill>
                  <a:schemeClr val="bg1"/>
                </a:solidFill>
                <a:ea typeface="Roboto Mono Regular" panose="020B0604020202020204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ea typeface="Roboto Mono Regular" panose="020B0604020202020204" charset="0"/>
              </a:rPr>
              <a:t>системи</a:t>
            </a:r>
            <a:r>
              <a:rPr lang="ru-RU" sz="1800" dirty="0">
                <a:solidFill>
                  <a:schemeClr val="bg1"/>
                </a:solidFill>
                <a:ea typeface="Roboto Mono Regular" panose="020B0604020202020204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ea typeface="Roboto Mono Regular" panose="020B0604020202020204" charset="0"/>
              </a:rPr>
              <a:t>ще</a:t>
            </a:r>
            <a:r>
              <a:rPr lang="ru-RU" sz="1800" dirty="0">
                <a:solidFill>
                  <a:schemeClr val="bg1"/>
                </a:solidFill>
                <a:ea typeface="Roboto Mono Regular" panose="020B0604020202020204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ea typeface="Roboto Mono Regular" panose="020B0604020202020204" charset="0"/>
              </a:rPr>
              <a:t>залишається</a:t>
            </a:r>
            <a:r>
              <a:rPr lang="ru-RU" sz="1800" dirty="0">
                <a:solidFill>
                  <a:schemeClr val="bg1"/>
                </a:solidFill>
                <a:ea typeface="Roboto Mono Regular" panose="020B0604020202020204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ea typeface="Roboto Mono Regular" panose="020B0604020202020204" charset="0"/>
              </a:rPr>
              <a:t>невирішеною</a:t>
            </a:r>
            <a:r>
              <a:rPr lang="ru-RU" sz="1800" dirty="0">
                <a:solidFill>
                  <a:schemeClr val="bg1"/>
                </a:solidFill>
                <a:ea typeface="Roboto Mono Regular" panose="020B0604020202020204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ea typeface="Roboto Mono Regular" panose="020B0604020202020204" charset="0"/>
              </a:rPr>
              <a:t>загадкою</a:t>
            </a:r>
            <a:r>
              <a:rPr lang="ru-RU" sz="1800" dirty="0">
                <a:solidFill>
                  <a:schemeClr val="bg1"/>
                </a:solidFill>
                <a:ea typeface="Roboto Mono Regular" panose="020B0604020202020204" charset="0"/>
              </a:rPr>
              <a:t>. </a:t>
            </a:r>
            <a:endParaRPr lang="ru-RU" sz="1800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24908" y="2571750"/>
            <a:ext cx="3966824" cy="22322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17137" y="4835723"/>
            <a:ext cx="17823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>
                <a:solidFill>
                  <a:schemeClr val="bg1"/>
                </a:solidFill>
              </a:rPr>
              <a:t>Сонячна система</a:t>
            </a:r>
            <a:endParaRPr lang="ru-RU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" y="2700671"/>
            <a:ext cx="3094075" cy="244283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828259" y="0"/>
            <a:ext cx="6018029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</a:rPr>
              <a:t>Грецька </a:t>
            </a:r>
            <a:r>
              <a:rPr lang="ru-RU" sz="1800" dirty="0" err="1">
                <a:solidFill>
                  <a:schemeClr val="bg1"/>
                </a:solidFill>
              </a:rPr>
              <a:t>міфологія</a:t>
            </a:r>
            <a:r>
              <a:rPr lang="ru-RU" sz="1800" dirty="0">
                <a:solidFill>
                  <a:schemeClr val="bg1"/>
                </a:solidFill>
              </a:rPr>
              <a:t>: Кронос - бог часу - вбив </a:t>
            </a:r>
            <a:r>
              <a:rPr lang="ru-RU" sz="1800" dirty="0" err="1">
                <a:solidFill>
                  <a:schemeClr val="bg1"/>
                </a:solidFill>
              </a:rPr>
              <a:t>свого</a:t>
            </a:r>
            <a:r>
              <a:rPr lang="ru-RU" sz="1800" dirty="0">
                <a:solidFill>
                  <a:schemeClr val="bg1"/>
                </a:solidFill>
              </a:rPr>
              <a:t> батька, Урана, та став </a:t>
            </a:r>
            <a:r>
              <a:rPr lang="ru-RU" sz="1800" dirty="0" err="1">
                <a:solidFill>
                  <a:schemeClr val="bg1"/>
                </a:solidFill>
              </a:rPr>
              <a:t>панувати</a:t>
            </a:r>
            <a:r>
              <a:rPr lang="ru-RU" sz="1800" dirty="0">
                <a:solidFill>
                  <a:schemeClr val="bg1"/>
                </a:solidFill>
              </a:rPr>
              <a:t> над </a:t>
            </a:r>
            <a:r>
              <a:rPr lang="ru-RU" sz="1800" dirty="0" err="1">
                <a:solidFill>
                  <a:schemeClr val="bg1"/>
                </a:solidFill>
              </a:rPr>
              <a:t>світом</a:t>
            </a:r>
            <a:r>
              <a:rPr lang="ru-RU" sz="1800" dirty="0">
                <a:solidFill>
                  <a:schemeClr val="bg1"/>
                </a:solidFill>
              </a:rPr>
              <a:t>. </a:t>
            </a:r>
            <a:r>
              <a:rPr lang="ru-RU" sz="1800" dirty="0" err="1">
                <a:solidFill>
                  <a:schemeClr val="bg1"/>
                </a:solidFill>
              </a:rPr>
              <a:t>Однак</a:t>
            </a:r>
            <a:r>
              <a:rPr lang="ru-RU" sz="1800" dirty="0">
                <a:solidFill>
                  <a:schemeClr val="bg1"/>
                </a:solidFill>
              </a:rPr>
              <a:t>, Кронос знав </a:t>
            </a:r>
            <a:r>
              <a:rPr lang="ru-RU" sz="1800" dirty="0" err="1">
                <a:solidFill>
                  <a:schemeClr val="bg1"/>
                </a:solidFill>
              </a:rPr>
              <a:t>що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його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вб'є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власний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син</a:t>
            </a:r>
            <a:r>
              <a:rPr lang="ru-RU" sz="1800" dirty="0">
                <a:solidFill>
                  <a:schemeClr val="bg1"/>
                </a:solidFill>
              </a:rPr>
              <a:t>, тому </a:t>
            </a:r>
            <a:r>
              <a:rPr lang="ru-RU" sz="1800" dirty="0" err="1">
                <a:solidFill>
                  <a:schemeClr val="bg1"/>
                </a:solidFill>
              </a:rPr>
              <a:t>він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кожен</a:t>
            </a:r>
            <a:r>
              <a:rPr lang="ru-RU" sz="1800" dirty="0">
                <a:solidFill>
                  <a:schemeClr val="bg1"/>
                </a:solidFill>
              </a:rPr>
              <a:t> раз, коли </a:t>
            </a:r>
            <a:r>
              <a:rPr lang="ru-RU" sz="1800" dirty="0" err="1">
                <a:solidFill>
                  <a:schemeClr val="bg1"/>
                </a:solidFill>
              </a:rPr>
              <a:t>його</a:t>
            </a:r>
            <a:r>
              <a:rPr lang="ru-RU" sz="1800" dirty="0">
                <a:solidFill>
                  <a:schemeClr val="bg1"/>
                </a:solidFill>
              </a:rPr>
              <a:t> дружина Рея </a:t>
            </a:r>
            <a:r>
              <a:rPr lang="ru-RU" sz="1800" dirty="0" err="1">
                <a:solidFill>
                  <a:schemeClr val="bg1"/>
                </a:solidFill>
              </a:rPr>
              <a:t>народжувала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дитину</a:t>
            </a:r>
            <a:r>
              <a:rPr lang="ru-RU" sz="1800" dirty="0">
                <a:solidFill>
                  <a:schemeClr val="bg1"/>
                </a:solidFill>
              </a:rPr>
              <a:t>, </a:t>
            </a:r>
            <a:r>
              <a:rPr lang="ru-RU" sz="1800" dirty="0" err="1">
                <a:solidFill>
                  <a:schemeClr val="bg1"/>
                </a:solidFill>
              </a:rPr>
              <a:t>ковтав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її</a:t>
            </a:r>
            <a:r>
              <a:rPr lang="ru-RU" sz="1800" dirty="0">
                <a:solidFill>
                  <a:schemeClr val="bg1"/>
                </a:solidFill>
              </a:rPr>
              <a:t>, </a:t>
            </a:r>
            <a:r>
              <a:rPr lang="ru-RU" sz="1800" dirty="0" err="1">
                <a:solidFill>
                  <a:schemeClr val="bg1"/>
                </a:solidFill>
              </a:rPr>
              <a:t>щоб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уникнути</a:t>
            </a:r>
            <a:r>
              <a:rPr lang="ru-RU" sz="1800" dirty="0">
                <a:solidFill>
                  <a:schemeClr val="bg1"/>
                </a:solidFill>
              </a:rPr>
              <a:t> такого </a:t>
            </a:r>
            <a:r>
              <a:rPr lang="ru-RU" sz="1800" dirty="0" err="1">
                <a:solidFill>
                  <a:schemeClr val="bg1"/>
                </a:solidFill>
              </a:rPr>
              <a:t>долі</a:t>
            </a:r>
            <a:r>
              <a:rPr lang="ru-RU" sz="1800" dirty="0">
                <a:solidFill>
                  <a:schemeClr val="bg1"/>
                </a:solidFill>
              </a:rPr>
              <a:t>. Одного разу Рея втекла </a:t>
            </a:r>
            <a:r>
              <a:rPr lang="ru-RU" sz="1800" dirty="0" err="1">
                <a:solidFill>
                  <a:schemeClr val="bg1"/>
                </a:solidFill>
              </a:rPr>
              <a:t>від</a:t>
            </a:r>
            <a:r>
              <a:rPr lang="ru-RU" sz="1800" dirty="0">
                <a:solidFill>
                  <a:schemeClr val="bg1"/>
                </a:solidFill>
              </a:rPr>
              <a:t> Кроноса з </a:t>
            </a:r>
            <a:r>
              <a:rPr lang="ru-RU" sz="1800" dirty="0" err="1">
                <a:solidFill>
                  <a:schemeClr val="bg1"/>
                </a:solidFill>
              </a:rPr>
              <a:t>новонародженим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сином</a:t>
            </a:r>
            <a:r>
              <a:rPr lang="ru-RU" sz="1800" dirty="0">
                <a:solidFill>
                  <a:schemeClr val="bg1"/>
                </a:solidFill>
              </a:rPr>
              <a:t>, Зевсом, і </a:t>
            </a:r>
            <a:r>
              <a:rPr lang="ru-RU" sz="1800" dirty="0" err="1">
                <a:solidFill>
                  <a:schemeClr val="bg1"/>
                </a:solidFill>
              </a:rPr>
              <a:t>надіслала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своїх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інших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дітей</a:t>
            </a:r>
            <a:r>
              <a:rPr lang="ru-RU" sz="1800" dirty="0">
                <a:solidFill>
                  <a:schemeClr val="bg1"/>
                </a:solidFill>
              </a:rPr>
              <a:t>, </a:t>
            </a:r>
            <a:r>
              <a:rPr lang="ru-RU" sz="1800" dirty="0" err="1">
                <a:solidFill>
                  <a:schemeClr val="bg1"/>
                </a:solidFill>
              </a:rPr>
              <a:t>які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були</a:t>
            </a:r>
            <a:r>
              <a:rPr lang="ru-RU" sz="1800" dirty="0">
                <a:solidFill>
                  <a:schemeClr val="bg1"/>
                </a:solidFill>
              </a:rPr>
              <a:t> в </a:t>
            </a:r>
            <a:r>
              <a:rPr lang="ru-RU" sz="1800" dirty="0" err="1">
                <a:solidFill>
                  <a:schemeClr val="bg1"/>
                </a:solidFill>
              </a:rPr>
              <a:t>животі</a:t>
            </a:r>
            <a:r>
              <a:rPr lang="ru-RU" sz="1800" dirty="0">
                <a:solidFill>
                  <a:schemeClr val="bg1"/>
                </a:solidFill>
              </a:rPr>
              <a:t> Кроноса, </a:t>
            </a:r>
            <a:r>
              <a:rPr lang="ru-RU" sz="1800" dirty="0" err="1">
                <a:solidFill>
                  <a:schemeClr val="bg1"/>
                </a:solidFill>
              </a:rPr>
              <a:t>щоб</a:t>
            </a:r>
            <a:r>
              <a:rPr lang="ru-RU" sz="1800" dirty="0">
                <a:solidFill>
                  <a:schemeClr val="bg1"/>
                </a:solidFill>
              </a:rPr>
              <a:t> вони </a:t>
            </a:r>
            <a:r>
              <a:rPr lang="ru-RU" sz="1800" dirty="0" err="1">
                <a:solidFill>
                  <a:schemeClr val="bg1"/>
                </a:solidFill>
              </a:rPr>
              <a:t>допомогли</a:t>
            </a:r>
            <a:r>
              <a:rPr lang="ru-RU" sz="1800" dirty="0">
                <a:solidFill>
                  <a:schemeClr val="bg1"/>
                </a:solidFill>
              </a:rPr>
              <a:t> Зевсу </a:t>
            </a:r>
            <a:r>
              <a:rPr lang="ru-RU" sz="1800" dirty="0" err="1">
                <a:solidFill>
                  <a:schemeClr val="bg1"/>
                </a:solidFill>
              </a:rPr>
              <a:t>повернути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світ</a:t>
            </a:r>
            <a:r>
              <a:rPr lang="ru-RU" sz="1800" dirty="0">
                <a:solidFill>
                  <a:schemeClr val="bg1"/>
                </a:solidFill>
              </a:rPr>
              <a:t> у </a:t>
            </a:r>
            <a:r>
              <a:rPr lang="ru-RU" sz="1800" dirty="0" err="1">
                <a:solidFill>
                  <a:schemeClr val="bg1"/>
                </a:solidFill>
              </a:rPr>
              <a:t>своє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правителювання</a:t>
            </a:r>
            <a:r>
              <a:rPr lang="ru-RU" sz="1800" dirty="0">
                <a:solidFill>
                  <a:schemeClr val="bg1"/>
                </a:solidFill>
              </a:rPr>
              <a:t>. Кронос, </a:t>
            </a:r>
            <a:r>
              <a:rPr lang="ru-RU" sz="1800" dirty="0" err="1">
                <a:solidFill>
                  <a:schemeClr val="bg1"/>
                </a:solidFill>
              </a:rPr>
              <a:t>здивований</a:t>
            </a:r>
            <a:r>
              <a:rPr lang="ru-RU" sz="1800" dirty="0">
                <a:solidFill>
                  <a:schemeClr val="bg1"/>
                </a:solidFill>
              </a:rPr>
              <a:t>, </a:t>
            </a:r>
            <a:r>
              <a:rPr lang="ru-RU" sz="1800" dirty="0" err="1">
                <a:solidFill>
                  <a:schemeClr val="bg1"/>
                </a:solidFill>
              </a:rPr>
              <a:t>викинув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камінь</a:t>
            </a:r>
            <a:r>
              <a:rPr lang="ru-RU" sz="1800" dirty="0">
                <a:solidFill>
                  <a:schemeClr val="bg1"/>
                </a:solidFill>
              </a:rPr>
              <a:t>, </a:t>
            </a:r>
            <a:r>
              <a:rPr lang="ru-RU" sz="1800" dirty="0" err="1">
                <a:solidFill>
                  <a:schemeClr val="bg1"/>
                </a:solidFill>
              </a:rPr>
              <a:t>який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він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мав</a:t>
            </a:r>
            <a:r>
              <a:rPr lang="ru-RU" sz="1800" dirty="0">
                <a:solidFill>
                  <a:schemeClr val="bg1"/>
                </a:solidFill>
              </a:rPr>
              <a:t> у </a:t>
            </a:r>
            <a:r>
              <a:rPr lang="ru-RU" sz="1800" dirty="0" err="1">
                <a:solidFill>
                  <a:schemeClr val="bg1"/>
                </a:solidFill>
              </a:rPr>
              <a:t>шлунку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замість</a:t>
            </a:r>
            <a:r>
              <a:rPr lang="ru-RU" sz="1800" dirty="0">
                <a:solidFill>
                  <a:schemeClr val="bg1"/>
                </a:solidFill>
              </a:rPr>
              <a:t> Зевса, і той став першим </a:t>
            </a:r>
            <a:r>
              <a:rPr lang="ru-RU" sz="1800" dirty="0" err="1">
                <a:solidFill>
                  <a:schemeClr val="bg1"/>
                </a:solidFill>
              </a:rPr>
              <a:t>каменем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Сонячної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системи</a:t>
            </a:r>
            <a:r>
              <a:rPr lang="ru-RU" sz="1800" dirty="0">
                <a:solidFill>
                  <a:schemeClr val="bg1"/>
                </a:solidFill>
              </a:rPr>
              <a:t>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Стародавній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Єгипет</a:t>
            </a:r>
            <a:r>
              <a:rPr lang="ru-RU" sz="1800" dirty="0">
                <a:solidFill>
                  <a:schemeClr val="bg1"/>
                </a:solidFill>
              </a:rPr>
              <a:t>: бог  Ра </a:t>
            </a:r>
            <a:r>
              <a:rPr lang="ru-RU" sz="1800" dirty="0" err="1">
                <a:solidFill>
                  <a:schemeClr val="bg1"/>
                </a:solidFill>
              </a:rPr>
              <a:t>народився</a:t>
            </a:r>
            <a:r>
              <a:rPr lang="ru-RU" sz="1800" dirty="0">
                <a:solidFill>
                  <a:schemeClr val="bg1"/>
                </a:solidFill>
              </a:rPr>
              <a:t> з </a:t>
            </a:r>
            <a:r>
              <a:rPr lang="ru-RU" sz="1800" dirty="0" err="1">
                <a:solidFill>
                  <a:schemeClr val="bg1"/>
                </a:solidFill>
              </a:rPr>
              <a:t>яйця</a:t>
            </a:r>
            <a:r>
              <a:rPr lang="ru-RU" sz="1800" dirty="0">
                <a:solidFill>
                  <a:schemeClr val="bg1"/>
                </a:solidFill>
              </a:rPr>
              <a:t>, яке </a:t>
            </a:r>
            <a:r>
              <a:rPr lang="ru-RU" sz="1800" dirty="0" err="1">
                <a:solidFill>
                  <a:schemeClr val="bg1"/>
                </a:solidFill>
              </a:rPr>
              <a:t>з'явилось</a:t>
            </a:r>
            <a:r>
              <a:rPr lang="ru-RU" sz="1800" dirty="0">
                <a:solidFill>
                  <a:schemeClr val="bg1"/>
                </a:solidFill>
              </a:rPr>
              <a:t> з вод </a:t>
            </a:r>
            <a:r>
              <a:rPr lang="ru-RU" sz="1800" dirty="0" err="1">
                <a:solidFill>
                  <a:schemeClr val="bg1"/>
                </a:solidFill>
              </a:rPr>
              <a:t>Створення</a:t>
            </a:r>
            <a:r>
              <a:rPr lang="ru-RU" sz="1800" dirty="0">
                <a:solidFill>
                  <a:schemeClr val="bg1"/>
                </a:solidFill>
              </a:rPr>
              <a:t>, та став богом </a:t>
            </a:r>
            <a:r>
              <a:rPr lang="ru-RU" sz="1800" dirty="0" err="1">
                <a:solidFill>
                  <a:schemeClr val="bg1"/>
                </a:solidFill>
              </a:rPr>
              <a:t>Сонця</a:t>
            </a:r>
            <a:r>
              <a:rPr lang="ru-RU" sz="1800" dirty="0">
                <a:solidFill>
                  <a:schemeClr val="bg1"/>
                </a:solidFill>
              </a:rPr>
              <a:t>. Ра </a:t>
            </a:r>
            <a:r>
              <a:rPr lang="ru-RU" sz="1800" dirty="0" err="1">
                <a:solidFill>
                  <a:schemeClr val="bg1"/>
                </a:solidFill>
              </a:rPr>
              <a:t>керував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Сонцем</a:t>
            </a:r>
            <a:r>
              <a:rPr lang="ru-RU" sz="1800" dirty="0">
                <a:solidFill>
                  <a:schemeClr val="bg1"/>
                </a:solidFill>
              </a:rPr>
              <a:t> та  </a:t>
            </a:r>
            <a:r>
              <a:rPr lang="ru-RU" sz="1800" dirty="0" err="1">
                <a:solidFill>
                  <a:schemeClr val="bg1"/>
                </a:solidFill>
              </a:rPr>
              <a:t>Сонячною</a:t>
            </a:r>
            <a:r>
              <a:rPr lang="ru-RU" sz="1800" dirty="0">
                <a:solidFill>
                  <a:schemeClr val="bg1"/>
                </a:solidFill>
              </a:rPr>
              <a:t> системою, а коли </a:t>
            </a:r>
            <a:r>
              <a:rPr lang="ru-RU" sz="1800" dirty="0" err="1">
                <a:solidFill>
                  <a:schemeClr val="bg1"/>
                </a:solidFill>
              </a:rPr>
              <a:t>він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закінчував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свій</a:t>
            </a:r>
            <a:r>
              <a:rPr lang="ru-RU" sz="1800" dirty="0">
                <a:solidFill>
                  <a:schemeClr val="bg1"/>
                </a:solidFill>
              </a:rPr>
              <a:t> день,  то </a:t>
            </a:r>
            <a:r>
              <a:rPr lang="ru-RU" sz="1800" dirty="0" err="1">
                <a:solidFill>
                  <a:schemeClr val="bg1"/>
                </a:solidFill>
              </a:rPr>
              <a:t>подорожував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підземним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світом</a:t>
            </a:r>
            <a:r>
              <a:rPr lang="ru-RU" sz="1800" dirty="0">
                <a:solidFill>
                  <a:schemeClr val="bg1"/>
                </a:solidFill>
              </a:rPr>
              <a:t>, </a:t>
            </a:r>
            <a:r>
              <a:rPr lang="ru-RU" sz="1800" dirty="0" err="1">
                <a:solidFill>
                  <a:schemeClr val="bg1"/>
                </a:solidFill>
              </a:rPr>
              <a:t>щоб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народитися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знову</a:t>
            </a:r>
            <a:r>
              <a:rPr lang="ru-RU" sz="1800" dirty="0">
                <a:solidFill>
                  <a:schemeClr val="bg1"/>
                </a:solidFill>
              </a:rPr>
              <a:t>  на </a:t>
            </a:r>
            <a:r>
              <a:rPr lang="ru-RU" sz="1800" dirty="0" err="1">
                <a:solidFill>
                  <a:schemeClr val="bg1"/>
                </a:solidFill>
              </a:rPr>
              <a:t>світанку</a:t>
            </a:r>
            <a:r>
              <a:rPr lang="ru-RU" sz="1800" dirty="0">
                <a:solidFill>
                  <a:schemeClr val="bg1"/>
                </a:solidFill>
              </a:rPr>
              <a:t> </a:t>
            </a:r>
            <a:r>
              <a:rPr lang="ru-RU" sz="1800" dirty="0" err="1">
                <a:solidFill>
                  <a:schemeClr val="bg1"/>
                </a:solidFill>
              </a:rPr>
              <a:t>наступного</a:t>
            </a:r>
            <a:r>
              <a:rPr lang="ru-RU" sz="1800" dirty="0">
                <a:solidFill>
                  <a:schemeClr val="bg1"/>
                </a:solidFill>
              </a:rPr>
              <a:t> дня.</a:t>
            </a: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7AB9C9C-CA9C-49A3-BBF2-A89794978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040912" cy="2635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500638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0A269CD-6D15-4314-978C-0C88A9549A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50" y="0"/>
            <a:ext cx="7873699" cy="5143500"/>
          </a:xfrm>
          <a:prstGeom prst="rect">
            <a:avLst/>
          </a:prstGeom>
        </p:spPr>
      </p:pic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35935" y="180753"/>
            <a:ext cx="5273749" cy="4951131"/>
          </a:xfrm>
        </p:spPr>
        <p:txBody>
          <a:bodyPr>
            <a:noAutofit/>
          </a:bodyPr>
          <a:lstStyle/>
          <a:p>
            <a:r>
              <a:rPr lang="uk-UA" sz="1800" dirty="0">
                <a:latin typeface="+mn-lt"/>
              </a:rPr>
              <a:t>Стародавній Китай : світ виник з ефіру. Важкий ефір утворив землю і планети, легкий ефір – небо.</a:t>
            </a:r>
          </a:p>
          <a:p>
            <a:r>
              <a:rPr lang="uk-UA" sz="1800" dirty="0">
                <a:latin typeface="+mn-lt"/>
              </a:rPr>
              <a:t>Шумерська цивілізація залишила в спадок модель Сонячної планети з 12 планетами, та повідомленням про глобальну космічну катастрофу  4 млрд. р. тому.</a:t>
            </a:r>
          </a:p>
          <a:p>
            <a:r>
              <a:rPr lang="uk-UA" sz="1800" dirty="0">
                <a:latin typeface="+mn-lt"/>
              </a:rPr>
              <a:t>Відомою  є легенда наших предків про протистояння Добра і Зла, Білого і Чорного богів, яке дало початок нашій Землі та усьому живому. </a:t>
            </a:r>
          </a:p>
          <a:p>
            <a:r>
              <a:rPr lang="uk-UA" sz="1800" dirty="0">
                <a:latin typeface="+mn-lt"/>
              </a:rPr>
              <a:t>Провідною ідеєю древніх текстів про   походження Сонячної системи, нашої Землі та життя на ній є творення з хаосу. </a:t>
            </a:r>
          </a:p>
          <a:p>
            <a:endParaRPr lang="uk-UA" sz="1800" dirty="0">
              <a:latin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458" y="2692907"/>
            <a:ext cx="3212976" cy="24521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9590" y="0"/>
            <a:ext cx="3284711" cy="2736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950552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EA758F-7144-4CDC-BE44-2DAE8D0E0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5150" y="0"/>
            <a:ext cx="7873699" cy="5143500"/>
          </a:xfrm>
          <a:prstGeom prst="rect">
            <a:avLst/>
          </a:prstGeom>
        </p:spPr>
      </p:pic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33648" y="138223"/>
            <a:ext cx="5730948" cy="4796099"/>
          </a:xfrm>
        </p:spPr>
        <p:txBody>
          <a:bodyPr>
            <a:noAutofit/>
          </a:bodyPr>
          <a:lstStyle/>
          <a:p>
            <a:r>
              <a:rPr lang="ru-RU" sz="1800" dirty="0">
                <a:latin typeface="+mn-lt"/>
              </a:rPr>
              <a:t>Загальна структура Сонячної системи була розкрита в середині 16 ст. М. Коперником, </a:t>
            </a:r>
            <a:r>
              <a:rPr lang="uk-UA" sz="1800" dirty="0">
                <a:latin typeface="+mn-lt"/>
              </a:rPr>
              <a:t>який</a:t>
            </a:r>
            <a:r>
              <a:rPr lang="ru-RU" sz="1800" dirty="0">
                <a:latin typeface="+mn-lt"/>
              </a:rPr>
              <a:t> </a:t>
            </a:r>
            <a:r>
              <a:rPr lang="uk-UA" sz="1800" dirty="0">
                <a:latin typeface="+mn-lt"/>
              </a:rPr>
              <a:t>обґрунтував</a:t>
            </a:r>
            <a:r>
              <a:rPr lang="ru-RU" sz="1800" dirty="0">
                <a:latin typeface="+mn-lt"/>
              </a:rPr>
              <a:t> уявлення про </a:t>
            </a:r>
            <a:r>
              <a:rPr lang="uk-UA" sz="1800" dirty="0">
                <a:latin typeface="+mn-lt"/>
              </a:rPr>
              <a:t>рух планет навколо Сонця. Така модель Сонячної системи одержала назву геліоцентричної.</a:t>
            </a:r>
          </a:p>
          <a:p>
            <a:r>
              <a:rPr lang="uk-UA" sz="1800" dirty="0">
                <a:latin typeface="+mn-lt"/>
              </a:rPr>
              <a:t>Теорія утворення Сонячної системи, запропонована в 1644 р. Декартом:  Сонячна система утворилася з первинної туманності, що мала форму диска і складалася з газу і пилу.</a:t>
            </a:r>
          </a:p>
          <a:p>
            <a:r>
              <a:rPr lang="uk-UA" sz="1800" dirty="0">
                <a:latin typeface="+mn-lt"/>
              </a:rPr>
              <a:t>Бюффон запропонував теорію, відповідно до якої, речовина, з якої утворені планети, була відірвана від Сонця внаслідок зіткнення з кометою.</a:t>
            </a:r>
            <a:endParaRPr lang="ru-RU" sz="1800" dirty="0">
              <a:latin typeface="+mn-lt"/>
            </a:endParaRPr>
          </a:p>
          <a:p>
            <a:endParaRPr lang="ru-RU" sz="1800" dirty="0">
              <a:latin typeface="+mn-lt"/>
            </a:endParaRP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094" y="2173626"/>
            <a:ext cx="2501451" cy="29698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63094" y="-30510"/>
            <a:ext cx="2501452" cy="2234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45431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9"/>
          <p:cNvSpPr txBox="1">
            <a:spLocks noGrp="1"/>
          </p:cNvSpPr>
          <p:nvPr>
            <p:ph type="subTitle" idx="1"/>
          </p:nvPr>
        </p:nvSpPr>
        <p:spPr>
          <a:xfrm>
            <a:off x="1143076" y="1046920"/>
            <a:ext cx="6486876" cy="2672080"/>
          </a:xfrm>
          <a:prstGeom prst="rect">
            <a:avLst/>
          </a:prstGeom>
        </p:spPr>
        <p:txBody>
          <a:bodyPr spcFirstLastPara="1" wrap="square" lIns="91425" tIns="270000" rIns="91425" bIns="91425" anchor="ctr" anchorCtr="0">
            <a:noAutofit/>
          </a:bodyPr>
          <a:lstStyle/>
          <a:p>
            <a:pPr algn="l"/>
            <a:r>
              <a:rPr lang="uk-UA" dirty="0"/>
              <a:t>	</a:t>
            </a:r>
            <a:endParaRPr lang="en-US" sz="16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0" y="52678"/>
            <a:ext cx="6368902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8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Німецький </a:t>
            </a:r>
            <a:r>
              <a:rPr lang="ru-RU" sz="18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вчений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Іммануїл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Кант припустив, </a:t>
            </a:r>
            <a:r>
              <a:rPr lang="ru-RU" sz="18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що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Сонячна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система </a:t>
            </a:r>
            <a:r>
              <a:rPr lang="ru-RU" sz="18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утворилася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з </a:t>
            </a:r>
            <a:r>
              <a:rPr lang="ru-RU" sz="18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гігантської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холодної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пилової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хмари. </a:t>
            </a:r>
            <a:r>
              <a:rPr lang="uk-UA" sz="1800" dirty="0">
                <a:solidFill>
                  <a:schemeClr val="bg1"/>
                </a:solidFill>
                <a:latin typeface="+mn-lt"/>
              </a:rPr>
              <a:t>В1765 р. він видав книгу "Загальна природна історія і теорія неба", в якій виклав свої погляди на походження Всесвіту і планет Сонячної системи. </a:t>
            </a:r>
            <a:r>
              <a:rPr lang="uk-UA" sz="18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, Всесвіт утворився з первинної розсіяної </a:t>
            </a:r>
            <a:r>
              <a:rPr lang="uk-UA" sz="1800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матери</a:t>
            </a:r>
            <a:r>
              <a:rPr lang="uk-UA" sz="18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, яка заповнювала світовий простір.</a:t>
            </a:r>
            <a:r>
              <a:rPr lang="ru-RU" sz="18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Частинки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цієї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хмари </a:t>
            </a:r>
            <a:r>
              <a:rPr lang="ru-RU" sz="18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перебували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у </a:t>
            </a:r>
            <a:r>
              <a:rPr lang="ru-RU" sz="18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постійному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хаотичному </a:t>
            </a:r>
            <a:r>
              <a:rPr lang="ru-RU" sz="18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русі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, </a:t>
            </a:r>
            <a:r>
              <a:rPr lang="ru-RU" sz="18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взаємно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притягували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одна одну, </a:t>
            </a:r>
            <a:r>
              <a:rPr lang="ru-RU" sz="18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стикалися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, </a:t>
            </a:r>
            <a:r>
              <a:rPr lang="ru-RU" sz="18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утворювали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згущення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, </a:t>
            </a:r>
            <a:r>
              <a:rPr lang="ru-RU" sz="18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які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стали </a:t>
            </a:r>
            <a:r>
              <a:rPr lang="ru-RU" sz="18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рости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і з часом з них </a:t>
            </a:r>
            <a:r>
              <a:rPr lang="ru-RU" sz="18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утворилось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</a:t>
            </a:r>
            <a:r>
              <a:rPr lang="ru-RU" sz="18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Сонце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і </a:t>
            </a:r>
            <a:r>
              <a:rPr lang="ru-RU" sz="18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планети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. </a:t>
            </a:r>
            <a:r>
              <a:rPr lang="ru-RU" sz="1800" dirty="0" err="1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Первинний</a:t>
            </a:r>
            <a:r>
              <a:rPr lang="ru-RU" sz="1800" dirty="0">
                <a:solidFill>
                  <a:schemeClr val="bg1"/>
                </a:solidFill>
                <a:latin typeface="+mn-lt"/>
                <a:ea typeface="Roboto Mono Regular" panose="020B0604020202020204" charset="0"/>
              </a:rPr>
              <a:t> стан</a:t>
            </a:r>
          </a:p>
          <a:p>
            <a:r>
              <a:rPr lang="uk-UA" sz="18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планет і Сонця Кант вважав гарячим. З часом планети </a:t>
            </a:r>
            <a:r>
              <a:rPr lang="uk-UA" sz="1800" dirty="0" err="1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остигли</a:t>
            </a:r>
            <a:r>
              <a:rPr lang="uk-UA" sz="1800" dirty="0">
                <a:solidFill>
                  <a:schemeClr val="bg1"/>
                </a:solidFill>
                <a:latin typeface="+mn-lt"/>
                <a:ea typeface="Times New Roman" panose="02020603050405020304" pitchFamily="18" charset="0"/>
              </a:rPr>
              <a:t>, стали холодними. </a:t>
            </a:r>
            <a:endParaRPr lang="ru-RU" sz="1800" dirty="0">
              <a:solidFill>
                <a:schemeClr val="bg1"/>
              </a:solidFill>
              <a:latin typeface="+mn-lt"/>
              <a:ea typeface="Roboto Mono Regular" panose="020B060402020202020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785731" y="3520283"/>
            <a:ext cx="49815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i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Утворення Сонячної системи за гіпотезою Канта</a:t>
            </a:r>
            <a:endParaRPr lang="ru-RU" sz="1600" i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013" y="3821570"/>
            <a:ext cx="7517219" cy="1324604"/>
          </a:xfrm>
          <a:prstGeom prst="rect">
            <a:avLst/>
          </a:prstGeom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20475DF-EE58-4DB5-B0DE-9F93E013A69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68902" y="494386"/>
            <a:ext cx="2495453" cy="267208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33"/>
          <p:cNvSpPr txBox="1">
            <a:spLocks noGrp="1"/>
          </p:cNvSpPr>
          <p:nvPr>
            <p:ph type="subTitle" idx="1"/>
          </p:nvPr>
        </p:nvSpPr>
        <p:spPr>
          <a:xfrm>
            <a:off x="990282" y="110901"/>
            <a:ext cx="7793119" cy="2937272"/>
          </a:xfrm>
          <a:prstGeom prst="rect">
            <a:avLst/>
          </a:prstGeom>
          <a:ln>
            <a:solidFill>
              <a:schemeClr val="accent5"/>
            </a:solidFill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algn="just"/>
            <a:r>
              <a:rPr lang="uk-UA" sz="1800" dirty="0">
                <a:latin typeface="+mn-lt"/>
              </a:rPr>
              <a:t>В1796 р. вийшла книга французького математика та астронома </a:t>
            </a:r>
            <a:r>
              <a:rPr lang="uk-UA" sz="1800" dirty="0" err="1">
                <a:latin typeface="+mn-lt"/>
              </a:rPr>
              <a:t>П.Лапласа</a:t>
            </a:r>
            <a:r>
              <a:rPr lang="uk-UA" sz="1800" dirty="0">
                <a:latin typeface="+mn-lt"/>
              </a:rPr>
              <a:t> "Виклад системи світу", в якій була опублікована його космогонічна гіпотеза. Вона виявилася багато в чому схожою з гіпотезою І. Канта, хоча П. Лаплас не знав про її існування.  Він докладно описав гіпотезу утворення Сонця і планет із туманності, яка вже обертається. Він вважав первісну туманність не пиловою, а газовою, дуже гарячою і з високою швидкістю обертання. Через високу швидкість і великі відцентрові сили, що виникають при швидкому обертанні в екваторіальному поясі, від газоподібного тіла послідовно відокремлювалися кільця. Кількість газових </a:t>
            </a:r>
            <a:r>
              <a:rPr lang="uk-UA" sz="1800" dirty="0" err="1">
                <a:latin typeface="+mn-lt"/>
              </a:rPr>
              <a:t>кілець</a:t>
            </a:r>
            <a:r>
              <a:rPr lang="uk-UA" sz="1800" dirty="0">
                <a:latin typeface="+mn-lt"/>
              </a:rPr>
              <a:t>, що відділилася від центрального згустку матерії, відповідала числу планет Сонячної системи. Кільця були нестійкими. Речовина в них під впливом охолодження поступово згущувалася</a:t>
            </a:r>
          </a:p>
          <a:p>
            <a:pPr algn="just"/>
            <a:endParaRPr lang="uk-UA" sz="1800" dirty="0">
              <a:latin typeface="+mn-lt"/>
            </a:endParaRPr>
          </a:p>
          <a:p>
            <a:pPr algn="just"/>
            <a:endParaRPr lang="ru-RU" sz="1800" dirty="0">
              <a:latin typeface="+mn-lt"/>
            </a:endParaRPr>
          </a:p>
          <a:p>
            <a:pPr algn="just"/>
            <a:r>
              <a:rPr lang="uk-UA" sz="1800" dirty="0">
                <a:latin typeface="+mn-lt"/>
              </a:rPr>
              <a:t> </a:t>
            </a:r>
            <a:endParaRPr sz="1800" dirty="0">
              <a:latin typeface="+mn-lt"/>
            </a:endParaRPr>
          </a:p>
        </p:txBody>
      </p:sp>
      <p:grpSp>
        <p:nvGrpSpPr>
          <p:cNvPr id="287" name="Google Shape;287;p33"/>
          <p:cNvGrpSpPr/>
          <p:nvPr/>
        </p:nvGrpSpPr>
        <p:grpSpPr>
          <a:xfrm>
            <a:off x="454836" y="348188"/>
            <a:ext cx="96000" cy="4447149"/>
            <a:chOff x="288275" y="348188"/>
            <a:chExt cx="96000" cy="4447149"/>
          </a:xfrm>
        </p:grpSpPr>
        <p:grpSp>
          <p:nvGrpSpPr>
            <p:cNvPr id="288" name="Google Shape;288;p33"/>
            <p:cNvGrpSpPr/>
            <p:nvPr/>
          </p:nvGrpSpPr>
          <p:grpSpPr>
            <a:xfrm>
              <a:off x="288275" y="4408413"/>
              <a:ext cx="96000" cy="386925"/>
              <a:chOff x="288275" y="4466225"/>
              <a:chExt cx="96000" cy="386925"/>
            </a:xfrm>
          </p:grpSpPr>
          <p:cxnSp>
            <p:nvCxnSpPr>
              <p:cNvPr id="289" name="Google Shape;289;p33"/>
              <p:cNvCxnSpPr/>
              <p:nvPr/>
            </p:nvCxnSpPr>
            <p:spPr>
              <a:xfrm>
                <a:off x="288275" y="4466225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0" name="Google Shape;290;p33"/>
              <p:cNvCxnSpPr/>
              <p:nvPr/>
            </p:nvCxnSpPr>
            <p:spPr>
              <a:xfrm>
                <a:off x="288275" y="4595200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1" name="Google Shape;291;p33"/>
              <p:cNvCxnSpPr/>
              <p:nvPr/>
            </p:nvCxnSpPr>
            <p:spPr>
              <a:xfrm>
                <a:off x="288275" y="4724175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2" name="Google Shape;292;p33"/>
              <p:cNvCxnSpPr/>
              <p:nvPr/>
            </p:nvCxnSpPr>
            <p:spPr>
              <a:xfrm>
                <a:off x="288275" y="4853150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cxnSp>
          <p:nvCxnSpPr>
            <p:cNvPr id="293" name="Google Shape;293;p33"/>
            <p:cNvCxnSpPr/>
            <p:nvPr/>
          </p:nvCxnSpPr>
          <p:spPr>
            <a:xfrm rot="10800000">
              <a:off x="336275" y="1603813"/>
              <a:ext cx="0" cy="1935900"/>
            </a:xfrm>
            <a:prstGeom prst="straightConnector1">
              <a:avLst/>
            </a:prstGeom>
            <a:noFill/>
            <a:ln w="19050" cap="flat" cmpd="sng">
              <a:solidFill>
                <a:schemeClr val="lt1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grpSp>
          <p:nvGrpSpPr>
            <p:cNvPr id="294" name="Google Shape;294;p33"/>
            <p:cNvGrpSpPr/>
            <p:nvPr/>
          </p:nvGrpSpPr>
          <p:grpSpPr>
            <a:xfrm>
              <a:off x="288275" y="348188"/>
              <a:ext cx="96000" cy="386925"/>
              <a:chOff x="288275" y="4466225"/>
              <a:chExt cx="96000" cy="386925"/>
            </a:xfrm>
          </p:grpSpPr>
          <p:cxnSp>
            <p:nvCxnSpPr>
              <p:cNvPr id="295" name="Google Shape;295;p33"/>
              <p:cNvCxnSpPr/>
              <p:nvPr/>
            </p:nvCxnSpPr>
            <p:spPr>
              <a:xfrm>
                <a:off x="288275" y="4466225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6" name="Google Shape;296;p33"/>
              <p:cNvCxnSpPr/>
              <p:nvPr/>
            </p:nvCxnSpPr>
            <p:spPr>
              <a:xfrm>
                <a:off x="288275" y="4595200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7" name="Google Shape;297;p33"/>
              <p:cNvCxnSpPr/>
              <p:nvPr/>
            </p:nvCxnSpPr>
            <p:spPr>
              <a:xfrm>
                <a:off x="288275" y="4724175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98" name="Google Shape;298;p33"/>
              <p:cNvCxnSpPr/>
              <p:nvPr/>
            </p:nvCxnSpPr>
            <p:spPr>
              <a:xfrm>
                <a:off x="288275" y="4853150"/>
                <a:ext cx="96000" cy="0"/>
              </a:xfrm>
              <a:prstGeom prst="straightConnector1">
                <a:avLst/>
              </a:prstGeom>
              <a:noFill/>
              <a:ln w="19050" cap="flat" cmpd="sng">
                <a:solidFill>
                  <a:schemeClr val="lt1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pic>
        <p:nvPicPr>
          <p:cNvPr id="17" name="Рисунок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4521" y="3857875"/>
            <a:ext cx="7604643" cy="109477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115880" y="4783375"/>
            <a:ext cx="531627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1600" i="1" dirty="0">
                <a:solidFill>
                  <a:schemeClr val="bg1"/>
                </a:solidFill>
                <a:latin typeface="Franklin Gothic Medium" panose="020B0603020102020204" pitchFamily="34" charset="0"/>
              </a:rPr>
              <a:t> Утворення Сонячної системи за гіпотезою Лапласа</a:t>
            </a:r>
            <a:endParaRPr lang="ru-RU" sz="1600" i="1" dirty="0">
              <a:solidFill>
                <a:schemeClr val="bg1"/>
              </a:solidFill>
              <a:latin typeface="Franklin Gothic Medium" panose="020B0603020102020204" pitchFamily="34" charset="0"/>
            </a:endParaRPr>
          </a:p>
        </p:txBody>
      </p:sp>
    </p:spTree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Dark Galaxy by Slidesgo">
  <a:themeElements>
    <a:clrScheme name="Simple Light">
      <a:dk1>
        <a:srgbClr val="434343"/>
      </a:dk1>
      <a:lt1>
        <a:srgbClr val="F3F3F3"/>
      </a:lt1>
      <a:dk2>
        <a:srgbClr val="776E65"/>
      </a:dk2>
      <a:lt2>
        <a:srgbClr val="434343"/>
      </a:lt2>
      <a:accent1>
        <a:srgbClr val="776E65"/>
      </a:accent1>
      <a:accent2>
        <a:srgbClr val="F3F3F3"/>
      </a:accent2>
      <a:accent3>
        <a:srgbClr val="434343"/>
      </a:accent3>
      <a:accent4>
        <a:srgbClr val="776E65"/>
      </a:accent4>
      <a:accent5>
        <a:srgbClr val="F3F3F3"/>
      </a:accent5>
      <a:accent6>
        <a:srgbClr val="434343"/>
      </a:accent6>
      <a:hlink>
        <a:srgbClr val="F3F3F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523</TotalTime>
  <Words>1348</Words>
  <Application>Microsoft Office PowerPoint</Application>
  <PresentationFormat>Екран (16:9)</PresentationFormat>
  <Paragraphs>70</Paragraphs>
  <Slides>15</Slides>
  <Notes>10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15</vt:i4>
      </vt:variant>
    </vt:vector>
  </HeadingPairs>
  <TitlesOfParts>
    <vt:vector size="23" baseType="lpstr">
      <vt:lpstr>Roboto Mono</vt:lpstr>
      <vt:lpstr>Franklin Gothic Medium</vt:lpstr>
      <vt:lpstr>Arial</vt:lpstr>
      <vt:lpstr>Times New Roman</vt:lpstr>
      <vt:lpstr>Roboto Mono Regular</vt:lpstr>
      <vt:lpstr>Roboto Condensed</vt:lpstr>
      <vt:lpstr>BenchNine</vt:lpstr>
      <vt:lpstr>Dark Galaxy by Slidesgo</vt:lpstr>
      <vt:lpstr>Гіпотези виникнення Сонячної системи </vt:lpstr>
      <vt:lpstr>ПЛАН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Гіпотеза Г. Альфвена – Ю.Шмідта</vt:lpstr>
      <vt:lpstr>Презентація PowerPoint</vt:lpstr>
      <vt:lpstr>Презентація PowerPoint</vt:lpstr>
      <vt:lpstr>ВИСНОВОК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АСТРОНОМІЧНІ ВЧЕННЯ В ДАВНІЙ ГРЕЦІЇ</dc:title>
  <dc:creator>acer</dc:creator>
  <cp:lastModifiedBy>Admin</cp:lastModifiedBy>
  <cp:revision>52</cp:revision>
  <dcterms:modified xsi:type="dcterms:W3CDTF">2023-04-10T15:48:44Z</dcterms:modified>
</cp:coreProperties>
</file>