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Raleway Bold" panose="020B0604020202020204" charset="-52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Light Bold" panose="020B0604020202020204" charset="0"/>
      <p:regular r:id="rId16"/>
    </p:embeddedFont>
    <p:embeddedFont>
      <p:font typeface="Raleway" panose="020B0604020202020204" charset="-5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i.esa.int/web/athena/-/60759-history-of-x-ray-astronomy-in-europe-from-exosat-to-athena" TargetMode="External"/><Relationship Id="rId7" Type="http://schemas.openxmlformats.org/officeDocument/2006/relationships/hyperlink" Target="https://vre.pp.ua/vre_rentgenovskaya_astronomiy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ibgen.is/book/index.php?md5=CF3C10D7B927B867A983C050994FCE05" TargetMode="External"/><Relationship Id="rId5" Type="http://schemas.openxmlformats.org/officeDocument/2006/relationships/hyperlink" Target="https://www.sciencedirect.com/science/article/abs/pii/S0927650513001631" TargetMode="External"/><Relationship Id="rId4" Type="http://schemas.openxmlformats.org/officeDocument/2006/relationships/hyperlink" Target="https://www-xray.ast.cam.ac.uk/xray_introduction/History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2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42518" y="2324289"/>
            <a:ext cx="16202965" cy="219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59"/>
              </a:lnSpc>
            </a:pPr>
            <a:r>
              <a:rPr lang="en-US" sz="7781" spc="676" dirty="0" err="1">
                <a:solidFill>
                  <a:srgbClr val="F7F4FA"/>
                </a:solidFill>
                <a:latin typeface="Raleway Bold"/>
              </a:rPr>
              <a:t>Народження</a:t>
            </a:r>
            <a:r>
              <a:rPr lang="en-US" sz="7781" spc="676" dirty="0">
                <a:solidFill>
                  <a:srgbClr val="F7F4FA"/>
                </a:solidFill>
                <a:latin typeface="Raleway Bold"/>
              </a:rPr>
              <a:t> </a:t>
            </a:r>
            <a:r>
              <a:rPr lang="en-US" sz="7781" spc="676" dirty="0" err="1">
                <a:solidFill>
                  <a:srgbClr val="F7F4FA"/>
                </a:solidFill>
                <a:latin typeface="Raleway Bold"/>
              </a:rPr>
              <a:t>рентгенівської</a:t>
            </a:r>
            <a:endParaRPr lang="en-US" sz="7781" spc="676" dirty="0">
              <a:solidFill>
                <a:srgbClr val="F7F4FA"/>
              </a:solidFill>
              <a:latin typeface="Raleway Bold"/>
            </a:endParaRPr>
          </a:p>
          <a:p>
            <a:pPr algn="ctr">
              <a:lnSpc>
                <a:spcPts val="8559"/>
              </a:lnSpc>
            </a:pPr>
            <a:r>
              <a:rPr lang="en-US" sz="7781" spc="676" dirty="0">
                <a:solidFill>
                  <a:srgbClr val="F7F4FA"/>
                </a:solidFill>
                <a:latin typeface="Raleway Bold"/>
              </a:rPr>
              <a:t> </a:t>
            </a:r>
            <a:r>
              <a:rPr lang="en-US" sz="7781" spc="676" dirty="0" err="1">
                <a:solidFill>
                  <a:srgbClr val="F7F4FA"/>
                </a:solidFill>
                <a:latin typeface="Raleway Bold"/>
              </a:rPr>
              <a:t>астрономії</a:t>
            </a:r>
            <a:r>
              <a:rPr lang="en-US" sz="7781" spc="676" dirty="0">
                <a:solidFill>
                  <a:srgbClr val="364182"/>
                </a:solidFill>
                <a:latin typeface="Raleway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27031" y="346595"/>
            <a:ext cx="14460969" cy="167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3399" spc="679" dirty="0">
                <a:solidFill>
                  <a:srgbClr val="F7F4FA"/>
                </a:solidFill>
                <a:latin typeface="Raleway Bold"/>
              </a:rPr>
              <a:t>ХАРКІВСЬКЕ ТЕРИТОРІАЛЬНЕ ВІДДІЛЕННЯ </a:t>
            </a:r>
            <a:endParaRPr lang="uk-UA" sz="3399" spc="679" dirty="0" smtClean="0">
              <a:solidFill>
                <a:srgbClr val="F7F4FA"/>
              </a:solidFill>
              <a:latin typeface="Raleway Bold"/>
            </a:endParaRPr>
          </a:p>
          <a:p>
            <a:pPr algn="ctr">
              <a:lnSpc>
                <a:spcPts val="4419"/>
              </a:lnSpc>
            </a:pPr>
            <a:r>
              <a:rPr lang="en-US" sz="3399" spc="679" dirty="0" smtClean="0">
                <a:solidFill>
                  <a:srgbClr val="F7F4FA"/>
                </a:solidFill>
                <a:latin typeface="Raleway Bold"/>
              </a:rPr>
              <a:t>МАЛОЇ </a:t>
            </a:r>
            <a:r>
              <a:rPr lang="en-US" sz="3399" spc="679" dirty="0">
                <a:solidFill>
                  <a:srgbClr val="F7F4FA"/>
                </a:solidFill>
                <a:latin typeface="Raleway Bold"/>
              </a:rPr>
              <a:t>АКАДЕМІЇ НАУК УКРАЇНИ</a:t>
            </a:r>
          </a:p>
          <a:p>
            <a:pPr algn="ctr">
              <a:lnSpc>
                <a:spcPts val="4420"/>
              </a:lnSpc>
            </a:pPr>
            <a:endParaRPr lang="en-US" sz="3399" spc="679" dirty="0">
              <a:solidFill>
                <a:srgbClr val="F7F4FA"/>
              </a:solidFill>
              <a:latin typeface="Raleway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139753" y="1652833"/>
            <a:ext cx="11113394" cy="35417"/>
            <a:chOff x="0" y="0"/>
            <a:chExt cx="14817859" cy="47223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6679842" cy="47223"/>
            </a:xfrm>
            <a:prstGeom prst="rect">
              <a:avLst/>
            </a:prstGeom>
            <a:solidFill>
              <a:srgbClr val="EBEFFE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8138017" y="0"/>
              <a:ext cx="6679842" cy="47223"/>
            </a:xfrm>
            <a:prstGeom prst="rect">
              <a:avLst/>
            </a:prstGeom>
            <a:solidFill>
              <a:srgbClr val="EBEFF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0657" y="4457648"/>
            <a:ext cx="13852790" cy="5884260"/>
            <a:chOff x="0" y="0"/>
            <a:chExt cx="18470386" cy="7845680"/>
          </a:xfrm>
        </p:grpSpPr>
        <p:sp>
          <p:nvSpPr>
            <p:cNvPr id="9" name="TextBox 9"/>
            <p:cNvSpPr txBox="1"/>
            <p:nvPr/>
          </p:nvSpPr>
          <p:spPr>
            <a:xfrm>
              <a:off x="0" y="3587794"/>
              <a:ext cx="18098370" cy="42578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39"/>
                </a:lnSpc>
              </a:pPr>
              <a:r>
                <a:rPr lang="uk-UA" sz="2799" spc="363" dirty="0" smtClean="0">
                  <a:solidFill>
                    <a:srgbClr val="EBEFFE"/>
                  </a:solidFill>
                  <a:latin typeface="Raleway Bold"/>
                </a:rPr>
                <a:t>Наукові керівники: </a:t>
              </a:r>
              <a:r>
                <a:rPr lang="uk-UA" sz="2799" spc="363" dirty="0" err="1" smtClean="0">
                  <a:solidFill>
                    <a:srgbClr val="EBEFFE"/>
                  </a:solidFill>
                  <a:latin typeface="Raleway"/>
                </a:rPr>
                <a:t>Слюсарев</a:t>
              </a:r>
              <a:r>
                <a:rPr lang="uk-UA" sz="2799" spc="363" dirty="0" smtClean="0">
                  <a:solidFill>
                    <a:srgbClr val="EBEFFE"/>
                  </a:solidFill>
                  <a:latin typeface="Raleway"/>
                </a:rPr>
                <a:t> Іван Григорович, доцент кафедри астрономії та космічної інформатики фізичного факультету Харківського національного університету імені В.Н. Каразіна, кандидат фізико-математичних наук</a:t>
              </a:r>
            </a:p>
            <a:p>
              <a:pPr algn="just">
                <a:lnSpc>
                  <a:spcPts val="3639"/>
                </a:lnSpc>
              </a:pPr>
              <a:r>
                <a:rPr lang="uk-UA" sz="2799" spc="363" dirty="0" smtClean="0">
                  <a:solidFill>
                    <a:srgbClr val="EBEFFE"/>
                  </a:solidFill>
                  <a:latin typeface="Raleway"/>
                </a:rPr>
                <a:t>Колісник Сергій Леонідович, вчитель фізики КЗ "</a:t>
              </a:r>
              <a:r>
                <a:rPr lang="uk-UA" sz="2799" spc="363" dirty="0" err="1" smtClean="0">
                  <a:solidFill>
                    <a:srgbClr val="EBEFFE"/>
                  </a:solidFill>
                  <a:latin typeface="Raleway"/>
                </a:rPr>
                <a:t>Пасічанська</a:t>
              </a:r>
              <a:r>
                <a:rPr lang="uk-UA" sz="2799" spc="363" dirty="0" smtClean="0">
                  <a:solidFill>
                    <a:srgbClr val="EBEFFE"/>
                  </a:solidFill>
                  <a:latin typeface="Raleway"/>
                </a:rPr>
                <a:t> </a:t>
              </a:r>
              <a:r>
                <a:rPr lang="uk-UA" sz="2799" spc="363" dirty="0" err="1" smtClean="0">
                  <a:solidFill>
                    <a:srgbClr val="EBEFFE"/>
                  </a:solidFill>
                  <a:latin typeface="Raleway"/>
                </a:rPr>
                <a:t>гімчазія</a:t>
              </a:r>
              <a:r>
                <a:rPr lang="uk-UA" sz="2799" spc="363" dirty="0" smtClean="0">
                  <a:solidFill>
                    <a:srgbClr val="EBEFFE"/>
                  </a:solidFill>
                  <a:latin typeface="Raleway"/>
                </a:rPr>
                <a:t>" </a:t>
              </a:r>
            </a:p>
            <a:p>
              <a:pPr algn="just">
                <a:lnSpc>
                  <a:spcPts val="3640"/>
                </a:lnSpc>
              </a:pPr>
              <a:endParaRPr lang="en-US" sz="2799" spc="363" dirty="0">
                <a:solidFill>
                  <a:srgbClr val="EBEFFE"/>
                </a:solidFill>
                <a:latin typeface="Raleway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470386" cy="3038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40"/>
                </a:lnSpc>
              </a:pPr>
              <a:r>
                <a:rPr lang="uk-UA" sz="2800" spc="364" dirty="0" err="1" smtClean="0">
                  <a:solidFill>
                    <a:srgbClr val="EBEFFE"/>
                  </a:solidFill>
                  <a:latin typeface="Raleway Bold"/>
                </a:rPr>
                <a:t>Приткова</a:t>
              </a:r>
              <a:r>
                <a:rPr lang="uk-UA" sz="2800" spc="364" dirty="0" smtClean="0">
                  <a:solidFill>
                    <a:srgbClr val="EBEFFE"/>
                  </a:solidFill>
                  <a:latin typeface="Raleway Bold"/>
                </a:rPr>
                <a:t> Алла Костянтинівна: </a:t>
              </a:r>
              <a:r>
                <a:rPr lang="uk-UA" sz="2800" spc="364" dirty="0" smtClean="0">
                  <a:solidFill>
                    <a:srgbClr val="EBEFFE"/>
                  </a:solidFill>
                  <a:latin typeface="Raleway"/>
                </a:rPr>
                <a:t>вихованка гуртка Комунального закладу «Харківська обласна Мала академія наук Харківської обласної ради», учениця 9 класу Комунального закладу </a:t>
              </a:r>
              <a:r>
                <a:rPr lang="uk-UA" sz="2800" spc="364" dirty="0" err="1" smtClean="0">
                  <a:solidFill>
                    <a:srgbClr val="EBEFFE"/>
                  </a:solidFill>
                  <a:latin typeface="Raleway"/>
                </a:rPr>
                <a:t>ʼʼПасічанська</a:t>
              </a:r>
              <a:r>
                <a:rPr lang="uk-UA" sz="2800" spc="364" dirty="0" smtClean="0">
                  <a:solidFill>
                    <a:srgbClr val="EBEFFE"/>
                  </a:solidFill>
                  <a:latin typeface="Raleway"/>
                </a:rPr>
                <a:t> </a:t>
              </a:r>
              <a:r>
                <a:rPr lang="uk-UA" sz="2800" spc="364" dirty="0" err="1" smtClean="0">
                  <a:solidFill>
                    <a:srgbClr val="EBEFFE"/>
                  </a:solidFill>
                  <a:latin typeface="Raleway"/>
                </a:rPr>
                <a:t>гімназіяʼʼ</a:t>
              </a:r>
              <a:r>
                <a:rPr lang="uk-UA" sz="2800" spc="364" dirty="0" smtClean="0">
                  <a:solidFill>
                    <a:srgbClr val="EBEFFE"/>
                  </a:solidFill>
                  <a:latin typeface="Raleway"/>
                </a:rPr>
                <a:t> </a:t>
              </a:r>
              <a:r>
                <a:rPr lang="uk-UA" sz="2800" spc="364" dirty="0" err="1" smtClean="0">
                  <a:solidFill>
                    <a:srgbClr val="EBEFFE"/>
                  </a:solidFill>
                  <a:latin typeface="Raleway"/>
                </a:rPr>
                <a:t>Зміївської</a:t>
              </a:r>
              <a:r>
                <a:rPr lang="uk-UA" sz="2800" spc="364" dirty="0" smtClean="0">
                  <a:solidFill>
                    <a:srgbClr val="EBEFFE"/>
                  </a:solidFill>
                  <a:latin typeface="Raleway"/>
                </a:rPr>
                <a:t> міської ради Чугуївського району Харківської області</a:t>
              </a:r>
              <a:endParaRPr lang="uk-UA" sz="2800" spc="364" dirty="0">
                <a:solidFill>
                  <a:srgbClr val="EBEFFE"/>
                </a:solidFill>
                <a:latin typeface="Raleway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8969615">
            <a:off x="-3053236" y="-67714"/>
            <a:ext cx="9144000" cy="285957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100000">
            <a:off x="12570743" y="7097327"/>
            <a:ext cx="7618944" cy="34908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654212">
            <a:off x="4782835" y="-3113109"/>
            <a:ext cx="16001730" cy="15574195"/>
          </a:xfrm>
          <a:prstGeom prst="rect">
            <a:avLst/>
          </a:prstGeom>
          <a:solidFill>
            <a:srgbClr val="EBEFFE"/>
          </a:solidFill>
        </p:spPr>
      </p:sp>
      <p:sp>
        <p:nvSpPr>
          <p:cNvPr id="4" name="TextBox 4"/>
          <p:cNvSpPr txBox="1"/>
          <p:nvPr/>
        </p:nvSpPr>
        <p:spPr>
          <a:xfrm>
            <a:off x="6812119" y="533400"/>
            <a:ext cx="10447181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6400" spc="128">
                <a:solidFill>
                  <a:srgbClr val="364182"/>
                </a:solidFill>
                <a:latin typeface="Raleway Bold"/>
              </a:rPr>
              <a:t>META РОБОТИ: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86595" y="1874505"/>
            <a:ext cx="11469306" cy="3129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12"/>
              </a:lnSpc>
            </a:pPr>
            <a:r>
              <a:rPr lang="uk-UA" sz="3574" spc="121" dirty="0" smtClean="0">
                <a:solidFill>
                  <a:srgbClr val="364182"/>
                </a:solidFill>
                <a:latin typeface="Raleway Bold"/>
              </a:rPr>
              <a:t>дослідження </a:t>
            </a:r>
            <a:r>
              <a:rPr lang="uk-UA" sz="3574" spc="121" dirty="0" err="1" smtClean="0">
                <a:solidFill>
                  <a:srgbClr val="364182"/>
                </a:solidFill>
                <a:latin typeface="Raleway Bold"/>
              </a:rPr>
              <a:t>фізичноі</a:t>
            </a:r>
            <a:r>
              <a:rPr lang="uk-UA" sz="3574" spc="121" dirty="0" smtClean="0">
                <a:solidFill>
                  <a:srgbClr val="364182"/>
                </a:solidFill>
                <a:latin typeface="Raleway Bold"/>
              </a:rPr>
              <a:t>̈ природи рентгенівських джерел, характер </a:t>
            </a:r>
            <a:r>
              <a:rPr lang="uk-UA" sz="3574" spc="121" dirty="0" err="1" smtClean="0">
                <a:solidFill>
                  <a:srgbClr val="364182"/>
                </a:solidFill>
                <a:latin typeface="Raleway Bold"/>
              </a:rPr>
              <a:t>їх</a:t>
            </a:r>
            <a:r>
              <a:rPr lang="uk-UA" sz="3574" spc="121" dirty="0" smtClean="0">
                <a:solidFill>
                  <a:srgbClr val="364182"/>
                </a:solidFill>
                <a:latin typeface="Raleway Bold"/>
              </a:rPr>
              <a:t> випромінювання, а також зв'язок </a:t>
            </a:r>
            <a:r>
              <a:rPr lang="uk-UA" sz="3574" spc="121" dirty="0" err="1" smtClean="0">
                <a:solidFill>
                  <a:srgbClr val="364182"/>
                </a:solidFill>
                <a:latin typeface="Raleway Bold"/>
              </a:rPr>
              <a:t>рентгенівськоі</a:t>
            </a:r>
            <a:r>
              <a:rPr lang="uk-UA" sz="3574" spc="121" dirty="0" smtClean="0">
                <a:solidFill>
                  <a:srgbClr val="364182"/>
                </a:solidFill>
                <a:latin typeface="Raleway Bold"/>
              </a:rPr>
              <a:t>̈ астрофізики з іншими розділами астрофізики</a:t>
            </a:r>
          </a:p>
          <a:p>
            <a:pPr algn="just">
              <a:lnSpc>
                <a:spcPts val="4004"/>
              </a:lnSpc>
            </a:pPr>
            <a:endParaRPr lang="en-US" sz="3574" spc="121" dirty="0">
              <a:solidFill>
                <a:srgbClr val="364182"/>
              </a:solidFill>
              <a:latin typeface="Raleway Bold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812119" y="1632714"/>
            <a:ext cx="10445482" cy="41767"/>
          </a:xfrm>
          <a:prstGeom prst="rect">
            <a:avLst/>
          </a:prstGeom>
          <a:solidFill>
            <a:srgbClr val="323D7B">
              <a:alpha val="69804"/>
            </a:srgbClr>
          </a:solidFill>
        </p:spPr>
      </p:sp>
      <p:sp>
        <p:nvSpPr>
          <p:cNvPr id="7" name="TextBox 7"/>
          <p:cNvSpPr txBox="1"/>
          <p:nvPr/>
        </p:nvSpPr>
        <p:spPr>
          <a:xfrm>
            <a:off x="6810420" y="4962749"/>
            <a:ext cx="10447181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6400" spc="128">
                <a:solidFill>
                  <a:srgbClr val="364182"/>
                </a:solidFill>
                <a:latin typeface="Raleway Bold"/>
              </a:rPr>
              <a:t>ЗАВДАННЯ РОБОТИ: </a:t>
            </a:r>
          </a:p>
        </p:txBody>
      </p:sp>
      <p:sp>
        <p:nvSpPr>
          <p:cNvPr id="8" name="AutoShape 8"/>
          <p:cNvSpPr/>
          <p:nvPr/>
        </p:nvSpPr>
        <p:spPr>
          <a:xfrm>
            <a:off x="6810420" y="6286724"/>
            <a:ext cx="10445482" cy="41767"/>
          </a:xfrm>
          <a:prstGeom prst="rect">
            <a:avLst/>
          </a:prstGeom>
          <a:solidFill>
            <a:srgbClr val="323D7B">
              <a:alpha val="69804"/>
            </a:srgbClr>
          </a:solidFill>
        </p:spPr>
      </p:sp>
      <p:sp>
        <p:nvSpPr>
          <p:cNvPr id="9" name="TextBox 9"/>
          <p:cNvSpPr txBox="1"/>
          <p:nvPr/>
        </p:nvSpPr>
        <p:spPr>
          <a:xfrm>
            <a:off x="5623853" y="6576141"/>
            <a:ext cx="12486782" cy="1764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55"/>
              </a:lnSpc>
            </a:pPr>
            <a:r>
              <a:rPr lang="uk-UA" sz="3604" spc="-165" dirty="0" smtClean="0">
                <a:solidFill>
                  <a:srgbClr val="364182"/>
                </a:solidFill>
                <a:latin typeface="Raleway Bold"/>
              </a:rPr>
              <a:t>провести аналіз сучасного стану рентгенівської астрономії</a:t>
            </a:r>
          </a:p>
          <a:p>
            <a:pPr algn="just">
              <a:lnSpc>
                <a:spcPts val="4359"/>
              </a:lnSpc>
            </a:pPr>
            <a:endParaRPr lang="en-US" sz="3604" spc="-165" dirty="0">
              <a:solidFill>
                <a:srgbClr val="364182"/>
              </a:solidFill>
              <a:latin typeface="Raleway Bold"/>
            </a:endParaRPr>
          </a:p>
          <a:p>
            <a:pPr algn="just">
              <a:lnSpc>
                <a:spcPts val="4359"/>
              </a:lnSpc>
            </a:pPr>
            <a:endParaRPr lang="en-US" sz="3604" spc="-165" dirty="0">
              <a:solidFill>
                <a:srgbClr val="364182"/>
              </a:solidFill>
              <a:latin typeface="Raleway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8835" y="369412"/>
            <a:ext cx="12790331" cy="2765714"/>
            <a:chOff x="0" y="-9525"/>
            <a:chExt cx="17053774" cy="3687618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7053774" cy="2633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6400" spc="128" dirty="0">
                  <a:solidFill>
                    <a:srgbClr val="364182"/>
                  </a:solidFill>
                  <a:latin typeface="Raleway Bold"/>
                </a:rPr>
                <a:t>ПРЕДМЕТ, ОБ'ЄКТ ТА </a:t>
              </a:r>
              <a:r>
                <a:rPr lang="en-US" sz="6400" spc="128" dirty="0" smtClean="0">
                  <a:solidFill>
                    <a:srgbClr val="364182"/>
                  </a:solidFill>
                  <a:latin typeface="Raleway Bold"/>
                </a:rPr>
                <a:t>МЕТОД</a:t>
              </a:r>
              <a:r>
                <a:rPr lang="uk-UA" sz="6400" spc="128" dirty="0" smtClean="0">
                  <a:solidFill>
                    <a:srgbClr val="364182"/>
                  </a:solidFill>
                  <a:latin typeface="Raleway Bold"/>
                </a:rPr>
                <a:t>И</a:t>
              </a:r>
              <a:r>
                <a:rPr lang="en-US" sz="6400" spc="128" dirty="0" smtClean="0">
                  <a:solidFill>
                    <a:srgbClr val="364182"/>
                  </a:solidFill>
                  <a:latin typeface="Raleway Bold"/>
                </a:rPr>
                <a:t> </a:t>
              </a:r>
              <a:r>
                <a:rPr lang="en-US" sz="6400" spc="128" dirty="0">
                  <a:solidFill>
                    <a:srgbClr val="364182"/>
                  </a:solidFill>
                  <a:latin typeface="Raleway Bold"/>
                </a:rPr>
                <a:t>ДОСЛІДЖЕННЯ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866900" y="2787188"/>
              <a:ext cx="13319975" cy="890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6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919249" y="3338911"/>
            <a:ext cx="5097441" cy="6033689"/>
          </a:xfrm>
          <a:prstGeom prst="rect">
            <a:avLst/>
          </a:prstGeom>
          <a:solidFill>
            <a:srgbClr val="323D7B"/>
          </a:solidFill>
        </p:spPr>
      </p:sp>
      <p:grpSp>
        <p:nvGrpSpPr>
          <p:cNvPr id="6" name="Group 6"/>
          <p:cNvGrpSpPr/>
          <p:nvPr/>
        </p:nvGrpSpPr>
        <p:grpSpPr>
          <a:xfrm>
            <a:off x="1349529" y="3876367"/>
            <a:ext cx="4236881" cy="4958778"/>
            <a:chOff x="0" y="0"/>
            <a:chExt cx="5649175" cy="6611704"/>
          </a:xfrm>
        </p:grpSpPr>
        <p:sp>
          <p:nvSpPr>
            <p:cNvPr id="7" name="TextBox 7"/>
            <p:cNvSpPr txBox="1"/>
            <p:nvPr/>
          </p:nvSpPr>
          <p:spPr>
            <a:xfrm>
              <a:off x="0" y="-133350"/>
              <a:ext cx="5649175" cy="1643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0"/>
                </a:lnSpc>
              </a:pPr>
              <a:r>
                <a:rPr lang="en-US" sz="3200" spc="320">
                  <a:solidFill>
                    <a:srgbClr val="EBEFFE"/>
                  </a:solidFill>
                  <a:latin typeface="Raleway Bold"/>
                </a:rPr>
                <a:t>ПРЕДМЕТ ДОСЛІДЖЕННЯ: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93700" y="1905295"/>
              <a:ext cx="4861775" cy="4706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2799" spc="167">
                  <a:solidFill>
                    <a:srgbClr val="EBEFFE"/>
                  </a:solidFill>
                  <a:latin typeface="Raleway"/>
                </a:rPr>
                <a:t>Передумови та джерела виникнення рентгенівської астрономії</a:t>
              </a:r>
            </a:p>
            <a:p>
              <a:pPr algn="ctr">
                <a:lnSpc>
                  <a:spcPts val="4760"/>
                </a:lnSpc>
              </a:pPr>
              <a:endParaRPr lang="en-US" sz="2799" spc="167">
                <a:solidFill>
                  <a:srgbClr val="EBEFFE"/>
                </a:solidFill>
                <a:latin typeface="Raleway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6595280" y="3338911"/>
            <a:ext cx="5097441" cy="6033689"/>
          </a:xfrm>
          <a:prstGeom prst="rect">
            <a:avLst/>
          </a:prstGeom>
          <a:solidFill>
            <a:srgbClr val="323D7B"/>
          </a:solidFill>
        </p:spPr>
      </p:sp>
      <p:grpSp>
        <p:nvGrpSpPr>
          <p:cNvPr id="10" name="Group 10"/>
          <p:cNvGrpSpPr/>
          <p:nvPr/>
        </p:nvGrpSpPr>
        <p:grpSpPr>
          <a:xfrm>
            <a:off x="7025559" y="3876367"/>
            <a:ext cx="4236881" cy="3758628"/>
            <a:chOff x="0" y="0"/>
            <a:chExt cx="5649175" cy="501150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33350"/>
              <a:ext cx="5649175" cy="1643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0"/>
                </a:lnSpc>
              </a:pPr>
              <a:r>
                <a:rPr lang="en-US" sz="3200" spc="320">
                  <a:solidFill>
                    <a:srgbClr val="EBEFFE"/>
                  </a:solidFill>
                  <a:latin typeface="Raleway Bold"/>
                </a:rPr>
                <a:t>ОБ'ЄКТ ДОСЛІДЖЕННЯ: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93700" y="1905295"/>
              <a:ext cx="4861775" cy="3106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2799" spc="167">
                  <a:solidFill>
                    <a:srgbClr val="EBEFFE"/>
                  </a:solidFill>
                  <a:latin typeface="Raleway"/>
                </a:rPr>
                <a:t>Космічні об'єкти в рентгенівському діапазоні</a:t>
              </a:r>
            </a:p>
            <a:p>
              <a:pPr algn="ctr">
                <a:lnSpc>
                  <a:spcPts val="4760"/>
                </a:lnSpc>
              </a:pPr>
              <a:endParaRPr lang="en-US" sz="2799" spc="167">
                <a:solidFill>
                  <a:srgbClr val="EBEFFE"/>
                </a:solidFill>
                <a:latin typeface="Raleway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>
            <a:off x="12271310" y="3338911"/>
            <a:ext cx="5097441" cy="6033689"/>
          </a:xfrm>
          <a:prstGeom prst="rect">
            <a:avLst/>
          </a:prstGeom>
          <a:solidFill>
            <a:srgbClr val="323D7B"/>
          </a:solidFill>
        </p:spPr>
      </p:sp>
      <p:grpSp>
        <p:nvGrpSpPr>
          <p:cNvPr id="14" name="Group 14"/>
          <p:cNvGrpSpPr/>
          <p:nvPr/>
        </p:nvGrpSpPr>
        <p:grpSpPr>
          <a:xfrm>
            <a:off x="12701589" y="3876367"/>
            <a:ext cx="4236881" cy="3158553"/>
            <a:chOff x="0" y="0"/>
            <a:chExt cx="5649175" cy="421140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33350"/>
              <a:ext cx="5649175" cy="1643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20"/>
                </a:lnSpc>
              </a:pPr>
              <a:r>
                <a:rPr lang="en-US" sz="3200" spc="320">
                  <a:solidFill>
                    <a:srgbClr val="EBEFFE"/>
                  </a:solidFill>
                  <a:latin typeface="Raleway Bold"/>
                </a:rPr>
                <a:t>МЕТОД ДОСЛІДЖЕННЯ: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93700" y="1905295"/>
              <a:ext cx="4861775" cy="2306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2799" spc="167">
                  <a:solidFill>
                    <a:srgbClr val="EBEFFE"/>
                  </a:solidFill>
                  <a:latin typeface="Raleway"/>
                </a:rPr>
                <a:t>Аналіз наукової літератури</a:t>
              </a:r>
            </a:p>
            <a:p>
              <a:pPr algn="ctr">
                <a:lnSpc>
                  <a:spcPts val="4760"/>
                </a:lnSpc>
              </a:pPr>
              <a:endParaRPr lang="en-US" sz="2799" spc="167">
                <a:solidFill>
                  <a:srgbClr val="EBEFFE"/>
                </a:solidFill>
                <a:latin typeface="Raleway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7940" y="1028700"/>
            <a:ext cx="12352120" cy="82296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367484" y="271208"/>
            <a:ext cx="17553033" cy="9744585"/>
          </a:xfrm>
          <a:prstGeom prst="rect">
            <a:avLst/>
          </a:prstGeom>
          <a:solidFill>
            <a:srgbClr val="EBEFFE">
              <a:alpha val="94902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1306669" y="735249"/>
            <a:ext cx="7837331" cy="292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spc="127">
                <a:solidFill>
                  <a:srgbClr val="364182"/>
                </a:solidFill>
                <a:latin typeface="Raleway Bold"/>
              </a:rPr>
              <a:t>МАТЕРІАЛИ  ДОСЛІДЖЕННЯ:</a:t>
            </a:r>
          </a:p>
          <a:p>
            <a:pPr algn="l">
              <a:lnSpc>
                <a:spcPts val="7680"/>
              </a:lnSpc>
            </a:pPr>
            <a:endParaRPr lang="en-US" sz="6399" spc="127">
              <a:solidFill>
                <a:srgbClr val="364182"/>
              </a:solidFill>
              <a:latin typeface="Raleway Bold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410550" y="2709468"/>
            <a:ext cx="7073632" cy="22717"/>
          </a:xfrm>
          <a:prstGeom prst="rect">
            <a:avLst/>
          </a:prstGeom>
          <a:solidFill>
            <a:srgbClr val="323D7B">
              <a:alpha val="69804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11790513" y="5143500"/>
            <a:ext cx="2841301" cy="2647950"/>
          </a:xfrm>
          <a:prstGeom prst="rect">
            <a:avLst/>
          </a:prstGeom>
          <a:solidFill>
            <a:srgbClr val="323D7B"/>
          </a:solidFill>
        </p:spPr>
      </p:sp>
      <p:sp>
        <p:nvSpPr>
          <p:cNvPr id="7" name="AutoShape 7"/>
          <p:cNvSpPr/>
          <p:nvPr/>
        </p:nvSpPr>
        <p:spPr>
          <a:xfrm>
            <a:off x="11790513" y="2335448"/>
            <a:ext cx="2800351" cy="2647950"/>
          </a:xfrm>
          <a:prstGeom prst="rect">
            <a:avLst/>
          </a:prstGeom>
          <a:solidFill>
            <a:srgbClr val="323D7B"/>
          </a:solidFill>
        </p:spPr>
      </p:sp>
      <p:sp>
        <p:nvSpPr>
          <p:cNvPr id="8" name="AutoShape 8"/>
          <p:cNvSpPr/>
          <p:nvPr/>
        </p:nvSpPr>
        <p:spPr>
          <a:xfrm>
            <a:off x="14803014" y="2335448"/>
            <a:ext cx="2800351" cy="2647950"/>
          </a:xfrm>
          <a:prstGeom prst="rect">
            <a:avLst/>
          </a:prstGeom>
          <a:solidFill>
            <a:srgbClr val="323D7B"/>
          </a:solidFill>
        </p:spPr>
      </p:sp>
      <p:sp>
        <p:nvSpPr>
          <p:cNvPr id="9" name="AutoShape 9"/>
          <p:cNvSpPr/>
          <p:nvPr/>
        </p:nvSpPr>
        <p:spPr>
          <a:xfrm>
            <a:off x="14803014" y="5143500"/>
            <a:ext cx="2800351" cy="2647950"/>
          </a:xfrm>
          <a:prstGeom prst="rect">
            <a:avLst/>
          </a:prstGeom>
          <a:solidFill>
            <a:srgbClr val="323D7B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951463" y="2906737"/>
            <a:ext cx="2320351" cy="15053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346758" y="2732185"/>
            <a:ext cx="1712862" cy="18544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080404" y="5358725"/>
            <a:ext cx="2245571" cy="22175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1970128" y="5273546"/>
            <a:ext cx="2441120" cy="238785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82900" y="2830537"/>
            <a:ext cx="10759938" cy="5923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90"/>
              </a:lnSpc>
              <a:spcBef>
                <a:spcPct val="0"/>
              </a:spcBef>
            </a:pPr>
            <a:r>
              <a:rPr lang="en-US" sz="1931" spc="193" dirty="0">
                <a:solidFill>
                  <a:srgbClr val="364182"/>
                </a:solidFill>
                <a:latin typeface="Raleway Bold"/>
              </a:rPr>
              <a:t>РЕНТГЕНІВСЬКА АСТРОНОМІЯ - РОЗДІЛ АСТРОФІЗИКИ, ЩО ДОСЛІДЖУЄ ДЖЕРЕЛА КОСМІЧНОГО РЕНТГЕНІВСЬКОГО ВИПРОМІНЮВАННЯ В ОБЛАСТІ ДОВЖИН </a:t>
            </a:r>
            <a:r>
              <a:rPr lang="en-US" sz="1931" spc="193" dirty="0" smtClean="0">
                <a:solidFill>
                  <a:srgbClr val="364182"/>
                </a:solidFill>
                <a:latin typeface="Raleway Bold"/>
              </a:rPr>
              <a:t>ХВИЛЬ.</a:t>
            </a:r>
            <a:r>
              <a:rPr lang="uk-UA" sz="1931" spc="193" dirty="0" smtClean="0">
                <a:solidFill>
                  <a:srgbClr val="364182"/>
                </a:solidFill>
                <a:latin typeface="Raleway Bold"/>
              </a:rPr>
              <a:t> </a:t>
            </a:r>
            <a:r>
              <a:rPr lang="en-US" sz="1931" spc="193" dirty="0" smtClean="0">
                <a:solidFill>
                  <a:srgbClr val="364182"/>
                </a:solidFill>
                <a:latin typeface="Raleway Bold"/>
              </a:rPr>
              <a:t>ВОНА </a:t>
            </a:r>
            <a:r>
              <a:rPr lang="en-US" sz="1931" spc="193" dirty="0">
                <a:solidFill>
                  <a:srgbClr val="364182"/>
                </a:solidFill>
                <a:latin typeface="Raleway Bold"/>
              </a:rPr>
              <a:t>РОЗВИВАЛАСЯ РАЗОМ ІЗ ШВИДКИМ РОЗВИТКОМ КОСМІЧНИХ ТЕХНОЛОГІЙ, ТАКОЖ ЛАБОРАТОРНИХ РЕНТГЕНІВСЬКИХ ТЕХНОЛОГІЙ. БУДЬ ЯКА ГАЛУЗЬ АСТРОНОМІЇ ПОБУДОВАНА НА ОСНОВІ ТРЬОХ РІЗНИХ ВИДІВ ВИМІРЮВАНЬ: ФОТОМЕТРИЧНИХ ЗОБРАЖЕНЬ, СПЕКТРОСКОПІЇ ТА ПОЛЯРИМЕТРІЇ. ЯК І В ІНШИХ ДІАПАЗОНАХ ДОВЖИН ХВИЛЬ, РЕНТГЕНІВСЬКА АСТРОНОМІЯ ВПЕРШЕ РОЗВИНУЛАСЯ З ФОТОМЕТРІЄЮ: ВИМІРЮВАННЯМИ ШИРОКОСМУГОВОГО ПОТОКУ ТА ЙОГО ЗМІН У ЧАСІ З НИЗЬКОЮ СПЕКТРОСКОПІЧНОЮ РОЗДІЛЬНОЮ ЗДАТНІСТЮ. ДЖЕРЕЛОМ ВИНИКНЕННЯ РЕНТГЕНІВСЬКИХ ПРОМЕНІВ Є ВНУТРІШНЬОАТОМНА ЕНЕРГІЯ. АТОМ СКЛАДАЄТЬСЯ З ПОЗИТИВНО ЗАРЯДЖЕНОГО ЯДРА </a:t>
            </a:r>
            <a:r>
              <a:rPr lang="uk-UA" sz="1931" spc="193" dirty="0" smtClean="0">
                <a:solidFill>
                  <a:srgbClr val="364182"/>
                </a:solidFill>
                <a:latin typeface="Raleway Bold"/>
              </a:rPr>
              <a:t>І НЕГАТИВНО </a:t>
            </a:r>
            <a:r>
              <a:rPr lang="en-US" sz="1931" spc="193" dirty="0" smtClean="0">
                <a:solidFill>
                  <a:srgbClr val="364182"/>
                </a:solidFill>
                <a:latin typeface="Raleway Bold"/>
              </a:rPr>
              <a:t>ЗАРЯДЖЕНИХ </a:t>
            </a:r>
            <a:r>
              <a:rPr lang="en-US" sz="1931" spc="193" dirty="0">
                <a:solidFill>
                  <a:srgbClr val="364182"/>
                </a:solidFill>
                <a:latin typeface="Raleway Bold"/>
              </a:rPr>
              <a:t>ЕЛЕКТРОНІВ, ЯКІ РУХАЮТЬСЯ НАВКОЛО ЯДРА. ЕЛЕКТРОНИ АТОМА ОБ'ЄДНАНІ У ВИГЛЯДІ ШАРУ АБО ОБОЛОНКИ, КОЖНА З ЯКИХ МАЄ ПЕВНИЙ </a:t>
            </a:r>
            <a:r>
              <a:rPr lang="en-US" sz="1931" spc="193" dirty="0" smtClean="0">
                <a:solidFill>
                  <a:srgbClr val="364182"/>
                </a:solidFill>
                <a:latin typeface="Raleway Bold"/>
              </a:rPr>
              <a:t>ЗАПАС</a:t>
            </a:r>
            <a:r>
              <a:rPr lang="uk-UA" sz="1931" spc="193" dirty="0" smtClean="0">
                <a:solidFill>
                  <a:srgbClr val="364182"/>
                </a:solidFill>
                <a:latin typeface="Raleway Bold"/>
              </a:rPr>
              <a:t> </a:t>
            </a:r>
            <a:r>
              <a:rPr lang="en-US" sz="1931" spc="193" dirty="0" smtClean="0">
                <a:solidFill>
                  <a:srgbClr val="364182"/>
                </a:solidFill>
                <a:latin typeface="Raleway Bold"/>
              </a:rPr>
              <a:t>ЕНЕРГІЇ</a:t>
            </a:r>
            <a:endParaRPr lang="en-US" sz="1931" spc="193" dirty="0">
              <a:solidFill>
                <a:srgbClr val="364182"/>
              </a:solidFill>
              <a:latin typeface="Raleway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60602" y="353637"/>
            <a:ext cx="17366796" cy="9579726"/>
          </a:xfrm>
          <a:prstGeom prst="rect">
            <a:avLst/>
          </a:prstGeom>
          <a:solidFill>
            <a:srgbClr val="EBEFFE">
              <a:alpha val="94902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358" t="626" r="55425" b="2090"/>
          <a:stretch>
            <a:fillRect/>
          </a:stretch>
        </p:blipFill>
        <p:spPr>
          <a:xfrm>
            <a:off x="13399508" y="682945"/>
            <a:ext cx="3488191" cy="408284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2767261"/>
            <a:ext cx="11165482" cy="512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44"/>
              </a:lnSpc>
              <a:spcBef>
                <a:spcPct val="0"/>
              </a:spcBef>
            </a:pP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РЕНТГЕНІВСЬКЕ </a:t>
            </a:r>
            <a:r>
              <a:rPr lang="en-US" sz="2527" u="none" spc="252" dirty="0">
                <a:solidFill>
                  <a:srgbClr val="364182"/>
                </a:solidFill>
                <a:latin typeface="Raleway Bold"/>
              </a:rPr>
              <a:t>ВИПРОМІНЮВАННЯ ЩЕ НАЗИВАЮТЬ </a:t>
            </a: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ПУЛЮЙСЬКИМ, </a:t>
            </a:r>
            <a:r>
              <a:rPr lang="en-US" sz="2527" u="none" spc="252" dirty="0">
                <a:solidFill>
                  <a:srgbClr val="364182"/>
                </a:solidFill>
                <a:latin typeface="Raleway Bold"/>
              </a:rPr>
              <a:t>ОСКІЛЬКИ ПЕРШОВІДКРИВАЧЕМ ЦИХ ВИПРОМІНЮВАНЬ БУВ ВІДОМИЙ УКРАЇНСЬКИЙ ФІЗИК ІВАН ПУЛЮЙ. ХОЧА, ПРОМЕНІ ЧАСТІШЕ НАЗИВАЮТЬ РЕНТГЕНІВСЬКИМИ ЧЕРЕЗ ТЕ, ЩО ЇХ НАЗВАЛИ НА ЧЕСТЬ НІМЕЦЬКОГО ФІЗИКА ВІЛЬГЕЛЬМА РЕНТГЕНА. </a:t>
            </a: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АЛЕ </a:t>
            </a:r>
            <a:r>
              <a:rPr lang="en-US" sz="2527" u="none" spc="252" dirty="0">
                <a:solidFill>
                  <a:srgbClr val="364182"/>
                </a:solidFill>
                <a:latin typeface="Raleway Bold"/>
              </a:rPr>
              <a:t>ІВАН ПУЛЮЙ </a:t>
            </a: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В</a:t>
            </a:r>
            <a:r>
              <a:rPr lang="uk-UA" sz="2527" u="none" spc="252" dirty="0" smtClean="0">
                <a:solidFill>
                  <a:srgbClr val="364182"/>
                </a:solidFill>
                <a:latin typeface="Raleway Bold"/>
              </a:rPr>
              <a:t>ІДКРИВ</a:t>
            </a: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 </a:t>
            </a:r>
            <a:r>
              <a:rPr lang="en-US" sz="2527" u="none" spc="252" dirty="0">
                <a:solidFill>
                  <a:srgbClr val="364182"/>
                </a:solidFill>
                <a:latin typeface="Raleway Bold"/>
              </a:rPr>
              <a:t>ЇХ РАНІШЕ ЗА ВІЛЬГЕЛЬМА. РЕНТГЕН ЗАЯВИВ ПРО ІСНУВАННЯ Х-ПРОМЕНІВ 1895 РОКУ, В ТОЙ ЧАС ЯК ПУЛЮЙ </a:t>
            </a: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В</a:t>
            </a:r>
            <a:r>
              <a:rPr lang="uk-UA" sz="2527" u="none" spc="252" dirty="0" smtClean="0">
                <a:solidFill>
                  <a:srgbClr val="364182"/>
                </a:solidFill>
                <a:latin typeface="Raleway Bold"/>
              </a:rPr>
              <a:t>ІДУРИВ</a:t>
            </a: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 </a:t>
            </a:r>
            <a:r>
              <a:rPr lang="en-US" sz="2527" u="none" spc="252" dirty="0">
                <a:solidFill>
                  <a:srgbClr val="364182"/>
                </a:solidFill>
                <a:latin typeface="Raleway Bold"/>
              </a:rPr>
              <a:t>ЇХ ЩЕ </a:t>
            </a:r>
            <a:r>
              <a:rPr lang="uk-UA" sz="2527" u="none" spc="252" dirty="0" smtClean="0">
                <a:solidFill>
                  <a:srgbClr val="364182"/>
                </a:solidFill>
                <a:latin typeface="Raleway Bold"/>
              </a:rPr>
              <a:t>У</a:t>
            </a: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 </a:t>
            </a:r>
            <a:r>
              <a:rPr lang="en-US" sz="2527" u="none" spc="252" dirty="0">
                <a:solidFill>
                  <a:srgbClr val="364182"/>
                </a:solidFill>
                <a:latin typeface="Raleway Bold"/>
              </a:rPr>
              <a:t>1892.                                                           1895 РОКУ ІВАН ПУЛЮЙ ЗРОБИВ ПЕРШІ ЗНІМКИ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55126" t="7268" r="1615" b="11652"/>
          <a:stretch>
            <a:fillRect/>
          </a:stretch>
        </p:blipFill>
        <p:spPr>
          <a:xfrm>
            <a:off x="13399508" y="5435482"/>
            <a:ext cx="3488191" cy="339948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399508" y="4784843"/>
            <a:ext cx="3497907" cy="489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8"/>
              </a:lnSpc>
            </a:pPr>
            <a:r>
              <a:rPr lang="uk-UA" sz="2834" dirty="0">
                <a:solidFill>
                  <a:srgbClr val="364182"/>
                </a:solidFill>
                <a:latin typeface="Raleway"/>
              </a:rPr>
              <a:t>К</a:t>
            </a:r>
            <a:r>
              <a:rPr lang="en-US" sz="2834" dirty="0" err="1" smtClean="0">
                <a:solidFill>
                  <a:srgbClr val="364182"/>
                </a:solidFill>
                <a:latin typeface="Raleway"/>
              </a:rPr>
              <a:t>оштовна</a:t>
            </a:r>
            <a:r>
              <a:rPr lang="en-US" sz="2834" dirty="0" smtClean="0">
                <a:solidFill>
                  <a:srgbClr val="364182"/>
                </a:solidFill>
                <a:latin typeface="Raleway"/>
              </a:rPr>
              <a:t> </a:t>
            </a:r>
            <a:r>
              <a:rPr lang="en-US" sz="2834" dirty="0" err="1">
                <a:solidFill>
                  <a:srgbClr val="364182"/>
                </a:solidFill>
                <a:latin typeface="Raleway"/>
              </a:rPr>
              <a:t>оздоба</a:t>
            </a:r>
            <a:endParaRPr lang="en-US" sz="2834" dirty="0">
              <a:solidFill>
                <a:srgbClr val="364182"/>
              </a:solidFill>
              <a:latin typeface="Ralewa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832239" y="8768293"/>
            <a:ext cx="4522311" cy="801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2"/>
              </a:lnSpc>
            </a:pPr>
            <a:r>
              <a:rPr lang="uk-UA" sz="2837" dirty="0" smtClean="0">
                <a:solidFill>
                  <a:srgbClr val="364182"/>
                </a:solidFill>
                <a:latin typeface="Raleway"/>
              </a:rPr>
              <a:t>Р</a:t>
            </a:r>
            <a:r>
              <a:rPr lang="uk-UA" sz="2837" dirty="0" smtClean="0">
                <a:solidFill>
                  <a:srgbClr val="364182"/>
                </a:solidFill>
                <a:latin typeface="Raleway"/>
              </a:rPr>
              <a:t>ука доньки</a:t>
            </a:r>
          </a:p>
          <a:p>
            <a:pPr algn="ctr">
              <a:lnSpc>
                <a:spcPts val="2099"/>
              </a:lnSpc>
            </a:pPr>
            <a:r>
              <a:rPr lang="uk-UA" sz="2837" dirty="0" smtClean="0">
                <a:solidFill>
                  <a:srgbClr val="364182"/>
                </a:solidFill>
                <a:latin typeface="Raleway"/>
              </a:rPr>
              <a:t> Івана Пулюя</a:t>
            </a:r>
            <a:endParaRPr lang="uk-UA" sz="2837" dirty="0">
              <a:solidFill>
                <a:srgbClr val="364182"/>
              </a:solidFill>
              <a:latin typeface="Ralewa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8600" y="673420"/>
            <a:ext cx="1317090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987"/>
              </a:lnSpc>
              <a:spcBef>
                <a:spcPct val="0"/>
              </a:spcBef>
            </a:pPr>
            <a:r>
              <a:rPr lang="en-US" sz="5822" u="none" spc="116" dirty="0">
                <a:solidFill>
                  <a:srgbClr val="364182"/>
                </a:solidFill>
                <a:latin typeface="Raleway Bold"/>
              </a:rPr>
              <a:t> ПУЛЮЙСЬКЕ ВИПРОМІНЮВАННЯ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34662" y="353637"/>
            <a:ext cx="17366796" cy="9579726"/>
          </a:xfrm>
          <a:prstGeom prst="rect">
            <a:avLst/>
          </a:prstGeom>
          <a:solidFill>
            <a:srgbClr val="EBEFFE">
              <a:alpha val="94902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707636" y="2308287"/>
            <a:ext cx="11231446" cy="6617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44"/>
              </a:lnSpc>
              <a:spcBef>
                <a:spcPct val="0"/>
              </a:spcBef>
            </a:pP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18 </a:t>
            </a:r>
            <a:r>
              <a:rPr lang="en-US" sz="2527" u="none" spc="252" dirty="0">
                <a:solidFill>
                  <a:srgbClr val="364182"/>
                </a:solidFill>
                <a:latin typeface="Raleway Bold"/>
              </a:rPr>
              <a:t>ЧЕРВНЯ 1962 РОКУ 8-МИ МЕТРОВА РАКЕТА ОСНАЩЕНА 3-МА </a:t>
            </a: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НЕВЕЛИКИМИ</a:t>
            </a:r>
            <a:r>
              <a:rPr lang="uk-UA" sz="2527" u="none" spc="252" dirty="0" smtClean="0">
                <a:solidFill>
                  <a:srgbClr val="364182"/>
                </a:solidFill>
                <a:latin typeface="Raleway Bold"/>
              </a:rPr>
              <a:t> </a:t>
            </a: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ЛІЧИЛЬНИКАМИ </a:t>
            </a:r>
            <a:r>
              <a:rPr lang="en-US" sz="2527" u="none" spc="252" dirty="0">
                <a:solidFill>
                  <a:srgbClr val="364182"/>
                </a:solidFill>
                <a:latin typeface="Raleway Bold"/>
              </a:rPr>
              <a:t>ГЕЙГЕРА БУЛА </a:t>
            </a:r>
            <a:r>
              <a:rPr lang="uk-UA" sz="2527" u="none" spc="252" dirty="0" smtClean="0">
                <a:solidFill>
                  <a:srgbClr val="364182"/>
                </a:solidFill>
                <a:latin typeface="Raleway Bold"/>
              </a:rPr>
              <a:t>з</a:t>
            </a: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АПУЩЕНА </a:t>
            </a:r>
            <a:r>
              <a:rPr lang="en-US" sz="2527" u="none" spc="252" dirty="0">
                <a:solidFill>
                  <a:srgbClr val="364182"/>
                </a:solidFill>
                <a:latin typeface="Raleway Bold"/>
              </a:rPr>
              <a:t>В КОСМОС</a:t>
            </a: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. </a:t>
            </a:r>
            <a:r>
              <a:rPr lang="en-US" sz="2527" u="none" spc="252" dirty="0">
                <a:solidFill>
                  <a:srgbClr val="364182"/>
                </a:solidFill>
                <a:latin typeface="Raleway Bold"/>
              </a:rPr>
              <a:t>ВОНА ПРОВЕЛА ТРОХИ МЕНШЕ 6 </a:t>
            </a: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ХВИЛИ</a:t>
            </a:r>
            <a:r>
              <a:rPr lang="uk-UA" sz="2527" u="none" spc="252" dirty="0" smtClean="0">
                <a:solidFill>
                  <a:srgbClr val="364182"/>
                </a:solidFill>
                <a:latin typeface="Raleway Bold"/>
              </a:rPr>
              <a:t>Н </a:t>
            </a: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НА </a:t>
            </a:r>
            <a:r>
              <a:rPr lang="en-US" sz="2527" u="none" spc="252" dirty="0">
                <a:solidFill>
                  <a:srgbClr val="364182"/>
                </a:solidFill>
                <a:latin typeface="Raleway Bold"/>
              </a:rPr>
              <a:t>ВИСОТІ ПОНАД 80 КІЛОМЕТРІВ ЗА МЕЖАМИ АТМОСФЕРИ ЗЕМЛІ. РЕЗУЛЬТАТ ЦЬОГО </a:t>
            </a: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КОРОТКОГО</a:t>
            </a:r>
            <a:r>
              <a:rPr lang="uk-UA" sz="2527" u="none" spc="252" dirty="0" smtClean="0">
                <a:solidFill>
                  <a:srgbClr val="364182"/>
                </a:solidFill>
                <a:latin typeface="Raleway Bold"/>
              </a:rPr>
              <a:t> </a:t>
            </a: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ПОЛЬОТУ </a:t>
            </a:r>
            <a:r>
              <a:rPr lang="en-US" sz="2527" u="none" spc="252" dirty="0">
                <a:solidFill>
                  <a:srgbClr val="364182"/>
                </a:solidFill>
                <a:latin typeface="Raleway Bold"/>
              </a:rPr>
              <a:t>ПІД КЕРІВНИЦТВОМ ФІЗИКА РІККАРДО ДЖАККОНІ ТА ЙОГО КОЛЕГ, КАРДИНАЛЬНО ЗМІНИВ  </a:t>
            </a:r>
            <a:r>
              <a:rPr lang="uk-UA" sz="2527" u="none" spc="252" dirty="0" smtClean="0">
                <a:solidFill>
                  <a:srgbClr val="364182"/>
                </a:solidFill>
                <a:latin typeface="Raleway Bold"/>
              </a:rPr>
              <a:t> </a:t>
            </a: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УЯВЛЕННЯ </a:t>
            </a:r>
            <a:r>
              <a:rPr lang="en-US" sz="2527" u="none" spc="252" dirty="0">
                <a:solidFill>
                  <a:srgbClr val="364182"/>
                </a:solidFill>
                <a:latin typeface="Raleway Bold"/>
              </a:rPr>
              <a:t>АСТРОНОМІВ ПРО ВСЕСВІТ. ЧОМУ? ВИЯВИЛОСЯ, ЩО В КОСМОСІ </a:t>
            </a: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ІСНУЮТЬ</a:t>
            </a:r>
            <a:r>
              <a:rPr lang="uk-UA" sz="2527" u="none" spc="252" dirty="0" smtClean="0">
                <a:solidFill>
                  <a:srgbClr val="364182"/>
                </a:solidFill>
                <a:latin typeface="Raleway Bold"/>
              </a:rPr>
              <a:t> </a:t>
            </a: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РЕНТГЕНІВСЬКІ </a:t>
            </a:r>
            <a:r>
              <a:rPr lang="en-US" sz="2527" u="none" spc="252" dirty="0">
                <a:solidFill>
                  <a:srgbClr val="364182"/>
                </a:solidFill>
                <a:latin typeface="Raleway Bold"/>
              </a:rPr>
              <a:t>ПРОМЕНІ. ЦЕ БУЛА ПРОСТО СЕНСАЦІЙНА НОВИНА! А В АСТРОФІЗИЦІ </a:t>
            </a:r>
            <a:r>
              <a:rPr lang="en-US" sz="2527" u="none" spc="252" dirty="0" err="1" smtClean="0">
                <a:solidFill>
                  <a:srgbClr val="364182"/>
                </a:solidFill>
                <a:latin typeface="Raleway Bold"/>
              </a:rPr>
              <a:t>ЗʼЯВИВСЯ</a:t>
            </a:r>
            <a:r>
              <a:rPr lang="uk-UA" sz="2527" u="none" spc="252" dirty="0" smtClean="0">
                <a:solidFill>
                  <a:srgbClr val="364182"/>
                </a:solidFill>
                <a:latin typeface="Raleway Bold"/>
              </a:rPr>
              <a:t> </a:t>
            </a: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НОВИЙ </a:t>
            </a:r>
            <a:r>
              <a:rPr lang="en-US" sz="2527" u="none" spc="252" dirty="0">
                <a:solidFill>
                  <a:srgbClr val="364182"/>
                </a:solidFill>
                <a:latin typeface="Raleway Bold"/>
              </a:rPr>
              <a:t>РОЗДІЛ – РЕНТГЕНІВСЬКА АСТРОНОМІЯ, ЯКИЙ ДОСЛІДЖУЄ КОСМІЧНІ </a:t>
            </a:r>
            <a:r>
              <a:rPr lang="en-US" sz="2527" u="none" spc="252" dirty="0" err="1">
                <a:solidFill>
                  <a:srgbClr val="364182"/>
                </a:solidFill>
                <a:latin typeface="Raleway Bold"/>
              </a:rPr>
              <a:t>ОБʼЄКТИ</a:t>
            </a:r>
            <a:r>
              <a:rPr lang="en-US" sz="2527" u="none" spc="252" dirty="0">
                <a:solidFill>
                  <a:srgbClr val="364182"/>
                </a:solidFill>
                <a:latin typeface="Raleway Bold"/>
              </a:rPr>
              <a:t> ЗА ЇХНІМ РЕНТГЕНІВСЬКИМ </a:t>
            </a:r>
            <a:r>
              <a:rPr lang="en-US" sz="2527" u="none" spc="252" dirty="0" smtClean="0">
                <a:solidFill>
                  <a:srgbClr val="364182"/>
                </a:solidFill>
                <a:latin typeface="Raleway Bold"/>
              </a:rPr>
              <a:t>ВИПРОМІНЮВАННЯМ</a:t>
            </a:r>
            <a:endParaRPr lang="en-US" sz="2527" u="none" spc="252" dirty="0">
              <a:solidFill>
                <a:srgbClr val="364182"/>
              </a:solidFill>
              <a:latin typeface="Raleway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r="1016"/>
          <a:stretch>
            <a:fillRect/>
          </a:stretch>
        </p:blipFill>
        <p:spPr>
          <a:xfrm>
            <a:off x="12423288" y="3412048"/>
            <a:ext cx="5633421" cy="32244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86038" y="966415"/>
            <a:ext cx="11943735" cy="971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uk-UA" sz="5799" dirty="0" smtClean="0">
                <a:solidFill>
                  <a:srgbClr val="364182"/>
                </a:solidFill>
                <a:latin typeface="Open Sans Light Bold"/>
              </a:rPr>
              <a:t>Сенсаційна новина</a:t>
            </a:r>
            <a:endParaRPr lang="uk-UA" sz="5799" dirty="0">
              <a:solidFill>
                <a:srgbClr val="364182"/>
              </a:solidFill>
              <a:latin typeface="Open Sans Ligh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154337" y="6896100"/>
            <a:ext cx="4171323" cy="2029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35"/>
              </a:lnSpc>
            </a:pPr>
            <a:r>
              <a:rPr lang="uk-UA" sz="3811" dirty="0" smtClean="0">
                <a:solidFill>
                  <a:srgbClr val="364182"/>
                </a:solidFill>
                <a:latin typeface="Raleway"/>
              </a:rPr>
              <a:t>Всесвіт у рентгенівському випромінюванні</a:t>
            </a:r>
            <a:endParaRPr lang="uk-UA" sz="3811" dirty="0">
              <a:solidFill>
                <a:srgbClr val="364182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58432" y="650383"/>
            <a:ext cx="16971135" cy="8986234"/>
          </a:xfrm>
          <a:prstGeom prst="rect">
            <a:avLst/>
          </a:prstGeom>
          <a:solidFill>
            <a:srgbClr val="EBEFFE">
              <a:alpha val="94902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1264607" y="2356766"/>
            <a:ext cx="13899193" cy="6976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4"/>
              </a:lnSpc>
            </a:pPr>
            <a:endParaRPr dirty="0"/>
          </a:p>
          <a:p>
            <a:pPr algn="just">
              <a:lnSpc>
                <a:spcPts val="3204"/>
              </a:lnSpc>
            </a:pPr>
            <a:r>
              <a:rPr lang="uk-UA" sz="2600" spc="200" dirty="0" smtClean="0">
                <a:solidFill>
                  <a:srgbClr val="364182"/>
                </a:solidFill>
                <a:latin typeface="Raleway Bold"/>
              </a:rPr>
              <a:t>У роботі проведено аналіз, в результаті якого було встановлено, що:</a:t>
            </a:r>
          </a:p>
          <a:p>
            <a:pPr marL="432404" lvl="1" indent="-216202" algn="just">
              <a:lnSpc>
                <a:spcPts val="3204"/>
              </a:lnSpc>
              <a:buFont typeface="Arial"/>
              <a:buChar char="•"/>
            </a:pPr>
            <a:r>
              <a:rPr lang="uk-UA" sz="2600" spc="200" dirty="0" err="1" smtClean="0">
                <a:solidFill>
                  <a:srgbClr val="364182"/>
                </a:solidFill>
                <a:latin typeface="Raleway Bold"/>
              </a:rPr>
              <a:t>Рентгенгенівська</a:t>
            </a:r>
            <a:r>
              <a:rPr lang="uk-UA" sz="2600" spc="200" dirty="0" smtClean="0">
                <a:solidFill>
                  <a:srgbClr val="364182"/>
                </a:solidFill>
                <a:latin typeface="Raleway Bold"/>
              </a:rPr>
              <a:t> астрономія вивчає космічні об‘єкти в рентгенівському діапазоні</a:t>
            </a:r>
          </a:p>
          <a:p>
            <a:pPr marL="432404" lvl="1" indent="-216202" algn="just">
              <a:lnSpc>
                <a:spcPts val="3204"/>
              </a:lnSpc>
              <a:buFont typeface="Arial"/>
              <a:buChar char="•"/>
            </a:pPr>
            <a:r>
              <a:rPr lang="uk-UA" sz="2600" spc="200" dirty="0">
                <a:solidFill>
                  <a:srgbClr val="364182"/>
                </a:solidFill>
                <a:latin typeface="Raleway Bold"/>
              </a:rPr>
              <a:t>П</a:t>
            </a:r>
            <a:r>
              <a:rPr lang="uk-UA" sz="2600" spc="200" dirty="0" smtClean="0">
                <a:solidFill>
                  <a:srgbClr val="364182"/>
                </a:solidFill>
                <a:latin typeface="Raleway Bold"/>
              </a:rPr>
              <a:t>ричиною виникнення рентгенівських променів є внутрішньоатомна енергія. </a:t>
            </a:r>
            <a:r>
              <a:rPr lang="uk-UA" sz="2600" spc="200" dirty="0">
                <a:solidFill>
                  <a:srgbClr val="364182"/>
                </a:solidFill>
                <a:latin typeface="Raleway Bold"/>
              </a:rPr>
              <a:t>А</a:t>
            </a:r>
            <a:r>
              <a:rPr lang="uk-UA" sz="2600" spc="200" dirty="0" smtClean="0">
                <a:solidFill>
                  <a:srgbClr val="364182"/>
                </a:solidFill>
                <a:latin typeface="Raleway Bold"/>
              </a:rPr>
              <a:t>том складається з позитивно зарядженого ядра і̆ негативно заряджених електронів, які рухаються навколо ядра. Електрони об'єднані у вигляді оболонки, кожна з яких має певний запас </a:t>
            </a:r>
            <a:r>
              <a:rPr lang="uk-UA" sz="2600" spc="200" dirty="0" err="1" smtClean="0">
                <a:solidFill>
                  <a:srgbClr val="364182"/>
                </a:solidFill>
                <a:latin typeface="Raleway Bold"/>
              </a:rPr>
              <a:t>енергіі</a:t>
            </a:r>
            <a:r>
              <a:rPr lang="uk-UA" sz="2600" spc="200" dirty="0" smtClean="0">
                <a:solidFill>
                  <a:srgbClr val="364182"/>
                </a:solidFill>
                <a:latin typeface="Raleway Bold"/>
              </a:rPr>
              <a:t>̈</a:t>
            </a:r>
          </a:p>
          <a:p>
            <a:pPr marL="432404" lvl="1" indent="-216202" algn="just">
              <a:lnSpc>
                <a:spcPts val="3204"/>
              </a:lnSpc>
              <a:buFont typeface="Arial"/>
              <a:buChar char="•"/>
            </a:pPr>
            <a:r>
              <a:rPr lang="uk-UA" sz="2600" spc="200" dirty="0" smtClean="0">
                <a:solidFill>
                  <a:srgbClr val="364182"/>
                </a:solidFill>
                <a:latin typeface="Raleway Bold"/>
              </a:rPr>
              <a:t>Рентгенівські промені відкрили ще в 1880 році фізик Вільям </a:t>
            </a:r>
            <a:r>
              <a:rPr lang="uk-UA" sz="2600" spc="200" dirty="0" err="1" smtClean="0">
                <a:solidFill>
                  <a:srgbClr val="364182"/>
                </a:solidFill>
                <a:latin typeface="Raleway Bold"/>
              </a:rPr>
              <a:t>Крукс</a:t>
            </a:r>
            <a:r>
              <a:rPr lang="uk-UA" sz="2600" spc="200" dirty="0" smtClean="0">
                <a:solidFill>
                  <a:srgbClr val="364182"/>
                </a:solidFill>
                <a:latin typeface="Raleway Bold"/>
              </a:rPr>
              <a:t>. Але не </a:t>
            </a:r>
            <a:r>
              <a:rPr lang="uk-UA" sz="2600" spc="200" dirty="0" err="1" smtClean="0">
                <a:solidFill>
                  <a:srgbClr val="364182"/>
                </a:solidFill>
                <a:latin typeface="Raleway Bold"/>
              </a:rPr>
              <a:t>знайшовши</a:t>
            </a:r>
            <a:r>
              <a:rPr lang="uk-UA" sz="2600" spc="200" dirty="0" smtClean="0">
                <a:solidFill>
                  <a:srgbClr val="364182"/>
                </a:solidFill>
                <a:latin typeface="Raleway Bold"/>
              </a:rPr>
              <a:t> цьому пояснення, не став досліджувати </a:t>
            </a:r>
            <a:r>
              <a:rPr lang="uk-UA" sz="2600" spc="200" dirty="0" err="1" smtClean="0">
                <a:solidFill>
                  <a:srgbClr val="364182"/>
                </a:solidFill>
                <a:latin typeface="Raleway Bold"/>
              </a:rPr>
              <a:t>їх</a:t>
            </a:r>
            <a:r>
              <a:rPr lang="uk-UA" sz="2600" spc="200" dirty="0" smtClean="0">
                <a:solidFill>
                  <a:srgbClr val="364182"/>
                </a:solidFill>
                <a:latin typeface="Raleway Bold"/>
              </a:rPr>
              <a:t>. Пізніше, в 1892 році </a:t>
            </a:r>
            <a:r>
              <a:rPr lang="uk-UA" sz="2600" spc="200" dirty="0" err="1" smtClean="0">
                <a:solidFill>
                  <a:srgbClr val="364182"/>
                </a:solidFill>
                <a:latin typeface="Raleway Bold"/>
              </a:rPr>
              <a:t>українець</a:t>
            </a:r>
            <a:r>
              <a:rPr lang="uk-UA" sz="2600" spc="200" dirty="0" smtClean="0">
                <a:solidFill>
                  <a:srgbClr val="364182"/>
                </a:solidFill>
                <a:latin typeface="Raleway Bold"/>
              </a:rPr>
              <a:t> Іван </a:t>
            </a:r>
            <a:r>
              <a:rPr lang="uk-UA" sz="2600" spc="200" dirty="0" err="1" smtClean="0">
                <a:solidFill>
                  <a:srgbClr val="364182"/>
                </a:solidFill>
                <a:latin typeface="Raleway Bold"/>
              </a:rPr>
              <a:t>Пулюи</a:t>
            </a:r>
            <a:r>
              <a:rPr lang="uk-UA" sz="2600" spc="200" dirty="0" smtClean="0">
                <a:solidFill>
                  <a:srgbClr val="364182"/>
                </a:solidFill>
                <a:latin typeface="Raleway Bold"/>
              </a:rPr>
              <a:t>̆ заявив про існування променів. Пізніше випромінювання стали називати </a:t>
            </a:r>
            <a:r>
              <a:rPr lang="uk-UA" sz="2600" spc="200" dirty="0" err="1" smtClean="0">
                <a:solidFill>
                  <a:srgbClr val="364182"/>
                </a:solidFill>
                <a:latin typeface="Raleway Bold"/>
              </a:rPr>
              <a:t>пулюйським</a:t>
            </a:r>
            <a:endParaRPr lang="uk-UA" sz="2600" spc="200" dirty="0" smtClean="0">
              <a:solidFill>
                <a:srgbClr val="364182"/>
              </a:solidFill>
              <a:latin typeface="Raleway Bold"/>
            </a:endParaRPr>
          </a:p>
          <a:p>
            <a:pPr marL="432404" lvl="1" indent="-216202" algn="just">
              <a:lnSpc>
                <a:spcPts val="3204"/>
              </a:lnSpc>
              <a:buFont typeface="Arial"/>
              <a:buChar char="•"/>
            </a:pPr>
            <a:r>
              <a:rPr lang="uk-UA" sz="2600" spc="200" dirty="0" smtClean="0">
                <a:solidFill>
                  <a:srgbClr val="364182"/>
                </a:solidFill>
                <a:latin typeface="Raleway Bold"/>
              </a:rPr>
              <a:t>Рентгенівські промені дуже часто використовують в сучасному світі. Ми впевнені, що вони забезпечать у майбутньому унікальні спостереження для розуміння фізики в екстремальних умовах </a:t>
            </a:r>
            <a:r>
              <a:rPr lang="uk-UA" sz="2600" spc="200" dirty="0" err="1" smtClean="0">
                <a:solidFill>
                  <a:srgbClr val="364182"/>
                </a:solidFill>
                <a:latin typeface="Raleway Bold"/>
              </a:rPr>
              <a:t>сильноі</a:t>
            </a:r>
            <a:r>
              <a:rPr lang="uk-UA" sz="2600" spc="200" dirty="0" smtClean="0">
                <a:solidFill>
                  <a:srgbClr val="364182"/>
                </a:solidFill>
                <a:latin typeface="Raleway Bold"/>
              </a:rPr>
              <a:t>̈ </a:t>
            </a:r>
            <a:r>
              <a:rPr lang="uk-UA" sz="2600" spc="200" dirty="0" err="1" smtClean="0">
                <a:solidFill>
                  <a:srgbClr val="364182"/>
                </a:solidFill>
                <a:latin typeface="Raleway Bold"/>
              </a:rPr>
              <a:t>гравітаціі</a:t>
            </a:r>
            <a:r>
              <a:rPr lang="uk-UA" sz="2600" spc="200" dirty="0" smtClean="0">
                <a:solidFill>
                  <a:srgbClr val="364182"/>
                </a:solidFill>
                <a:latin typeface="Raleway Bold"/>
              </a:rPr>
              <a:t>̈ навколо нейтронних зірок і чорних дір</a:t>
            </a:r>
            <a:endParaRPr lang="uk-UA" sz="2002" spc="200" dirty="0" smtClean="0">
              <a:solidFill>
                <a:srgbClr val="364182"/>
              </a:solidFill>
              <a:latin typeface="Raleway Bold"/>
            </a:endParaRPr>
          </a:p>
          <a:p>
            <a:pPr algn="just">
              <a:lnSpc>
                <a:spcPts val="3204"/>
              </a:lnSpc>
              <a:spcBef>
                <a:spcPct val="0"/>
              </a:spcBef>
            </a:pPr>
            <a:endParaRPr lang="en-US" sz="2002" spc="200" dirty="0">
              <a:solidFill>
                <a:srgbClr val="364182"/>
              </a:solidFill>
              <a:latin typeface="Ralewa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64607" y="980403"/>
            <a:ext cx="6074535" cy="981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  <a:spcBef>
                <a:spcPct val="0"/>
              </a:spcBef>
            </a:pPr>
            <a:r>
              <a:rPr lang="en-US" sz="6399" u="none" spc="127" dirty="0">
                <a:solidFill>
                  <a:srgbClr val="364182"/>
                </a:solidFill>
                <a:latin typeface="Raleway Bold"/>
              </a:rPr>
              <a:t>ВИСНОВКИ: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58432" y="650383"/>
            <a:ext cx="16971135" cy="8986234"/>
          </a:xfrm>
          <a:prstGeom prst="rect">
            <a:avLst/>
          </a:prstGeom>
          <a:solidFill>
            <a:srgbClr val="EBEFFE">
              <a:alpha val="94902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1264606" y="2394866"/>
            <a:ext cx="14661193" cy="754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Raleway Bold"/>
              </a:rPr>
              <a:t>1.   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Історія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рентгенівської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астрономії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в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Європі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від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EXOSAT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до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Athena.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Режим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доступу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: </a:t>
            </a:r>
            <a:r>
              <a:rPr lang="en-US" sz="2400" u="sng" dirty="0">
                <a:solidFill>
                  <a:srgbClr val="0000EE"/>
                </a:solidFill>
                <a:latin typeface="Raleway Bold"/>
                <a:hlinkClick r:id="rId3" tooltip="https://sci.esa.int/web/athena/-/60759-history-of-x-ray-astronomy-in-europe-from-exosat-to-athena"/>
              </a:rPr>
              <a:t>https://sci.esa.int/web/athena/-/60759-history-of-x-ray-astronomy-in-europe-from-exosat-to-athena</a:t>
            </a:r>
          </a:p>
          <a:p>
            <a:pPr algn="just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Raleway Bold"/>
              </a:rPr>
              <a:t>2.   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Рентгенівська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мапа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Всесвіту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стародавні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чорні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діри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та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наднові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зірки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Режим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доступу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: https://www.google.com/amp/s/www.bbc.com/ukrainian/news-53111207.amp</a:t>
            </a:r>
          </a:p>
          <a:p>
            <a:pPr algn="just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Raleway Bold"/>
              </a:rPr>
              <a:t>3.    І.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Крячко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«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Найважливіші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досягнення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і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перспективи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розвитку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сучасної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астрономії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» С – 14 – 17.</a:t>
            </a:r>
          </a:p>
          <a:p>
            <a:pPr algn="just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Raleway Bold"/>
              </a:rPr>
              <a:t>4.    The history of X-ray astronomy.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Режим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доступу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: </a:t>
            </a:r>
            <a:r>
              <a:rPr lang="en-US" sz="2400" u="sng" dirty="0">
                <a:solidFill>
                  <a:srgbClr val="0000EE"/>
                </a:solidFill>
                <a:latin typeface="Raleway Bold"/>
                <a:hlinkClick r:id="rId4" tooltip="https://www-xray.ast.cam.ac.uk/xray_introduction/History.html"/>
              </a:rPr>
              <a:t>https://www-xray.ast.cam.ac.uk/xray_introduction/History.html</a:t>
            </a:r>
          </a:p>
          <a:p>
            <a:pPr algn="just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Raleway Bold"/>
              </a:rPr>
              <a:t>5.    Fifty years of X-ray astronomy: A look back and into the (near) future.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Режим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доступу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: </a:t>
            </a:r>
            <a:r>
              <a:rPr lang="en-US" sz="2400" u="sng" dirty="0">
                <a:solidFill>
                  <a:srgbClr val="0000EE"/>
                </a:solidFill>
                <a:latin typeface="Raleway Bold"/>
                <a:hlinkClick r:id="rId5" tooltip="https://www.sciencedirect.com/science/article/abs/pii/S0927650513001631"/>
              </a:rPr>
              <a:t>https://www.sciencedirect.com/science/article/abs/pii/S0927650513001631</a:t>
            </a:r>
          </a:p>
          <a:p>
            <a:pPr algn="just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Raleway Bold"/>
              </a:rPr>
              <a:t>6.    </a:t>
            </a:r>
            <a:r>
              <a:rPr lang="en-US" sz="2400" dirty="0" err="1" smtClean="0">
                <a:solidFill>
                  <a:srgbClr val="000000"/>
                </a:solidFill>
                <a:latin typeface="Raleway Bold"/>
              </a:rPr>
              <a:t>Амнуэль</a:t>
            </a:r>
            <a:r>
              <a:rPr lang="uk-UA" sz="2400" dirty="0" smtClean="0">
                <a:solidFill>
                  <a:srgbClr val="000000"/>
                </a:solidFill>
                <a:latin typeface="Raleway Bold"/>
              </a:rPr>
              <a:t> П.Р.</a:t>
            </a:r>
            <a:r>
              <a:rPr lang="en-US" sz="2400" dirty="0" smtClean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«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Небо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в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рентгеновских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лучах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».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Режим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доступу</a:t>
            </a:r>
            <a:r>
              <a:rPr lang="en-US" sz="2400" dirty="0" smtClean="0">
                <a:solidFill>
                  <a:srgbClr val="000000"/>
                </a:solidFill>
                <a:latin typeface="Raleway Bold"/>
              </a:rPr>
              <a:t>:</a:t>
            </a:r>
            <a:r>
              <a:rPr lang="uk-UA" sz="2400" dirty="0" smtClean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u="sng" dirty="0" smtClean="0">
                <a:solidFill>
                  <a:srgbClr val="0000EE"/>
                </a:solidFill>
                <a:latin typeface="Raleway Bold"/>
                <a:hlinkClick r:id="rId6" tooltip="https://libgen.is/book/index.php?md5=CF3C10D7B927B867A983C050994FCE05"/>
              </a:rPr>
              <a:t>https</a:t>
            </a:r>
            <a:r>
              <a:rPr lang="en-US" sz="2400" u="sng" dirty="0">
                <a:solidFill>
                  <a:srgbClr val="0000EE"/>
                </a:solidFill>
                <a:latin typeface="Raleway Bold"/>
                <a:hlinkClick r:id="rId6" tooltip="https://libgen.is/book/index.php?md5=CF3C10D7B927B867A983C050994FCE05"/>
              </a:rPr>
              <a:t>://libgen.is/book/index.php?md5=CF3C10D7B927B867A983C050994FCE05</a:t>
            </a:r>
          </a:p>
          <a:p>
            <a:pPr algn="just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Raleway Bold"/>
              </a:rPr>
              <a:t>7.    ВСЕХВИЛЬОВА АСТРОНОМІЯ. НЕЙТРИНО І РЕНТГЕНІВСЬКА АСТРОНОМІЯ.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Режим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доступу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: https://stud.com.ua/170773/prirodoznavstvo/vsevolnovaya_astronomiya_neytrino_rentgenivska_astronomiya</a:t>
            </a:r>
          </a:p>
          <a:p>
            <a:pPr algn="just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Raleway Bold"/>
              </a:rPr>
              <a:t>8.   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Велика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Радянська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Інцеклопедія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«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Рентгенівська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астрономія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».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Режим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доступу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: </a:t>
            </a:r>
            <a:r>
              <a:rPr lang="en-US" sz="2400" u="sng" dirty="0">
                <a:solidFill>
                  <a:srgbClr val="0000EE"/>
                </a:solidFill>
                <a:latin typeface="Raleway Bold"/>
                <a:hlinkClick r:id="rId7" tooltip="https://vre.pp.ua/vre_rentgenovskaya_astronomiya.html"/>
              </a:rPr>
              <a:t>https://vre.pp.ua/vre_rentgenovskaya_astronomiya.html</a:t>
            </a:r>
          </a:p>
          <a:p>
            <a:pPr algn="just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Raleway Bold"/>
              </a:rPr>
              <a:t>9.   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Волтер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Левін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Воррен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aleway Bold"/>
              </a:rPr>
              <a:t>Гольдштейн</a:t>
            </a:r>
            <a:r>
              <a:rPr lang="en-US" sz="2400" dirty="0">
                <a:solidFill>
                  <a:srgbClr val="000000"/>
                </a:solidFill>
                <a:latin typeface="Raleway Bold"/>
              </a:rPr>
              <a:t> ««ПРОСТА ФІЗИКА. ВІД АТОМНОГО ЯДРА ДО МЕЖІ ВСЕСВІТУ» С – 140-141.</a:t>
            </a:r>
          </a:p>
          <a:p>
            <a:pPr algn="just">
              <a:lnSpc>
                <a:spcPts val="2800"/>
              </a:lnSpc>
            </a:pPr>
            <a:endParaRPr lang="en-US" sz="2000" dirty="0">
              <a:solidFill>
                <a:srgbClr val="000000"/>
              </a:solidFill>
              <a:latin typeface="Raleway Bold"/>
            </a:endParaRP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Ralewa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64607" y="1002511"/>
            <a:ext cx="15370935" cy="936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  <a:spcBef>
                <a:spcPct val="0"/>
              </a:spcBef>
            </a:pPr>
            <a:r>
              <a:rPr lang="en-US" sz="6399" spc="127" dirty="0">
                <a:solidFill>
                  <a:srgbClr val="364182"/>
                </a:solidFill>
                <a:latin typeface="Raleway Bold"/>
              </a:rPr>
              <a:t>СПИСОК ВИКОРИСТАНИХ </a:t>
            </a:r>
            <a:r>
              <a:rPr lang="en-US" sz="6399" spc="127" dirty="0" smtClean="0">
                <a:solidFill>
                  <a:srgbClr val="364182"/>
                </a:solidFill>
                <a:latin typeface="Raleway Bold"/>
              </a:rPr>
              <a:t>ДЖЕРЕЛ</a:t>
            </a:r>
            <a:endParaRPr lang="en-US" sz="6399" u="none" spc="127" dirty="0">
              <a:solidFill>
                <a:srgbClr val="364182"/>
              </a:solidFill>
              <a:latin typeface="Raleway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507659" y="2787655"/>
            <a:ext cx="19330953" cy="10269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9035646">
            <a:off x="5546655" y="7448485"/>
            <a:ext cx="7618944" cy="349086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56335" y="5361134"/>
            <a:ext cx="16202965" cy="1660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28"/>
              </a:lnSpc>
            </a:pPr>
            <a:r>
              <a:rPr lang="en-US" sz="11480" spc="998" dirty="0">
                <a:solidFill>
                  <a:srgbClr val="323D7B"/>
                </a:solidFill>
                <a:latin typeface="Raleway Bold"/>
              </a:rPr>
              <a:t>ДЯКУЮ ЗА </a:t>
            </a:r>
            <a:r>
              <a:rPr lang="en-US" sz="11480" spc="998" dirty="0" smtClean="0">
                <a:solidFill>
                  <a:srgbClr val="323D7B"/>
                </a:solidFill>
                <a:latin typeface="Raleway Bold"/>
              </a:rPr>
              <a:t>УВАГУ</a:t>
            </a:r>
            <a:r>
              <a:rPr lang="uk-UA" sz="11480" spc="998" dirty="0" smtClean="0">
                <a:solidFill>
                  <a:srgbClr val="323D7B"/>
                </a:solidFill>
                <a:latin typeface="Raleway Bold"/>
              </a:rPr>
              <a:t>!</a:t>
            </a:r>
            <a:r>
              <a:rPr lang="en-US" sz="11480" spc="998" dirty="0" smtClean="0">
                <a:solidFill>
                  <a:srgbClr val="323D7B"/>
                </a:solidFill>
                <a:latin typeface="Raleway Bold"/>
              </a:rPr>
              <a:t> </a:t>
            </a:r>
            <a:endParaRPr lang="en-US" sz="11480" spc="998" dirty="0">
              <a:solidFill>
                <a:srgbClr val="323D7B"/>
              </a:solidFill>
              <a:latin typeface="Raleway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8727404">
            <a:off x="-3543300" y="199277"/>
            <a:ext cx="9144000" cy="28595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772</Words>
  <Application>Microsoft Office PowerPoint</Application>
  <PresentationFormat>Произвольный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Raleway Bold</vt:lpstr>
      <vt:lpstr>Calibri</vt:lpstr>
      <vt:lpstr>Open Sans Light Bold</vt:lpstr>
      <vt:lpstr>Raleway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ХАРКІВСЬКЕ ТЕРИТОРІАЛЬНЕ ВІДДІЛЕННЯ МАЛОЇ АКАДЕМІЇ НАУК УКРАЇНИ</dc:title>
  <dc:creator>Неля</dc:creator>
  <cp:lastModifiedBy>Неля</cp:lastModifiedBy>
  <cp:revision>5</cp:revision>
  <dcterms:created xsi:type="dcterms:W3CDTF">2006-08-16T00:00:00Z</dcterms:created>
  <dcterms:modified xsi:type="dcterms:W3CDTF">2023-04-22T08:22:23Z</dcterms:modified>
  <dc:identifier>DAFgAqr1nfQ</dc:identifier>
</cp:coreProperties>
</file>