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3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7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72A6F-6DA8-48E2-B2D1-0EBE8125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600480-6640-432C-8408-298883A97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BD983A-70F2-4962-8859-49227C24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4B2AB-197B-4F0B-91C5-A5988EFB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54E9F-E5ED-485F-A50E-E05D5BF3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2C1AE-BB28-4866-9EC1-5D5B97553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30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172F4-F69C-4089-B3AD-808CAD3E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15F90E-FCA5-4F22-8C8D-777AF77E0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AAD74-3E3E-4609-85DB-6D5FBD6C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8D196-A2F6-4AC8-8F8A-3346020F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3E2073-8A89-41A8-9621-A5279A23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863EE-9811-43C1-8865-D8C8CA672D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89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D704F8-8C6F-4A23-BB53-A188AC20B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7206AC-F98A-4ACA-B12B-A4DDEE36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FC994-2C6F-4FEE-B88F-539F12D5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EC24D0-C2DD-4C26-8184-F0AC99F9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7EFBB-AD32-41A6-B750-043551D9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C2F9A-0CBD-4A1F-9490-9034E8274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61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6A6A2-27DC-4866-A9C9-E8215B56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E89B6-33F5-4330-B36E-D90700E5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323C6-2072-4B04-BB6A-14B0A70B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A4CAE-A3E3-4BAE-BD97-9FA3321C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8E9EA-685C-403F-AE02-CAF7CE7E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5AFA9-9960-461B-BF7E-F2A31327F7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01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09EAB-5F1D-42A3-A75A-D426F2A2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0009F4-84E5-4284-8758-98867351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86E36-F2C4-477D-93C2-F9360B91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94F3C-F679-4E5D-8BEB-67381410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F6AE62-4E65-47C0-841A-5D3055A7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09F3-2717-426B-BE03-AEF4CBB588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37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71C08-7B3F-445E-94CA-E8A601FF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1ACC3-2D4A-4D67-91A0-7124A27C8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91F53A-B66D-4F3D-817D-CE8318F92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14187A-DEB6-41D5-854F-20DBC039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2F5E61-6AD9-4F57-A13A-BFBC2068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C2FD9F-5259-4F75-899B-4E0C3C0B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BC250-DAE5-41C0-8A9E-A63A9BD4D5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94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DC9D2-3D26-4089-8EC7-E49AFE54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F4F68-D080-4200-A5C7-637A76729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303BCD-4624-4A01-8103-56317ADD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875D4C-EA5B-421A-A880-FFE6B5AE4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8A930E-AF2A-4E5D-A2A4-5B031883F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97EC3A-071B-4F15-9053-C25112DB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ADBCFB-2DE8-48AC-91C8-21A63F8C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F1F6F6-3FE7-4A5A-9694-DD867B8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2DBF2-E151-4A26-A7DF-9570AA6F6B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2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9AA71-FEDA-4620-8967-E6501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D3B094-F511-4F87-86FA-F54CFDB4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7AAFC-224D-496F-96D3-F7177644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C14023-4DFA-4C62-8CE6-C992166E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1FF06-07EC-44F1-BBB0-105C73BCBB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49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8C64ED-AD77-4434-BA98-3E425478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99ED2D-7186-4E29-862A-5A45F4F7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DF261F-B398-4B2D-B5E5-9AA93BE0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C1684-86E7-4BEF-AD3F-766E71E588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58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B4D0B-38AA-4EF9-8F61-9E39607D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B0B1C-C8A6-4F1A-A896-E6EBA213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CF7BA7-0780-4E77-9635-7BB479F82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BF8496-8058-425B-B530-CDF4F54E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0877E7-94FD-4A33-A9FB-40911E2A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336D2-4779-47E8-8B49-7EE40D02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A89B5-46D0-4DF1-A3AA-75BBFF165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11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0141-0ACC-4D87-9714-B81ACD0F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C25DD6-04AD-4274-A98E-383DDE862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C0C291-CA51-4A7C-ABF3-AE9A4590A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B1742-1FFB-4ABA-9CE4-D91A234C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BE6623-A1D5-4243-A599-C206341D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C2D72-3CE6-4709-8BB0-95DB9E4F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76C0C-46A1-4977-82F3-5DD45CDD81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76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8AC450-B66E-46E1-B652-CDDC539A8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0831C8-343C-482C-8C2A-AFE3604BB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E9DDEC-F2F9-4C56-B553-3FED382B1E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A9C59F-7C22-4466-8084-60A0B3BEA6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F0518B-9D7B-42B9-9B84-74D97E2DE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14C66A-8043-45C2-9B14-54ABD6F4F0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AB6E188B-EBA0-4D5C-80DE-57851733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BCBEAC1C-9D52-4AA8-ACD0-8D6E810C0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229600" cy="3763963"/>
          </a:xfrm>
        </p:spPr>
        <p:txBody>
          <a:bodyPr/>
          <a:lstStyle/>
          <a:p>
            <a:r>
              <a:rPr lang="uk-UA" altLang="ru-RU" sz="4800" b="1" i="1">
                <a:latin typeface="Impact" panose="020B0806030902050204" pitchFamily="34" charset="0"/>
              </a:rPr>
              <a:t>ДОЛЯ, </a:t>
            </a:r>
            <a:br>
              <a:rPr lang="uk-UA" altLang="ru-RU" sz="4800" b="1" i="1">
                <a:latin typeface="Impact" panose="020B0806030902050204" pitchFamily="34" charset="0"/>
              </a:rPr>
            </a:br>
            <a:r>
              <a:rPr lang="uk-UA" altLang="ru-RU" sz="4800" b="1" i="1">
                <a:latin typeface="Impact" panose="020B0806030902050204" pitchFamily="34" charset="0"/>
              </a:rPr>
              <a:t>ВИШИТА </a:t>
            </a:r>
            <a:br>
              <a:rPr lang="uk-UA" altLang="ru-RU" sz="4800" b="1" i="1">
                <a:latin typeface="Impact" panose="020B0806030902050204" pitchFamily="34" charset="0"/>
              </a:rPr>
            </a:br>
            <a:r>
              <a:rPr lang="uk-UA" altLang="ru-RU" sz="4800" b="1" i="1">
                <a:latin typeface="Impact" panose="020B0806030902050204" pitchFamily="34" charset="0"/>
              </a:rPr>
              <a:t>НА ПОЛОТНІ</a:t>
            </a:r>
            <a:endParaRPr lang="ru-RU" altLang="ru-RU" sz="4800" b="1" i="1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316BA150-6312-4EE2-86AD-6D8DF46F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CC7240A0-7735-4D5C-8043-5F3A7A3A6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/>
              <a:t>Прабабуся із родиною </a:t>
            </a:r>
            <a:br>
              <a:rPr lang="uk-UA" altLang="ru-RU" sz="2800"/>
            </a:br>
            <a:r>
              <a:rPr lang="uk-UA" altLang="ru-RU" sz="2800"/>
              <a:t>біля прадавнього дуба</a:t>
            </a:r>
            <a:endParaRPr lang="ru-RU" altLang="ru-RU" sz="280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418A567B-8946-4768-94A7-F6631890381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95" b="69751"/>
          <a:stretch>
            <a:fillRect/>
          </a:stretch>
        </p:blipFill>
        <p:spPr>
          <a:xfrm>
            <a:off x="1447800" y="1600200"/>
            <a:ext cx="6324600" cy="4343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4ADBABC1-D398-4DC1-A315-C560E8BE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6AB085F9-E5ED-4E62-8FEB-0ED1F0019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/>
              <a:t>Робота прабабусі – </a:t>
            </a:r>
            <a:br>
              <a:rPr lang="uk-UA" altLang="ru-RU" sz="2800"/>
            </a:br>
            <a:r>
              <a:rPr lang="uk-UA" altLang="ru-RU" sz="2800"/>
              <a:t>накидка на скриню</a:t>
            </a:r>
            <a:endParaRPr lang="ru-RU" altLang="ru-RU" sz="2800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8EE1FF7A-6917-4D85-B030-9D35F08652B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7010400" cy="4373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5CDE70E5-5FBA-434A-B77B-E961F4E5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EF99AAD2-BBA8-4E78-B4F7-3222D61D1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400"/>
              <a:t>Орнамент на роботі та що він символізує</a:t>
            </a:r>
            <a:endParaRPr lang="ru-RU" altLang="ru-RU" sz="2400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41CC7570-ACCF-4F52-A26A-E3CA71CE8B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00200"/>
            <a:ext cx="4114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/>
              <a:t>         Символіка винограду розкриває нам радість і красу створення сім’ї. Сад-виноград – це життєва нива, на якій чоловік є сіячем, а жінка має обов’язок ростити й плекати дерево їхнього роду. Орнамент з виноградом поширений по всій центральній, північній та східній Україні. І це не дивно, адже виноградний орнамент символізує створення сім'ї, її благополуччя і красу. Гроно винограду нагадує родовідне дерево із здоровими і численними членами роду. </a:t>
            </a:r>
          </a:p>
        </p:txBody>
      </p:sp>
      <p:pic>
        <p:nvPicPr>
          <p:cNvPr id="27656" name="Picture 8">
            <a:extLst>
              <a:ext uri="{FF2B5EF4-FFF2-40B4-BE49-F238E27FC236}">
                <a16:creationId xmlns:a16="http://schemas.microsoft.com/office/drawing/2014/main" id="{AA1F0551-DB1D-4390-AD32-12567D4C7077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4" t="27272"/>
          <a:stretch>
            <a:fillRect/>
          </a:stretch>
        </p:blipFill>
        <p:spPr>
          <a:xfrm>
            <a:off x="914400" y="1600200"/>
            <a:ext cx="3124200" cy="44958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4B3DA54E-8C20-4AA2-AB14-4F42963E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5CE69979-AD52-4305-856D-C5BC869C7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/>
              <a:t>Роботи прабабусі – </a:t>
            </a:r>
            <a:br>
              <a:rPr lang="uk-UA" altLang="ru-RU" sz="2800"/>
            </a:br>
            <a:r>
              <a:rPr lang="uk-UA" altLang="ru-RU" sz="2800"/>
              <a:t>сорочки та рушники</a:t>
            </a:r>
            <a:endParaRPr lang="ru-RU" altLang="ru-RU" sz="2800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0E39A461-FED8-482B-AC58-4B3B845C860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18872BD7-951F-42DA-8F2D-46055A46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4168A4D2-8E53-4AB0-B97B-15CD9FFCF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/>
              <a:t>Роботи бабусі Ольги</a:t>
            </a:r>
            <a:endParaRPr lang="ru-RU" altLang="ru-RU" sz="2800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1C2CE0BE-A5E8-4039-9F82-EC9264CF672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59C9393C-DAC0-4CB5-B364-5C599778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6304153E-5B2B-4484-B574-2B338E6F2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000"/>
              <a:t>Я серед робіт прабабусі і бабусі. </a:t>
            </a:r>
            <a:br>
              <a:rPr lang="uk-UA" altLang="ru-RU" sz="2000"/>
            </a:br>
            <a:r>
              <a:rPr lang="uk-UA" altLang="ru-RU" sz="2000"/>
              <a:t>Буду продовжувати родинні традиції і ремесла.</a:t>
            </a:r>
            <a:endParaRPr lang="ru-RU" altLang="ru-RU" sz="2000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AB3D5AAB-529D-4619-9989-7E5BA1EF3E4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/>
          <a:stretch>
            <a:fillRect/>
          </a:stretch>
        </p:blipFill>
        <p:spPr>
          <a:xfrm>
            <a:off x="1371600" y="1600200"/>
            <a:ext cx="63246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>
            <a:extLst>
              <a:ext uri="{FF2B5EF4-FFF2-40B4-BE49-F238E27FC236}">
                <a16:creationId xmlns:a16="http://schemas.microsoft.com/office/drawing/2014/main" id="{06A54A62-08B2-47E8-9B37-FF346948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F89D73D1-FCBB-425F-AB35-BD130D3673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9436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uk-UA" altLang="ru-RU" sz="1800">
                <a:latin typeface="Times New Roman" panose="02020603050405020304" pitchFamily="18" charset="0"/>
              </a:rPr>
              <a:t>Науковий керівник:</a:t>
            </a:r>
          </a:p>
          <a:p>
            <a:pPr algn="r">
              <a:lnSpc>
                <a:spcPct val="80000"/>
              </a:lnSpc>
            </a:pPr>
            <a:r>
              <a:rPr lang="uk-UA" altLang="ru-RU" sz="1800">
                <a:latin typeface="Times New Roman" panose="02020603050405020304" pitchFamily="18" charset="0"/>
              </a:rPr>
              <a:t>Корінько Людмила Миколаївна,</a:t>
            </a:r>
          </a:p>
          <a:p>
            <a:pPr algn="r">
              <a:lnSpc>
                <a:spcPct val="80000"/>
              </a:lnSpc>
            </a:pPr>
            <a:r>
              <a:rPr lang="uk-UA" altLang="ru-RU" sz="1800">
                <a:latin typeface="Times New Roman" panose="02020603050405020304" pitchFamily="18" charset="0"/>
              </a:rPr>
              <a:t>учитель історії</a:t>
            </a:r>
          </a:p>
          <a:p>
            <a:pPr algn="r">
              <a:lnSpc>
                <a:spcPct val="80000"/>
              </a:lnSpc>
            </a:pPr>
            <a:r>
              <a:rPr lang="uk-UA" altLang="ru-RU" sz="1800">
                <a:latin typeface="Times New Roman" panose="02020603050405020304" pitchFamily="18" charset="0"/>
              </a:rPr>
              <a:t> КЗ «Сковородинівський ліцей»</a:t>
            </a:r>
          </a:p>
          <a:p>
            <a:pPr algn="r">
              <a:lnSpc>
                <a:spcPct val="80000"/>
              </a:lnSpc>
            </a:pPr>
            <a:r>
              <a:rPr lang="uk-UA" altLang="ru-RU" sz="1800">
                <a:latin typeface="Times New Roman" panose="02020603050405020304" pitchFamily="18" charset="0"/>
              </a:rPr>
              <a:t>імені Григорія Савича Сковороди</a:t>
            </a:r>
          </a:p>
          <a:p>
            <a:pPr algn="r">
              <a:lnSpc>
                <a:spcPct val="80000"/>
              </a:lnSpc>
            </a:pPr>
            <a:r>
              <a:rPr lang="uk-UA" altLang="ru-RU" sz="1800">
                <a:latin typeface="Times New Roman" panose="02020603050405020304" pitchFamily="18" charset="0"/>
              </a:rPr>
              <a:t>Золочівської селищної ради</a:t>
            </a: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DC075E22-67DB-42F8-B447-F6A742B589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086600" cy="2232025"/>
          </a:xfrm>
        </p:spPr>
        <p:txBody>
          <a:bodyPr anchor="ctr"/>
          <a:lstStyle/>
          <a:p>
            <a:pPr algn="r"/>
            <a:r>
              <a:rPr lang="uk-UA" altLang="ru-RU" sz="1800" b="1">
                <a:latin typeface="Times New Roman" panose="02020603050405020304" pitchFamily="18" charset="0"/>
              </a:rPr>
              <a:t>Роботу виконала: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r>
              <a:rPr lang="uk-UA" altLang="ru-RU" sz="1800" b="1">
                <a:latin typeface="Times New Roman" panose="02020603050405020304" pitchFamily="18" charset="0"/>
              </a:rPr>
              <a:t>Прасол Вікторія Володимирівна,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r>
              <a:rPr lang="uk-UA" altLang="ru-RU" sz="1800" b="1">
                <a:latin typeface="Times New Roman" panose="02020603050405020304" pitchFamily="18" charset="0"/>
              </a:rPr>
              <a:t>учениця 7 класу 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r>
              <a:rPr lang="uk-UA" altLang="ru-RU" sz="1800" b="1">
                <a:latin typeface="Times New Roman" panose="02020603050405020304" pitchFamily="18" charset="0"/>
              </a:rPr>
              <a:t>КЗ «Сковородинівський ліцей»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r>
              <a:rPr lang="uk-UA" altLang="ru-RU" sz="1800" b="1">
                <a:latin typeface="Times New Roman" panose="02020603050405020304" pitchFamily="18" charset="0"/>
              </a:rPr>
              <a:t>імені Григорія Савича Сковороди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r>
              <a:rPr lang="uk-UA" altLang="ru-RU" sz="1800" b="1">
                <a:latin typeface="Times New Roman" panose="02020603050405020304" pitchFamily="18" charset="0"/>
              </a:rPr>
              <a:t>Золочівської селищної ради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r>
              <a:rPr lang="uk-UA" altLang="ru-RU" sz="1800" b="1">
                <a:latin typeface="Times New Roman" panose="02020603050405020304" pitchFamily="18" charset="0"/>
              </a:rPr>
              <a:t>Харківське територіальне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r>
              <a:rPr lang="uk-UA" altLang="ru-RU" sz="1800" b="1">
                <a:latin typeface="Times New Roman" panose="02020603050405020304" pitchFamily="18" charset="0"/>
              </a:rPr>
              <a:t> відділення МАН</a:t>
            </a:r>
            <a:br>
              <a:rPr lang="uk-UA" altLang="ru-RU" sz="1800" b="1">
                <a:latin typeface="Times New Roman" panose="02020603050405020304" pitchFamily="18" charset="0"/>
              </a:rPr>
            </a:br>
            <a:r>
              <a:rPr lang="uk-UA" altLang="ru-RU" sz="1800" b="1">
                <a:latin typeface="Times New Roman" panose="02020603050405020304" pitchFamily="18" charset="0"/>
              </a:rPr>
              <a:t>с. Сковородинівка</a:t>
            </a:r>
            <a:endParaRPr lang="ru-RU" altLang="ru-RU" sz="1800" b="1">
              <a:latin typeface="Times New Roman" panose="02020603050405020304" pitchFamily="18" charset="0"/>
            </a:endParaRPr>
          </a:p>
        </p:txBody>
      </p:sp>
      <p:pic>
        <p:nvPicPr>
          <p:cNvPr id="7179" name="Picture 11">
            <a:extLst>
              <a:ext uri="{FF2B5EF4-FFF2-40B4-BE49-F238E27FC236}">
                <a16:creationId xmlns:a16="http://schemas.microsoft.com/office/drawing/2014/main" id="{E89C2D78-A95C-41CB-9D4A-52D53F74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b="29033"/>
          <a:stretch>
            <a:fillRect/>
          </a:stretch>
        </p:blipFill>
        <p:spPr bwMode="auto">
          <a:xfrm>
            <a:off x="533400" y="1524000"/>
            <a:ext cx="2819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355115F1-0F42-4560-A38F-42FC2A15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4507588F-699D-4235-9E78-127C202A2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>
                <a:latin typeface="Impact" panose="020B0806030902050204" pitchFamily="34" charset="0"/>
              </a:rPr>
              <a:t>Мета</a:t>
            </a:r>
            <a:endParaRPr lang="ru-RU" altLang="ru-RU" i="1">
              <a:latin typeface="Impact" panose="020B080603090205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0EEC5CF-A75E-45D1-A34C-C586CB3BC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6553200" cy="3124200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/>
              <a:t>      Систематизувати та узагальнити інформацію про вишиті роботи у моїй родині </a:t>
            </a:r>
          </a:p>
          <a:p>
            <a:pPr>
              <a:buFontTx/>
              <a:buNone/>
            </a:pPr>
            <a:r>
              <a:rPr lang="uk-UA" altLang="ru-RU"/>
              <a:t>   та їх авторів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id="{7A1DA5D9-E80E-4F2A-A396-EFEBA66A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E31C0D83-F8AA-4F70-883D-98FAEEDFD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>
                <a:latin typeface="Impact" panose="020B0806030902050204" pitchFamily="34" charset="0"/>
              </a:rPr>
              <a:t>Завдання</a:t>
            </a:r>
            <a:endParaRPr lang="ru-RU" altLang="ru-RU" i="1">
              <a:latin typeface="Impact" panose="020B080603090205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F2CF6AE-C3DB-4D44-A3E9-F00405DCE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5867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400">
                <a:latin typeface="Times New Roman" panose="02020603050405020304" pitchFamily="18" charset="0"/>
              </a:rPr>
              <a:t>    Довідатися, як, коли і ким було </a:t>
            </a:r>
            <a:r>
              <a:rPr lang="uk-UA" altLang="ru-RU" sz="2400"/>
              <a:t>вишито роботи;</a:t>
            </a:r>
          </a:p>
          <a:p>
            <a:pPr>
              <a:lnSpc>
                <a:spcPct val="80000"/>
              </a:lnSpc>
            </a:pPr>
            <a:r>
              <a:rPr lang="uk-UA" altLang="ru-RU" sz="2400">
                <a:latin typeface="Times New Roman" panose="02020603050405020304" pitchFamily="18" charset="0"/>
              </a:rPr>
              <a:t>   Розглянути дожовтневі, довоєнні, післявоєнні події</a:t>
            </a:r>
            <a:r>
              <a:rPr lang="uk-UA" altLang="ru-RU" sz="2400"/>
              <a:t>, що довелося пережити авторові робіт;</a:t>
            </a:r>
          </a:p>
          <a:p>
            <a:pPr>
              <a:lnSpc>
                <a:spcPct val="80000"/>
              </a:lnSpc>
            </a:pPr>
            <a:r>
              <a:rPr lang="uk-UA" altLang="ru-RU" sz="2400">
                <a:latin typeface="Times New Roman" panose="02020603050405020304" pitchFamily="18" charset="0"/>
              </a:rPr>
              <a:t>   </a:t>
            </a:r>
            <a:r>
              <a:rPr lang="uk-UA" altLang="ru-RU" sz="2400"/>
              <a:t>Вивчити орнаменти та вияснити, що вони символізують</a:t>
            </a:r>
          </a:p>
          <a:p>
            <a:pPr>
              <a:lnSpc>
                <a:spcPct val="80000"/>
              </a:lnSpc>
            </a:pPr>
            <a:r>
              <a:rPr lang="uk-UA" altLang="ru-RU" sz="2400">
                <a:latin typeface="Times New Roman" panose="02020603050405020304" pitchFamily="18" charset="0"/>
              </a:rPr>
              <a:t> </a:t>
            </a:r>
            <a:r>
              <a:rPr lang="uk-UA" altLang="ru-RU" sz="2800"/>
              <a:t> </a:t>
            </a:r>
            <a:r>
              <a:rPr lang="uk-UA" altLang="ru-RU" sz="2000" b="1"/>
              <a:t>Об</a:t>
            </a:r>
            <a:r>
              <a:rPr lang="ru-RU" altLang="ru-RU" sz="2000" b="1"/>
              <a:t>’</a:t>
            </a:r>
            <a:r>
              <a:rPr lang="uk-UA" altLang="ru-RU" sz="2000" b="1"/>
              <a:t>єкт дослідження.</a:t>
            </a:r>
            <a:r>
              <a:rPr lang="uk-UA" altLang="ru-RU" sz="2000"/>
              <a:t> Вишивка в Україні, орнаменти, символи на сорочках, рушниках та інших виробах.</a:t>
            </a:r>
          </a:p>
          <a:p>
            <a:pPr>
              <a:lnSpc>
                <a:spcPct val="80000"/>
              </a:lnSpc>
            </a:pPr>
            <a:r>
              <a:rPr lang="uk-UA" altLang="ru-RU" sz="2000" b="1"/>
              <a:t>   Предмет вивчення.</a:t>
            </a:r>
            <a:r>
              <a:rPr lang="uk-UA" altLang="ru-RU" sz="2000"/>
              <a:t> Вишиті речі моїх прабабусі і бабусі, що збереглися у нашій родині.</a:t>
            </a:r>
            <a:endParaRPr lang="uk-UA" altLang="ru-RU" sz="20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>
                <a:latin typeface="Times New Roman" panose="02020603050405020304" pitchFamily="18" charset="0"/>
              </a:rPr>
              <a:t> </a:t>
            </a: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AE5444E-D230-4BFB-B7E7-8FD76FD8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69E624B1-2337-441E-883B-14EF901FA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400"/>
              <a:t>Автор вишиванок, </a:t>
            </a:r>
            <a:br>
              <a:rPr lang="uk-UA" altLang="ru-RU" sz="2400"/>
            </a:br>
            <a:r>
              <a:rPr lang="uk-UA" altLang="ru-RU" sz="2400"/>
              <a:t>Томенко Євгенія Тихонівна</a:t>
            </a:r>
            <a:endParaRPr lang="ru-RU" altLang="ru-RU" sz="240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066B613-492A-4D13-9388-4FCB9CBA779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34837" r="41667" b="32397"/>
          <a:stretch>
            <a:fillRect/>
          </a:stretch>
        </p:blipFill>
        <p:spPr>
          <a:xfrm>
            <a:off x="2667000" y="1524000"/>
            <a:ext cx="3810000" cy="396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BD17CAB-8791-4AA9-9026-7A31D2EF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5755F67E-0797-4F67-9DCF-CCD5EC036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uk-UA" altLang="ru-RU" sz="2400"/>
              <a:t>Життєвий шлях майстрині (дитинство, молодість)</a:t>
            </a:r>
            <a:endParaRPr lang="ru-RU" altLang="ru-RU" sz="24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AB81201-24A7-4697-AD22-D74BE006F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7010400" cy="6019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          </a:t>
            </a:r>
            <a:r>
              <a:rPr lang="ru-RU" altLang="ru-RU" sz="1600"/>
              <a:t>На фото зображена моя прабабуся Євгенія. Народилася вона в 1899 році, в сім'ї Томенка Тихона та Одарки.На той час сім'ї були великі, вони також мали велику родину, у якій було 12 дітей. Часи були важкі, вижило тільки семеро дітей. Прабабуся Женя була найстаршою в сім’ї. Коли вона підросла, ходила з батьками до пана на працю, за яку вони отримували 25 копійок, а то й менше, діти отримували буханець хліба. Землі належали пану Володимиру Федоровичу Лаунцю, але його тут самого не було,  селом Велика Рогозянка,де свого часу проживала прабабуся, а нині проживаю я, керувала його дружина Марія Лаунець.</a:t>
            </a:r>
          </a:p>
          <a:p>
            <a:pPr>
              <a:buFontTx/>
              <a:buNone/>
            </a:pPr>
            <a:r>
              <a:rPr lang="ru-RU" altLang="ru-RU" sz="1600"/>
              <a:t>            Після роботи у полі, прабабуся допомагала вдома та вишивала, готувала собі посаг. </a:t>
            </a:r>
          </a:p>
          <a:p>
            <a:pPr>
              <a:buFontTx/>
              <a:buNone/>
            </a:pPr>
            <a:r>
              <a:rPr lang="ru-RU" altLang="ru-RU" sz="1600"/>
              <a:t>            У 17 років прабабуся вийшла заміж. Її чоловіка звали Пилипом. Євгенія мала багатий посаг, так як любила вишивати. Через деякий час народила сина. У селі на той час люди хворіли на тиф, прабабуся теж захворіла, але їй вдалось одужати.</a:t>
            </a:r>
          </a:p>
          <a:p>
            <a:pPr>
              <a:buFontTx/>
              <a:buNone/>
            </a:pPr>
            <a:r>
              <a:rPr lang="ru-RU" altLang="ru-RU" sz="1600"/>
              <a:t>             Навесні 1918 року арештували поміщицю Марію Лаунець і розприділили землю між селянами. Землю ділили на кожного члена сім’ї. Худобу поділили теж. Людям стало жити краще. Майже в кожному дворі була своя корова та своя земля.</a:t>
            </a:r>
          </a:p>
          <a:p>
            <a:endParaRPr lang="ru-RU" altLang="ru-RU" sz="1600"/>
          </a:p>
          <a:p>
            <a:pPr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5FBDE915-29EF-4DAE-9BB3-5F2C7FF9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>
            <a:extLst>
              <a:ext uri="{FF2B5EF4-FFF2-40B4-BE49-F238E27FC236}">
                <a16:creationId xmlns:a16="http://schemas.microsoft.com/office/drawing/2014/main" id="{4DE30FF9-4492-4CEF-8B19-01CF7EE6D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400"/>
              <a:t>Життєвий шлях майстрині </a:t>
            </a:r>
            <a:br>
              <a:rPr lang="uk-UA" altLang="ru-RU" sz="2400"/>
            </a:br>
            <a:r>
              <a:rPr lang="uk-UA" altLang="ru-RU" sz="2400"/>
              <a:t>(Голодомор та Друга світова війна)</a:t>
            </a:r>
            <a:endParaRPr lang="ru-RU" altLang="ru-RU" sz="2400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73157FBA-0BBA-4025-B3D2-8EAD91F3F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239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/>
              <a:t>У 30-х роках ХХ ст. стали організовувати колгоспи.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У часи Голодомору село та селян лихо сильно не зачепило, бо в кожного в дворі була корова. Посадили лушпиння з картоплі та був великий врожай.Так як у нас в селі багато луків, там росло багато кінського щавлю, збирали його насіння, перемелювали, випікали коржик. Потім ним загущювали молоко, виходила каша, хоч вона й була гірка та її їли. У полі залишився цукровий буряк, селяни ходили вночі збирали, щоб ніхто не бачив. Увесь врожай зерна голова колгоспу не здав, і людям трішки давав на муку.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У роки Другої світової війни прабабуся вже мала 4 сини та доньку. Старший син та чоловік пішли на війну, молодших забрали в Німеччину, залишилася вона з  донькою. Війна закінчилася, сини та чоловік повернулися додому. Прадід пішов працювати в місто, старші сини одружилися. Бабуся проживала з наймолодшим сином та донькою. Доньку звали Ольга - це моя бабуся. Прабабуся також навчила бабусю Олю вишивати.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D09BE66C-EBD5-43FC-AD28-01750C7C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58D79EF5-4D66-44DB-8C29-B8B4BB980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400"/>
              <a:t>Життєвий шлях майстрині (повоєнний час)</a:t>
            </a:r>
            <a:endParaRPr lang="ru-RU" altLang="ru-RU" sz="2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A3DD333-F055-455C-AE82-6ECA06367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705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/>
              <a:t>Кожної неділі брати та сестри прабабусі ходили у гості до батьків, які проживали із нею. Коли батьків не стало, вони продовжували відвідувати прабабусю Женю.  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19 серпня церковне свято Преображення Господнє (Спас). Це храмове свято в селі Сковородинівка. Родина ходила туди у гості до сватів сестри. 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Вони не забували навідувати могилу філософа Григорія Савича Сковороди та  прославлений дуб, під яким він сидів, писав, відпочивав, набирався сил     Г.С. Сковорода.</a:t>
            </a:r>
          </a:p>
          <a:p>
            <a:pPr>
              <a:lnSpc>
                <a:spcPct val="90000"/>
              </a:lnSpc>
            </a:pPr>
            <a:r>
              <a:rPr lang="uk-UA" altLang="ru-RU" sz="2000"/>
              <a:t>Прабабуся прожила 90 років. За цей час на її долю випало чимало випробувань. Але за будь-яких обставин вона не полишала вишивання, так і вишила свій довгий життєвий шлях на полотні</a:t>
            </a:r>
            <a:endParaRPr lang="ru-RU" alt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>
            <a:extLst>
              <a:ext uri="{FF2B5EF4-FFF2-40B4-BE49-F238E27FC236}">
                <a16:creationId xmlns:a16="http://schemas.microsoft.com/office/drawing/2014/main" id="{D381AC0D-063D-4C18-9CF9-5389F6A4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A590C63B-F12B-434A-B92D-DA1521D1F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/>
              <a:t>Прабабуся виглядає гостей</a:t>
            </a:r>
            <a:endParaRPr lang="ru-RU" altLang="ru-RU" sz="280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CE92D92D-ABBE-4705-B963-6A98B2F0811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75656" r="43520"/>
          <a:stretch>
            <a:fillRect/>
          </a:stretch>
        </p:blipFill>
        <p:spPr>
          <a:xfrm>
            <a:off x="914400" y="2133600"/>
            <a:ext cx="3505200" cy="3078163"/>
          </a:xfrm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2BC2D4C-5A13-446E-9A34-6A240312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8" t="4500" b="57500"/>
          <a:stretch>
            <a:fillRect/>
          </a:stretch>
        </p:blipFill>
        <p:spPr bwMode="auto">
          <a:xfrm>
            <a:off x="5105400" y="1219200"/>
            <a:ext cx="35337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841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Impact</vt:lpstr>
      <vt:lpstr>Times New Roman</vt:lpstr>
      <vt:lpstr>Оформление по умолчанию</vt:lpstr>
      <vt:lpstr>ДОЛЯ,  ВИШИТА  НА ПОЛОТНІ</vt:lpstr>
      <vt:lpstr>Роботу виконала: Прасол Вікторія Володимирівна, учениця 7 класу  КЗ «Сковородинівський ліцей» імені Григорія Савича Сковороди Золочівської селищної ради Харківське територіальне  відділення МАН с. Сковородинівка</vt:lpstr>
      <vt:lpstr>Мета</vt:lpstr>
      <vt:lpstr>Завдання</vt:lpstr>
      <vt:lpstr>Автор вишиванок,  Томенко Євгенія Тихонівна</vt:lpstr>
      <vt:lpstr>Життєвий шлях майстрині (дитинство, молодість)</vt:lpstr>
      <vt:lpstr>Життєвий шлях майстрині  (Голодомор та Друга світова війна)</vt:lpstr>
      <vt:lpstr>Життєвий шлях майстрині (повоєнний час)</vt:lpstr>
      <vt:lpstr>Прабабуся виглядає гостей</vt:lpstr>
      <vt:lpstr>Прабабуся із родиною  біля прадавнього дуба</vt:lpstr>
      <vt:lpstr>Робота прабабусі –  накидка на скриню</vt:lpstr>
      <vt:lpstr>Орнамент на роботі та що він символізує</vt:lpstr>
      <vt:lpstr>Роботи прабабусі –  сорочки та рушники</vt:lpstr>
      <vt:lpstr>Роботи бабусі Ольги</vt:lpstr>
      <vt:lpstr>Я серед робіт прабабусі і бабусі.  Буду продовжувати родинні традиції і ремесла.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ИРА</cp:lastModifiedBy>
  <cp:revision>6</cp:revision>
  <cp:lastPrinted>1601-01-01T00:00:00Z</cp:lastPrinted>
  <dcterms:created xsi:type="dcterms:W3CDTF">2023-04-12T05:50:06Z</dcterms:created>
  <dcterms:modified xsi:type="dcterms:W3CDTF">2023-04-14T11:27:35Z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