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7" d="100"/>
          <a:sy n="57" d="100"/>
        </p:scale>
        <p:origin x="8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EB5F-E3EE-4B6A-B20F-5BA9A6B03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7B3342F1-98A9-46A7-8EC6-C0F67442D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87E3395-4958-415C-9DEB-C960DE3A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AD2C466-30BF-4538-A816-41DA5C79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F36AFA0-FDBD-40D8-BBD9-D2D4FBBA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788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880AD9-983D-406F-8AF4-7BACCBD9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7F47BD90-D526-44DF-B8ED-7EE0BD8F0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46DD4B6-0F42-40EC-8FBC-885A9545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D6944D2-F8E2-4922-B9D9-F1B89F29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033E9F2-301A-47DF-AA0D-4807041D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538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2EDE48B4-36D6-4D90-9410-0CAC4A2B7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97F67EB-240D-4F60-97B9-298DD8507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70E965D-34BA-4017-991E-7130D6FA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A856DB4-437E-4DBF-B2CB-74A1A6B7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4491146-F9ED-4A2E-ADA1-37BBDEE9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836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7D7BD-E2D0-4A47-93FA-B95F8CAF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2459902-266A-403D-B763-97CAF875E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801AD4A-3CB3-456D-91ED-AD4DF11E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FA138E3-35FD-4871-8B84-206A53BC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ED47DB5-3A21-43D3-A951-7F186441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626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B5E57-DD2D-4527-8E4E-7F58E82C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ACE8D60-A179-44BD-A3A5-038F9BCE1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1A3E782-01B5-4285-870A-860E47D9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9720AF9-7C7C-44F0-9DBB-747F8B22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2973EDE-1346-42E8-B6F6-355D9545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607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E3875-9748-4F87-A78B-4A299882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E8F3D24-10B2-45FC-9D7A-AF6358E2C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FAE6FBA6-B54D-4E97-83F8-0D9F097BE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360C5E1-0AC8-4A0D-8D75-5D0D4985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FC667C97-2840-4386-AAD3-D19E0F77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2727BFAE-7528-4817-90A2-14B1A006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80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EB7F7-C314-4105-A769-D32A5DC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DD7F669-2867-48AB-9E77-329FEFD6B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8A59DB7F-1F8F-48C7-88BB-3539318A9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461DEB74-D970-439B-A963-44B9CD8B6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1AB49C81-AEE9-4B01-988E-F390EB276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275ADD0A-207A-40F1-BAA0-AF4F289E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9C8036C2-BC24-47A0-87AB-92AAF278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93510DB7-7930-4973-877B-633C5E3B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761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3E4AA1-F444-4280-B5AC-D763ACDB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4289B77B-6580-484D-9D41-27801181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3F738BA4-D792-4D42-AAF1-7E5B0A23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6D75E076-86AE-4BA0-8FCD-2B66A3DD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0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FB56428D-3921-4538-BD3E-869FD583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5F06C093-55B0-4882-9B15-FC8FC705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40C49A46-230B-44AB-9F20-939BCF20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915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685C5-EDAF-4506-96BC-A066C7D9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E363FFA-3F5C-47B8-8EE7-739545CE8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E17D010-7713-4856-98A3-A3487873A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624C3DB6-C4F5-434A-B876-E377E394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DDEF2FA1-C200-4500-A0A0-734DD9B5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3BF57E1F-C3CE-4F1F-ADEB-8D89B233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41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F99245-D1E3-4272-8AB3-ADD3EEF0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DA1E8076-4BCB-496C-B3CF-B6285B010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0B6E851A-6E64-4EAA-ACC5-4B542E912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62786242-83CE-4A83-A8C6-F5F29BA3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F64D9F5-9C83-479D-BA9B-91F6A22B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5DCCD4B-1891-46E3-9108-BD3C9AB1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04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4F52E688-582C-4A5D-A1DC-933B6F9E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1ED7FBC-DC58-4319-ACA1-CDDD8FFE5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FD2F2D3-E071-4538-A7D4-810EA9B2F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C244-617E-4367-8580-D089EA8A8C80}" type="datetimeFigureOut">
              <a:rPr lang="x-none" smtClean="0"/>
              <a:t>21.04.2023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CF252F9-FFA3-4941-86B8-EBDDE63EB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4630823-F77A-457D-BE7C-1204D89EC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6220-B939-488B-B32D-A4867C86B4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231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4468" y="2582099"/>
            <a:ext cx="3200400" cy="3947274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01B9D-CFB0-4C97-869E-0B0DFCD8F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27240"/>
            <a:ext cx="11171662" cy="280193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ДОСЛІДНИЦЬКИЙ ПРОЄКТ</a:t>
            </a:r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ВИШИТИЙ РУШНИК З </a:t>
            </a:r>
            <a:r>
              <a:rPr lang="uk-UA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ПРАПРАПРАБАБУСИНОЇ СКРИНІ</a:t>
            </a:r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ПОХОДЖЕННЯ ТА </a:t>
            </a:r>
            <a:r>
              <a:rPr lang="uk-UA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САКРАЛЬНІ СИМВОЛИ</a:t>
            </a:r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x-none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238100CF-D1B6-4503-AE45-F8640C50F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293" y="3341674"/>
            <a:ext cx="5774472" cy="3187699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Поліщук Олександр Анатолійович,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ОЛЕНИ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ПЧІЛКИ 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КОВЕЛЯ ВОЛИНСЬКОЇ ОБЛАСТІ, 10-Б клас, Ковельська філія ВО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МАН, 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Ковель Волинської області.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Бруча Світлана Анатоліївна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вчитель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ЛІЦЕЮ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ОЛЕНИ ПЧІЛКИ М. КОВЕЛЯ ВОЛИНСЬКОЇ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ОБЛАСТІ, керівник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 «Історії України» Ковельської філії ВО МАН.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36EE2E0-B50B-4871-8047-8797BA73A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93" y="2796903"/>
            <a:ext cx="2698750" cy="35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C982B50-0079-44E8-ACC8-292641CE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32" y="1033346"/>
            <a:ext cx="5752171" cy="55673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ряд – це вишиті маки, які є символом убранства та пишності.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Хвиляста безперервна смужка на рушнику уособлює тривале життя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– лілеї – символ дівочих чарів, чистоти і цноти.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Далі – калина – символ жіночої вроди, сили та здоров’я.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A57805-FA32-414B-BBF5-224FE4137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5" y="548522"/>
            <a:ext cx="3563749" cy="51814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BA073F86-B731-453C-A94D-7F05432C548A}"/>
              </a:ext>
            </a:extLst>
          </p:cNvPr>
          <p:cNvSpPr/>
          <p:nvPr/>
        </p:nvSpPr>
        <p:spPr>
          <a:xfrm>
            <a:off x="7348654" y="5809845"/>
            <a:ext cx="3208143" cy="467478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Маки, лілеї та калина на рушнику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4161" y="1033346"/>
            <a:ext cx="38795" cy="350520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01805" y="4538546"/>
            <a:ext cx="6242358" cy="11152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6713034" y="1033346"/>
            <a:ext cx="33454" cy="350520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74162" y="1033346"/>
            <a:ext cx="6238872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3259" y="914400"/>
            <a:ext cx="3468029" cy="438243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9CC1022-D408-4092-890A-D24EC8A6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66" y="540834"/>
            <a:ext cx="6565900" cy="5948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 розповідей прабабусі та місцевої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етнографині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аналізу наукових джерел та літератури нам вдалося встановити, що весільний рушник зі старої родинної скрині витканий та вишитий моєю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прапрапрабабусею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Федорою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Панфилівною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Вознюк. Його розміри, техніки виконання, кольорова гама, символи типові для Полісся кінця ХІХ – початку ХХ ст. Рушник досліджується вперше. Його цінність висока, адже він є предметом історичної пам’яті моїх предків та всього українського народу.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78818F-AA44-4E1D-AFCF-F9558AD6C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71" y="1076713"/>
            <a:ext cx="3239911" cy="405284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3F294B96-CCFE-4940-8FE2-235626EC21D7}"/>
              </a:ext>
            </a:extLst>
          </p:cNvPr>
          <p:cNvSpPr/>
          <p:nvPr/>
        </p:nvSpPr>
        <p:spPr>
          <a:xfrm>
            <a:off x="7872761" y="5526977"/>
            <a:ext cx="2672885" cy="505832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Прапрапрабабусин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034" y="200722"/>
            <a:ext cx="698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uk-UA" sz="3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444" y="735540"/>
            <a:ext cx="1069401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Андрушко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Рушник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№ 1. – 2000. – С. 3–11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Бебешко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школа. – 2000. – № 10. – С. 25–29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А.М., Титаренко В.П. Український рушник: засіб національного виховання і витвір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-ужиткового мистецтва (на прикладі Полтавського вишиваного рушника) : [навчально-методичний посібник] / Український рушник. — Полтава: Верстка, 1998. – 72 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Український рушник 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І.Гончар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Наука і культура. Україна. – К., 1988.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22. – С. 422-429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Кара-Васильєва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В. Українська вишивка. — К.: Мистецтво, 1993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Полотняний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Семантика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рушника. – 2-ге вид.,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БРАМА, 2003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244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Лупій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Семантика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поминальній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№ 3. – 2000. – С. 5–16.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Павлуцький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Історія українського орнаменту. – К., 1927. – С.11.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вишивка: альбом 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тексту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Т.Кара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-Васильєва.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К.:Мистецтво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1993. – 264 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минувшина: Ілюстрований етнографічний довідник. [ за ред. А. Пономарьов, Л.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Артюх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– К.: Либідь, 1994. – С.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170–178.Українська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вишивка. Рушники //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Ярещенко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А.П. Під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рідної землі: посібник з українознавства. – Харків, 2007. – С. 115-118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народознавство. Навчальний посібник [за ред. С. Павлюка; Передмова Н. Жулинського]. – К.: Знання, 2006 – С.197–231.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Чубинський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Мудрість віків: У двох книгах. Кн.2. 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П.Чубинський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1995.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С.78–188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100" dirty="0"/>
          </a:p>
          <a:p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220825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F772F1-8268-4A6A-96E8-EECB2E85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0" y="1604962"/>
            <a:ext cx="5307052" cy="5834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роду.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6387559" y="1303879"/>
            <a:ext cx="3648539" cy="3891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0790" y="1393089"/>
            <a:ext cx="5519853" cy="3679903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5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4F9B252-BB32-4D23-BA10-100E319C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70" y="1067899"/>
            <a:ext cx="10190357" cy="57901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шанобливого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артефактів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вишитого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рушника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ткацтва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Визначити цінність старовинної речі.</a:t>
            </a:r>
          </a:p>
        </p:txBody>
      </p:sp>
    </p:spTree>
    <p:extLst>
      <p:ext uri="{BB962C8B-B14F-4D97-AF65-F5344CB8AC3E}">
        <p14:creationId xmlns:p14="http://schemas.microsoft.com/office/powerpoint/2010/main" val="37352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6849" y="557561"/>
            <a:ext cx="4036741" cy="5430644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A9907B0-A2AA-4B74-BC97-E50790CB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55" y="675579"/>
            <a:ext cx="6265125" cy="57578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прапрапрабабусі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частина.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дослідження становлять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моєї прабабусі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Олени Іллівни, жительки села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Стобихва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Камінь-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Каширської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громади Волинської області, їй 83 роки. Вона повідомила, що найціннішим родинним артефактом є весільний рушник, який більше ста років передається з покоління в покоління як святиня.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-324" r="27329" b="5520"/>
          <a:stretch/>
        </p:blipFill>
        <p:spPr>
          <a:xfrm>
            <a:off x="7001093" y="711355"/>
            <a:ext cx="3728251" cy="51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8FAD631-1740-419B-A6B9-E15598CF0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8" y="351263"/>
            <a:ext cx="6544836" cy="662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Вишитий рушник належить моїй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прапрапрабабусі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Панфилівні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Вознюк. Народилася вона у 1883 році в селі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Стобихва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Волинської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губернії.Ткати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 почала у 8 років. Мати – Агрипина Оверківна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Плясун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дуже рано навчила доньку цьому ремеслу, так як Федора була єдиною дівчинкою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сім’ї.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тоненьке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неабияку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рукодільниці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1890 – 1891 роках. Нитки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ярмарку.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додали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663DDB-DDE9-44FD-AC94-63A7E1BB8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46" y="445017"/>
            <a:ext cx="3721487" cy="5387072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2F2AEEC-C37A-4B82-BE6A-A86CB802083B}"/>
              </a:ext>
            </a:extLst>
          </p:cNvPr>
          <p:cNvSpPr/>
          <p:nvPr/>
        </p:nvSpPr>
        <p:spPr>
          <a:xfrm>
            <a:off x="7655057" y="5987392"/>
            <a:ext cx="3187700" cy="312737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Федора Вознюк</a:t>
            </a:r>
            <a:endParaRPr lang="x-non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9AE620C-5826-4C6A-98AF-DE597A49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29" y="3075"/>
            <a:ext cx="8532541" cy="588486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 споконвіку славилася майстерністю ткацтва та вишивки</a:t>
            </a:r>
            <a:endParaRPr lang="x-none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F821B25-7CD6-4702-AFE5-562C7AFA67F3}"/>
              </a:ext>
            </a:extLst>
          </p:cNvPr>
          <p:cNvSpPr/>
          <p:nvPr/>
        </p:nvSpPr>
        <p:spPr>
          <a:xfrm>
            <a:off x="3681079" y="981440"/>
            <a:ext cx="4300069" cy="736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Поліщук Олеся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Петрівна (мама)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нар.1986 р</a:t>
            </a:r>
            <a:endParaRPr lang="x-non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8B8A0E9D-D243-4A14-891C-FA84478133C7}"/>
              </a:ext>
            </a:extLst>
          </p:cNvPr>
          <p:cNvSpPr/>
          <p:nvPr/>
        </p:nvSpPr>
        <p:spPr>
          <a:xfrm>
            <a:off x="3669821" y="2166396"/>
            <a:ext cx="4270618" cy="846931"/>
          </a:xfrm>
          <a:prstGeom prst="ellipse">
            <a:avLst/>
          </a:prstGeom>
          <a:ln w="19050"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Макарук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Клавдія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 (бабуся)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нар.1961 р</a:t>
            </a:r>
            <a:endParaRPr lang="x-non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0D8C5B55-2FE1-4F41-A6DD-D2BE410F3967}"/>
              </a:ext>
            </a:extLst>
          </p:cNvPr>
          <p:cNvSpPr/>
          <p:nvPr/>
        </p:nvSpPr>
        <p:spPr>
          <a:xfrm>
            <a:off x="3649154" y="3420355"/>
            <a:ext cx="4300069" cy="736600"/>
          </a:xfrm>
          <a:prstGeom prst="ellipse">
            <a:avLst/>
          </a:prstGeom>
          <a:ln w="19050"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Іллівна (прабабуся)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нар.1940 р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882245B7-9501-4BB2-8D59-C998343E12BC}"/>
              </a:ext>
            </a:extLst>
          </p:cNvPr>
          <p:cNvSpPr/>
          <p:nvPr/>
        </p:nvSpPr>
        <p:spPr>
          <a:xfrm>
            <a:off x="3520168" y="4583647"/>
            <a:ext cx="4407314" cy="846931"/>
          </a:xfrm>
          <a:prstGeom prst="ellipse">
            <a:avLst/>
          </a:prstGeom>
          <a:ln w="19050"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Кравчук Олександра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Онуфріївна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прапрабабуся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1912 р – 2007 р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43CCE0CC-9E72-43C2-87EF-8DC292ACA419}"/>
              </a:ext>
            </a:extLst>
          </p:cNvPr>
          <p:cNvSpPr/>
          <p:nvPr/>
        </p:nvSpPr>
        <p:spPr>
          <a:xfrm>
            <a:off x="3756486" y="5916075"/>
            <a:ext cx="4300069" cy="846931"/>
          </a:xfrm>
          <a:prstGeom prst="ellipse">
            <a:avLst/>
          </a:prstGeom>
          <a:ln w="19050"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Вознюк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Панфилівна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прапрапрабабуся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 р – 1942 р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ілка: угору-вниз 20">
            <a:extLst>
              <a:ext uri="{FF2B5EF4-FFF2-40B4-BE49-F238E27FC236}">
                <a16:creationId xmlns:a16="http://schemas.microsoft.com/office/drawing/2014/main" xmlns="" id="{512CFF27-3531-47CC-816A-50C007DA7B18}"/>
              </a:ext>
            </a:extLst>
          </p:cNvPr>
          <p:cNvSpPr/>
          <p:nvPr/>
        </p:nvSpPr>
        <p:spPr>
          <a:xfrm>
            <a:off x="5702645" y="1723926"/>
            <a:ext cx="380655" cy="405407"/>
          </a:xfrm>
          <a:prstGeom prst="upDownArrow">
            <a:avLst>
              <a:gd name="adj1" fmla="val 23309"/>
              <a:gd name="adj2" fmla="val 43327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33D40F-9162-4C55-A81E-E3F415D9F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55" y="3140024"/>
            <a:ext cx="1539752" cy="191359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9DBFAAF-AE61-4583-82B9-155FFE5E1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87" y="4284661"/>
            <a:ext cx="1556016" cy="2046885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2EA48F92-8B6A-4B01-A8E6-110A98F61696}"/>
              </a:ext>
            </a:extLst>
          </p:cNvPr>
          <p:cNvSpPr/>
          <p:nvPr/>
        </p:nvSpPr>
        <p:spPr>
          <a:xfrm>
            <a:off x="7981148" y="5091649"/>
            <a:ext cx="1615159" cy="331589"/>
          </a:xfrm>
          <a:prstGeom prst="rect">
            <a:avLst/>
          </a:prstGeom>
          <a:solidFill>
            <a:srgbClr val="800000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Макарук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10AA4F0C-A2CF-42BD-9641-E80636440E65}"/>
              </a:ext>
            </a:extLst>
          </p:cNvPr>
          <p:cNvSpPr/>
          <p:nvPr/>
        </p:nvSpPr>
        <p:spPr>
          <a:xfrm>
            <a:off x="9510672" y="6369572"/>
            <a:ext cx="1819846" cy="368702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Вознюк Федора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F241EC-896C-47A2-BDF0-11AC69B01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1" y="994297"/>
            <a:ext cx="1646998" cy="2145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CC00D9-2089-4AC4-BC0B-912DDA435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81" y="756918"/>
            <a:ext cx="1432369" cy="1865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1E04AD-019D-4E98-BB90-2DE55562B1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25" y="3831126"/>
            <a:ext cx="2040438" cy="214510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7CE8C6B-0640-41FD-AB32-A269D9003631}"/>
              </a:ext>
            </a:extLst>
          </p:cNvPr>
          <p:cNvSpPr/>
          <p:nvPr/>
        </p:nvSpPr>
        <p:spPr>
          <a:xfrm>
            <a:off x="9226085" y="2660451"/>
            <a:ext cx="1615159" cy="331589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Поліщук Олеся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58F9102E-6C8F-4604-8A15-09237C230C9B}"/>
              </a:ext>
            </a:extLst>
          </p:cNvPr>
          <p:cNvSpPr/>
          <p:nvPr/>
        </p:nvSpPr>
        <p:spPr>
          <a:xfrm>
            <a:off x="619248" y="3177137"/>
            <a:ext cx="1813754" cy="341931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Макарук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Клавдія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F33AA52A-A726-4B0B-B432-3F66FC43D007}"/>
              </a:ext>
            </a:extLst>
          </p:cNvPr>
          <p:cNvSpPr/>
          <p:nvPr/>
        </p:nvSpPr>
        <p:spPr>
          <a:xfrm>
            <a:off x="1090025" y="6111533"/>
            <a:ext cx="2040438" cy="331589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Кравчук Олександра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ілка: угору-вниз 20">
            <a:extLst>
              <a:ext uri="{FF2B5EF4-FFF2-40B4-BE49-F238E27FC236}">
                <a16:creationId xmlns:a16="http://schemas.microsoft.com/office/drawing/2014/main" xmlns="" id="{512CFF27-3531-47CC-816A-50C007DA7B18}"/>
              </a:ext>
            </a:extLst>
          </p:cNvPr>
          <p:cNvSpPr/>
          <p:nvPr/>
        </p:nvSpPr>
        <p:spPr>
          <a:xfrm>
            <a:off x="5709167" y="3036492"/>
            <a:ext cx="380655" cy="405407"/>
          </a:xfrm>
          <a:prstGeom prst="upDownArrow">
            <a:avLst>
              <a:gd name="adj1" fmla="val 23309"/>
              <a:gd name="adj2" fmla="val 43327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Стрілка: угору-вниз 20">
            <a:extLst>
              <a:ext uri="{FF2B5EF4-FFF2-40B4-BE49-F238E27FC236}">
                <a16:creationId xmlns:a16="http://schemas.microsoft.com/office/drawing/2014/main" xmlns="" id="{512CFF27-3531-47CC-816A-50C007DA7B18}"/>
              </a:ext>
            </a:extLst>
          </p:cNvPr>
          <p:cNvSpPr/>
          <p:nvPr/>
        </p:nvSpPr>
        <p:spPr>
          <a:xfrm>
            <a:off x="5709167" y="4194647"/>
            <a:ext cx="380655" cy="405407"/>
          </a:xfrm>
          <a:prstGeom prst="upDownArrow">
            <a:avLst>
              <a:gd name="adj1" fmla="val 23309"/>
              <a:gd name="adj2" fmla="val 43327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Стрілка: угору-вниз 20">
            <a:extLst>
              <a:ext uri="{FF2B5EF4-FFF2-40B4-BE49-F238E27FC236}">
                <a16:creationId xmlns:a16="http://schemas.microsoft.com/office/drawing/2014/main" xmlns="" id="{512CFF27-3531-47CC-816A-50C007DA7B18}"/>
              </a:ext>
            </a:extLst>
          </p:cNvPr>
          <p:cNvSpPr/>
          <p:nvPr/>
        </p:nvSpPr>
        <p:spPr>
          <a:xfrm>
            <a:off x="5702644" y="5526679"/>
            <a:ext cx="380655" cy="405407"/>
          </a:xfrm>
          <a:prstGeom prst="upDownArrow">
            <a:avLst>
              <a:gd name="adj1" fmla="val 23309"/>
              <a:gd name="adj2" fmla="val 43327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1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76BDB0A-AA15-4D30-B1FC-F08E55171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" y="129865"/>
            <a:ext cx="10604809" cy="27565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молоду Федору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Онуфрій Вознюк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заміж, домотканий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вишитий власноруч рушник став весільним. Саме для них весільний рушник став реліквією. Де б не була родина, чи то в евакуації в Бєлгородській чи Курській областях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 в рідному селі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Стобихва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чи в старій хатині, чи в новозбудованій оселі – скрізь вишитий рушник обрамлював найцінніше – ікони. Мабуть, тому й зберігся до наших днів і передається як реліквія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покоління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покоління.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97AADEF-48D5-4196-A91F-7F603242B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28" y="2992592"/>
            <a:ext cx="2270284" cy="3200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165C4-F3FE-4C9A-8FAE-8871572AE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95" y="2973543"/>
            <a:ext cx="2210894" cy="320040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37B0B73E-B5B9-47FC-A778-A88BCB85FB63}"/>
              </a:ext>
            </a:extLst>
          </p:cNvPr>
          <p:cNvSpPr/>
          <p:nvPr/>
        </p:nvSpPr>
        <p:spPr>
          <a:xfrm>
            <a:off x="2425808" y="6256608"/>
            <a:ext cx="2055892" cy="349251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Онуфрій Вознюк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29206E66-DAE1-476F-9BA9-C69B01C35049}"/>
              </a:ext>
            </a:extLst>
          </p:cNvPr>
          <p:cNvSpPr/>
          <p:nvPr/>
        </p:nvSpPr>
        <p:spPr>
          <a:xfrm>
            <a:off x="7027577" y="6260945"/>
            <a:ext cx="1935329" cy="344914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Вознюк Федора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01805" y="2745814"/>
            <a:ext cx="10326029" cy="9525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5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51" y="289931"/>
            <a:ext cx="6969512" cy="6345045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64EFE52-A8B7-4D79-A07E-A535B34B7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0" y="575527"/>
            <a:ext cx="6791093" cy="6146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</a:t>
            </a:r>
            <a:r>
              <a:rPr lang="uk-UA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особливостей ткацтва та вишивки та з’ясування символіки, ми звернулися до місцевої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етнографині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керівника гуртків Станції юних туристів м. Ковеля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Челяди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Ірини Петрівни. На основі її розповіді було встановлено, що рушник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прапрапрабабусі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Федори виготовлено з натурального полотна (коноплі). Полотно вибілене, білий колір символізує фізичну та духовну чистоту, життєву силу та енергію. Вишитий червоними нитками, оздоблений чорними. Розміри полотна –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2,8м×0,35м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Техніка вишивки – хрестик, що стає популярною на Поліссі з кінця ХІХ – початку ХХ ст.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813" r="14805" b="1789"/>
          <a:stretch/>
        </p:blipFill>
        <p:spPr>
          <a:xfrm>
            <a:off x="7613527" y="877848"/>
            <a:ext cx="3214307" cy="49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0F4A3B5-F45F-4183-8614-E473426F9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05" y="366971"/>
            <a:ext cx="10368776" cy="23748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 характерний для поліської вишивки, містить стилізований рослинний орнамент.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елемент малюнка – Дерево Життя. Воно виростає з горщика – минулого життя, що є основою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Світотворення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Дерево прикрашене квітами та листям, листя – це майбутні діточки, квіти – символізують красу та молодість.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2D87605E-029D-4240-A0DE-A546124C1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5" y="2741870"/>
            <a:ext cx="5575300" cy="33528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головами один до одного,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молодят,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B03D94-4F7A-48C7-99BF-15DD8F404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84" y="2538730"/>
            <a:ext cx="4642090" cy="324190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35F2AA79-3D50-4DFC-8DA9-2D12CF74327B}"/>
              </a:ext>
            </a:extLst>
          </p:cNvPr>
          <p:cNvSpPr/>
          <p:nvPr/>
        </p:nvSpPr>
        <p:spPr>
          <a:xfrm>
            <a:off x="6847074" y="5895218"/>
            <a:ext cx="3403910" cy="457200"/>
          </a:xfrm>
          <a:prstGeom prst="rect">
            <a:avLst/>
          </a:prstGeom>
          <a:solidFill>
            <a:srgbClr val="8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Дерева Життя та Півнів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</TotalTime>
  <Words>1110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ДОСЛІДНИЦЬКИЙ ПРОЄКТ «ВИШИТИЙ РУШНИК З  ПРАПРАПРАБАБУСИНОЇ СКРИНІ: ОСОБЛИВОСТІ ПОХОДЖЕННЯ ТА САКРАЛЬНІ СИМВОЛИ»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ТЕЗИ ДОСЛІДНИЦЬКОГО ПРОЄКТУ  «ВИШИТИЙ РУШНИК З ПРАПРАПРАБАБУСИНОЇ СКРИНІ: ОСОБЛИВОСТІ ПОХОДЖЕННЯ ТА САКРАЛЬНІ СИМВОЛИ»</dc:title>
  <dc:creator>TOLYAN</dc:creator>
  <cp:lastModifiedBy>Учетная запись Майкрософт</cp:lastModifiedBy>
  <cp:revision>25</cp:revision>
  <dcterms:created xsi:type="dcterms:W3CDTF">2023-04-20T19:55:45Z</dcterms:created>
  <dcterms:modified xsi:type="dcterms:W3CDTF">2023-04-21T20:01:20Z</dcterms:modified>
</cp:coreProperties>
</file>